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4" r:id="rId3"/>
    <p:sldId id="258" r:id="rId4"/>
    <p:sldId id="260" r:id="rId5"/>
    <p:sldId id="268" r:id="rId6"/>
    <p:sldId id="270" r:id="rId7"/>
    <p:sldId id="275" r:id="rId8"/>
    <p:sldId id="265" r:id="rId9"/>
    <p:sldId id="261" r:id="rId10"/>
    <p:sldId id="266" r:id="rId11"/>
    <p:sldId id="271" r:id="rId12"/>
    <p:sldId id="273" r:id="rId13"/>
    <p:sldId id="262" r:id="rId14"/>
    <p:sldId id="263" r:id="rId15"/>
    <p:sldId id="269" r:id="rId16"/>
    <p:sldId id="272" r:id="rId17"/>
    <p:sldId id="26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D0B52"/>
    <a:srgbClr val="215356"/>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14" d="100"/>
          <a:sy n="114" d="100"/>
        </p:scale>
        <p:origin x="35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BEA99F-0D48-43BC-A4ED-A80688F6E28C}" type="doc">
      <dgm:prSet loTypeId="urn:microsoft.com/office/officeart/2005/8/layout/process1" loCatId="process" qsTypeId="urn:microsoft.com/office/officeart/2005/8/quickstyle/simple1" qsCatId="simple" csTypeId="urn:microsoft.com/office/officeart/2005/8/colors/accent1_2" csCatId="accent1" phldr="1"/>
      <dgm:spPr/>
    </dgm:pt>
    <dgm:pt modelId="{E5236B15-85A7-45F6-B18C-6C8C89B4F376}">
      <dgm:prSet phldrT="[Text]"/>
      <dgm:spPr>
        <a:solidFill>
          <a:schemeClr val="accent1">
            <a:lumMod val="50000"/>
          </a:schemeClr>
        </a:solidFill>
      </dgm:spPr>
      <dgm:t>
        <a:bodyPr/>
        <a:lstStyle/>
        <a:p>
          <a:pPr algn="l"/>
          <a:r>
            <a:rPr lang="en-US" dirty="0"/>
            <a:t>         Literally</a:t>
          </a:r>
        </a:p>
        <a:p>
          <a:pPr algn="l"/>
          <a:r>
            <a:rPr lang="en-US" dirty="0"/>
            <a:t>Homeless (Cat. 1)	</a:t>
          </a:r>
        </a:p>
      </dgm:t>
    </dgm:pt>
    <dgm:pt modelId="{EDB7F33D-D228-4D04-8D24-3B24C7170FD4}" type="parTrans" cxnId="{99D19E61-E197-4F68-8EB8-0B81680CACC9}">
      <dgm:prSet/>
      <dgm:spPr/>
      <dgm:t>
        <a:bodyPr/>
        <a:lstStyle/>
        <a:p>
          <a:endParaRPr lang="en-US"/>
        </a:p>
      </dgm:t>
    </dgm:pt>
    <dgm:pt modelId="{0077290C-E418-4509-8550-E90344D25BBB}" type="sibTrans" cxnId="{99D19E61-E197-4F68-8EB8-0B81680CACC9}">
      <dgm:prSet/>
      <dgm:spPr>
        <a:solidFill>
          <a:srgbClr val="215356"/>
        </a:solidFill>
        <a:ln>
          <a:solidFill>
            <a:srgbClr val="215356"/>
          </a:solidFill>
        </a:ln>
      </dgm:spPr>
      <dgm:t>
        <a:bodyPr/>
        <a:lstStyle/>
        <a:p>
          <a:endParaRPr lang="en-US"/>
        </a:p>
      </dgm:t>
    </dgm:pt>
    <dgm:pt modelId="{5142E8E8-8BD5-4474-B4FA-3DF25C74117E}">
      <dgm:prSet phldrT="[Text]"/>
      <dgm:spPr>
        <a:solidFill>
          <a:schemeClr val="accent1">
            <a:lumMod val="50000"/>
          </a:schemeClr>
        </a:solidFill>
      </dgm:spPr>
      <dgm:t>
        <a:bodyPr/>
        <a:lstStyle/>
        <a:p>
          <a:r>
            <a:rPr lang="en-US" dirty="0"/>
            <a:t>Entered into Coordinated Entry</a:t>
          </a:r>
        </a:p>
      </dgm:t>
    </dgm:pt>
    <dgm:pt modelId="{82D68266-86D3-4EDA-A885-012A137C7403}" type="parTrans" cxnId="{54771713-6D6C-4A6E-A266-E72497DE869F}">
      <dgm:prSet/>
      <dgm:spPr/>
      <dgm:t>
        <a:bodyPr/>
        <a:lstStyle/>
        <a:p>
          <a:endParaRPr lang="en-US"/>
        </a:p>
      </dgm:t>
    </dgm:pt>
    <dgm:pt modelId="{B12467AC-96E4-4F32-A6FA-F0ABB4B22374}" type="sibTrans" cxnId="{54771713-6D6C-4A6E-A266-E72497DE869F}">
      <dgm:prSet/>
      <dgm:spPr>
        <a:solidFill>
          <a:srgbClr val="215356"/>
        </a:solidFill>
        <a:ln>
          <a:solidFill>
            <a:srgbClr val="215356"/>
          </a:solidFill>
        </a:ln>
      </dgm:spPr>
      <dgm:t>
        <a:bodyPr/>
        <a:lstStyle/>
        <a:p>
          <a:endParaRPr lang="en-US"/>
        </a:p>
      </dgm:t>
    </dgm:pt>
    <dgm:pt modelId="{94829EED-9649-4A86-99F7-B434B4D952D7}">
      <dgm:prSet phldrT="[Text]"/>
      <dgm:spPr>
        <a:solidFill>
          <a:schemeClr val="accent1">
            <a:lumMod val="50000"/>
          </a:schemeClr>
        </a:solidFill>
      </dgm:spPr>
      <dgm:t>
        <a:bodyPr/>
        <a:lstStyle/>
        <a:p>
          <a:r>
            <a:rPr lang="en-US" dirty="0"/>
            <a:t>Households are selected from By-Name-List (BNL) based on prioritization protocol</a:t>
          </a:r>
        </a:p>
      </dgm:t>
    </dgm:pt>
    <dgm:pt modelId="{F3A6ACD1-D3D3-4EAB-A4D3-7A088621774E}" type="parTrans" cxnId="{AB6E4214-69FF-4C87-9854-807EF77FDBF5}">
      <dgm:prSet/>
      <dgm:spPr/>
      <dgm:t>
        <a:bodyPr/>
        <a:lstStyle/>
        <a:p>
          <a:endParaRPr lang="en-US"/>
        </a:p>
      </dgm:t>
    </dgm:pt>
    <dgm:pt modelId="{2C87F4E2-C7FB-4D07-BCC0-78783306B762}" type="sibTrans" cxnId="{AB6E4214-69FF-4C87-9854-807EF77FDBF5}">
      <dgm:prSet/>
      <dgm:spPr/>
      <dgm:t>
        <a:bodyPr/>
        <a:lstStyle/>
        <a:p>
          <a:endParaRPr lang="en-US"/>
        </a:p>
      </dgm:t>
    </dgm:pt>
    <dgm:pt modelId="{B8FA484D-FC4E-4E57-AEF4-2E1D263BFB94}">
      <dgm:prSet phldrT="[Text]"/>
      <dgm:spPr>
        <a:solidFill>
          <a:schemeClr val="accent1">
            <a:lumMod val="50000"/>
          </a:schemeClr>
        </a:solidFill>
      </dgm:spPr>
      <dgm:t>
        <a:bodyPr/>
        <a:lstStyle/>
        <a:p>
          <a:pPr algn="ctr"/>
          <a:r>
            <a:rPr lang="en-US" dirty="0"/>
            <a:t>Verifiable disabling      condition	</a:t>
          </a:r>
        </a:p>
      </dgm:t>
    </dgm:pt>
    <dgm:pt modelId="{3F0AFEA8-FFB3-415F-8D15-0981623C5891}" type="parTrans" cxnId="{70DDC23A-9658-42F1-9A4B-F88F0FABD426}">
      <dgm:prSet/>
      <dgm:spPr/>
      <dgm:t>
        <a:bodyPr/>
        <a:lstStyle/>
        <a:p>
          <a:endParaRPr lang="en-US"/>
        </a:p>
      </dgm:t>
    </dgm:pt>
    <dgm:pt modelId="{A7FC853D-71E0-4A0A-9A95-C48D03CD55E3}" type="sibTrans" cxnId="{70DDC23A-9658-42F1-9A4B-F88F0FABD426}">
      <dgm:prSet/>
      <dgm:spPr>
        <a:solidFill>
          <a:srgbClr val="215356"/>
        </a:solidFill>
        <a:ln>
          <a:solidFill>
            <a:srgbClr val="215356"/>
          </a:solidFill>
        </a:ln>
      </dgm:spPr>
      <dgm:t>
        <a:bodyPr/>
        <a:lstStyle/>
        <a:p>
          <a:endParaRPr lang="en-US"/>
        </a:p>
      </dgm:t>
    </dgm:pt>
    <dgm:pt modelId="{C8B3C0E9-1B87-4557-ADE8-9A391E96DE0E}" type="pres">
      <dgm:prSet presAssocID="{DEBEA99F-0D48-43BC-A4ED-A80688F6E28C}" presName="Name0" presStyleCnt="0">
        <dgm:presLayoutVars>
          <dgm:dir/>
          <dgm:resizeHandles val="exact"/>
        </dgm:presLayoutVars>
      </dgm:prSet>
      <dgm:spPr/>
    </dgm:pt>
    <dgm:pt modelId="{1FF83111-EE3B-48D8-B260-563D7D4C9B5E}" type="pres">
      <dgm:prSet presAssocID="{E5236B15-85A7-45F6-B18C-6C8C89B4F376}" presName="node" presStyleLbl="node1" presStyleIdx="0" presStyleCnt="4">
        <dgm:presLayoutVars>
          <dgm:bulletEnabled val="1"/>
        </dgm:presLayoutVars>
      </dgm:prSet>
      <dgm:spPr/>
    </dgm:pt>
    <dgm:pt modelId="{9ACFD60C-461A-4CF4-98B6-5A3277F98245}" type="pres">
      <dgm:prSet presAssocID="{0077290C-E418-4509-8550-E90344D25BBB}" presName="sibTrans" presStyleLbl="sibTrans2D1" presStyleIdx="0" presStyleCnt="3"/>
      <dgm:spPr/>
    </dgm:pt>
    <dgm:pt modelId="{7ACDEC87-2DA7-4BBE-8C95-B14F49897AAA}" type="pres">
      <dgm:prSet presAssocID="{0077290C-E418-4509-8550-E90344D25BBB}" presName="connectorText" presStyleLbl="sibTrans2D1" presStyleIdx="0" presStyleCnt="3"/>
      <dgm:spPr/>
    </dgm:pt>
    <dgm:pt modelId="{D6D433D6-5B00-4CC1-AB20-8D85760B7152}" type="pres">
      <dgm:prSet presAssocID="{B8FA484D-FC4E-4E57-AEF4-2E1D263BFB94}" presName="node" presStyleLbl="node1" presStyleIdx="1" presStyleCnt="4">
        <dgm:presLayoutVars>
          <dgm:bulletEnabled val="1"/>
        </dgm:presLayoutVars>
      </dgm:prSet>
      <dgm:spPr/>
    </dgm:pt>
    <dgm:pt modelId="{288A0B4A-0580-4258-A31C-A3BA23918BB8}" type="pres">
      <dgm:prSet presAssocID="{A7FC853D-71E0-4A0A-9A95-C48D03CD55E3}" presName="sibTrans" presStyleLbl="sibTrans2D1" presStyleIdx="1" presStyleCnt="3"/>
      <dgm:spPr/>
    </dgm:pt>
    <dgm:pt modelId="{3736363B-EFDE-44CA-9C80-A18803C4846F}" type="pres">
      <dgm:prSet presAssocID="{A7FC853D-71E0-4A0A-9A95-C48D03CD55E3}" presName="connectorText" presStyleLbl="sibTrans2D1" presStyleIdx="1" presStyleCnt="3"/>
      <dgm:spPr/>
    </dgm:pt>
    <dgm:pt modelId="{D5E98EA8-91A7-4862-BA45-AFFB3FF84FC5}" type="pres">
      <dgm:prSet presAssocID="{5142E8E8-8BD5-4474-B4FA-3DF25C74117E}" presName="node" presStyleLbl="node1" presStyleIdx="2" presStyleCnt="4">
        <dgm:presLayoutVars>
          <dgm:bulletEnabled val="1"/>
        </dgm:presLayoutVars>
      </dgm:prSet>
      <dgm:spPr/>
    </dgm:pt>
    <dgm:pt modelId="{1344AA4F-9D1E-4B9F-92EE-27943CFAA0B2}" type="pres">
      <dgm:prSet presAssocID="{B12467AC-96E4-4F32-A6FA-F0ABB4B22374}" presName="sibTrans" presStyleLbl="sibTrans2D1" presStyleIdx="2" presStyleCnt="3"/>
      <dgm:spPr/>
    </dgm:pt>
    <dgm:pt modelId="{401B06F8-26F1-42B8-8CF5-9E5AB78D819A}" type="pres">
      <dgm:prSet presAssocID="{B12467AC-96E4-4F32-A6FA-F0ABB4B22374}" presName="connectorText" presStyleLbl="sibTrans2D1" presStyleIdx="2" presStyleCnt="3"/>
      <dgm:spPr/>
    </dgm:pt>
    <dgm:pt modelId="{1D155F4E-D7B7-42BE-A5B1-598B3D6220FD}" type="pres">
      <dgm:prSet presAssocID="{94829EED-9649-4A86-99F7-B434B4D952D7}" presName="node" presStyleLbl="node1" presStyleIdx="3" presStyleCnt="4">
        <dgm:presLayoutVars>
          <dgm:bulletEnabled val="1"/>
        </dgm:presLayoutVars>
      </dgm:prSet>
      <dgm:spPr/>
    </dgm:pt>
  </dgm:ptLst>
  <dgm:cxnLst>
    <dgm:cxn modelId="{26FB6903-6186-4873-A7E5-42F4AEBBE862}" type="presOf" srcId="{B8FA484D-FC4E-4E57-AEF4-2E1D263BFB94}" destId="{D6D433D6-5B00-4CC1-AB20-8D85760B7152}" srcOrd="0" destOrd="0" presId="urn:microsoft.com/office/officeart/2005/8/layout/process1"/>
    <dgm:cxn modelId="{54771713-6D6C-4A6E-A266-E72497DE869F}" srcId="{DEBEA99F-0D48-43BC-A4ED-A80688F6E28C}" destId="{5142E8E8-8BD5-4474-B4FA-3DF25C74117E}" srcOrd="2" destOrd="0" parTransId="{82D68266-86D3-4EDA-A885-012A137C7403}" sibTransId="{B12467AC-96E4-4F32-A6FA-F0ABB4B22374}"/>
    <dgm:cxn modelId="{AB6E4214-69FF-4C87-9854-807EF77FDBF5}" srcId="{DEBEA99F-0D48-43BC-A4ED-A80688F6E28C}" destId="{94829EED-9649-4A86-99F7-B434B4D952D7}" srcOrd="3" destOrd="0" parTransId="{F3A6ACD1-D3D3-4EAB-A4D3-7A088621774E}" sibTransId="{2C87F4E2-C7FB-4D07-BCC0-78783306B762}"/>
    <dgm:cxn modelId="{F850401E-D700-418C-99CE-826930D3BAD0}" type="presOf" srcId="{0077290C-E418-4509-8550-E90344D25BBB}" destId="{9ACFD60C-461A-4CF4-98B6-5A3277F98245}" srcOrd="0" destOrd="0" presId="urn:microsoft.com/office/officeart/2005/8/layout/process1"/>
    <dgm:cxn modelId="{DFF9491F-317A-4FA2-8796-E8B6E775D8B8}" type="presOf" srcId="{B12467AC-96E4-4F32-A6FA-F0ABB4B22374}" destId="{401B06F8-26F1-42B8-8CF5-9E5AB78D819A}" srcOrd="1" destOrd="0" presId="urn:microsoft.com/office/officeart/2005/8/layout/process1"/>
    <dgm:cxn modelId="{70DDC23A-9658-42F1-9A4B-F88F0FABD426}" srcId="{DEBEA99F-0D48-43BC-A4ED-A80688F6E28C}" destId="{B8FA484D-FC4E-4E57-AEF4-2E1D263BFB94}" srcOrd="1" destOrd="0" parTransId="{3F0AFEA8-FFB3-415F-8D15-0981623C5891}" sibTransId="{A7FC853D-71E0-4A0A-9A95-C48D03CD55E3}"/>
    <dgm:cxn modelId="{99D19E61-E197-4F68-8EB8-0B81680CACC9}" srcId="{DEBEA99F-0D48-43BC-A4ED-A80688F6E28C}" destId="{E5236B15-85A7-45F6-B18C-6C8C89B4F376}" srcOrd="0" destOrd="0" parTransId="{EDB7F33D-D228-4D04-8D24-3B24C7170FD4}" sibTransId="{0077290C-E418-4509-8550-E90344D25BBB}"/>
    <dgm:cxn modelId="{BE48CA6F-7D10-41CF-B342-492CD4D70350}" type="presOf" srcId="{B12467AC-96E4-4F32-A6FA-F0ABB4B22374}" destId="{1344AA4F-9D1E-4B9F-92EE-27943CFAA0B2}" srcOrd="0" destOrd="0" presId="urn:microsoft.com/office/officeart/2005/8/layout/process1"/>
    <dgm:cxn modelId="{D995F88A-F859-4A55-A364-AE2B963875EA}" type="presOf" srcId="{E5236B15-85A7-45F6-B18C-6C8C89B4F376}" destId="{1FF83111-EE3B-48D8-B260-563D7D4C9B5E}" srcOrd="0" destOrd="0" presId="urn:microsoft.com/office/officeart/2005/8/layout/process1"/>
    <dgm:cxn modelId="{4F820090-1900-4477-9B4B-50176BD57078}" type="presOf" srcId="{A7FC853D-71E0-4A0A-9A95-C48D03CD55E3}" destId="{288A0B4A-0580-4258-A31C-A3BA23918BB8}" srcOrd="0" destOrd="0" presId="urn:microsoft.com/office/officeart/2005/8/layout/process1"/>
    <dgm:cxn modelId="{9D83A494-4FDB-4299-B8A8-0629568F447F}" type="presOf" srcId="{5142E8E8-8BD5-4474-B4FA-3DF25C74117E}" destId="{D5E98EA8-91A7-4862-BA45-AFFB3FF84FC5}" srcOrd="0" destOrd="0" presId="urn:microsoft.com/office/officeart/2005/8/layout/process1"/>
    <dgm:cxn modelId="{6FB5D099-4DBF-4241-8920-2655E832FE36}" type="presOf" srcId="{0077290C-E418-4509-8550-E90344D25BBB}" destId="{7ACDEC87-2DA7-4BBE-8C95-B14F49897AAA}" srcOrd="1" destOrd="0" presId="urn:microsoft.com/office/officeart/2005/8/layout/process1"/>
    <dgm:cxn modelId="{3D12759A-87B1-401D-BD86-E80162389FB4}" type="presOf" srcId="{A7FC853D-71E0-4A0A-9A95-C48D03CD55E3}" destId="{3736363B-EFDE-44CA-9C80-A18803C4846F}" srcOrd="1" destOrd="0" presId="urn:microsoft.com/office/officeart/2005/8/layout/process1"/>
    <dgm:cxn modelId="{74E8BADA-A865-4A69-891E-EA869CAFBF5B}" type="presOf" srcId="{DEBEA99F-0D48-43BC-A4ED-A80688F6E28C}" destId="{C8B3C0E9-1B87-4557-ADE8-9A391E96DE0E}" srcOrd="0" destOrd="0" presId="urn:microsoft.com/office/officeart/2005/8/layout/process1"/>
    <dgm:cxn modelId="{25835CF7-F645-49FA-86C1-3249EB741304}" type="presOf" srcId="{94829EED-9649-4A86-99F7-B434B4D952D7}" destId="{1D155F4E-D7B7-42BE-A5B1-598B3D6220FD}" srcOrd="0" destOrd="0" presId="urn:microsoft.com/office/officeart/2005/8/layout/process1"/>
    <dgm:cxn modelId="{06689E13-B77C-4C51-9C98-EBC60A277680}" type="presParOf" srcId="{C8B3C0E9-1B87-4557-ADE8-9A391E96DE0E}" destId="{1FF83111-EE3B-48D8-B260-563D7D4C9B5E}" srcOrd="0" destOrd="0" presId="urn:microsoft.com/office/officeart/2005/8/layout/process1"/>
    <dgm:cxn modelId="{79E59ACB-A1A6-4BA6-9C82-FA62046350FC}" type="presParOf" srcId="{C8B3C0E9-1B87-4557-ADE8-9A391E96DE0E}" destId="{9ACFD60C-461A-4CF4-98B6-5A3277F98245}" srcOrd="1" destOrd="0" presId="urn:microsoft.com/office/officeart/2005/8/layout/process1"/>
    <dgm:cxn modelId="{5F8E8BD9-BB3F-47E9-9D6D-649A29F286CA}" type="presParOf" srcId="{9ACFD60C-461A-4CF4-98B6-5A3277F98245}" destId="{7ACDEC87-2DA7-4BBE-8C95-B14F49897AAA}" srcOrd="0" destOrd="0" presId="urn:microsoft.com/office/officeart/2005/8/layout/process1"/>
    <dgm:cxn modelId="{167678E1-F6C0-477C-9F2A-0FF16B794FFB}" type="presParOf" srcId="{C8B3C0E9-1B87-4557-ADE8-9A391E96DE0E}" destId="{D6D433D6-5B00-4CC1-AB20-8D85760B7152}" srcOrd="2" destOrd="0" presId="urn:microsoft.com/office/officeart/2005/8/layout/process1"/>
    <dgm:cxn modelId="{FFD4EAD5-4E22-493B-9B2C-D9069FD56C51}" type="presParOf" srcId="{C8B3C0E9-1B87-4557-ADE8-9A391E96DE0E}" destId="{288A0B4A-0580-4258-A31C-A3BA23918BB8}" srcOrd="3" destOrd="0" presId="urn:microsoft.com/office/officeart/2005/8/layout/process1"/>
    <dgm:cxn modelId="{BDCD11A5-61C7-413F-AB78-99F88FFF8609}" type="presParOf" srcId="{288A0B4A-0580-4258-A31C-A3BA23918BB8}" destId="{3736363B-EFDE-44CA-9C80-A18803C4846F}" srcOrd="0" destOrd="0" presId="urn:microsoft.com/office/officeart/2005/8/layout/process1"/>
    <dgm:cxn modelId="{1F1EBBE8-B049-4D6D-862C-C111B77E55DD}" type="presParOf" srcId="{C8B3C0E9-1B87-4557-ADE8-9A391E96DE0E}" destId="{D5E98EA8-91A7-4862-BA45-AFFB3FF84FC5}" srcOrd="4" destOrd="0" presId="urn:microsoft.com/office/officeart/2005/8/layout/process1"/>
    <dgm:cxn modelId="{7457037F-A123-46EA-957F-5D87B0D49F57}" type="presParOf" srcId="{C8B3C0E9-1B87-4557-ADE8-9A391E96DE0E}" destId="{1344AA4F-9D1E-4B9F-92EE-27943CFAA0B2}" srcOrd="5" destOrd="0" presId="urn:microsoft.com/office/officeart/2005/8/layout/process1"/>
    <dgm:cxn modelId="{049FE527-CD2A-4C1C-BF86-3C25A96249F8}" type="presParOf" srcId="{1344AA4F-9D1E-4B9F-92EE-27943CFAA0B2}" destId="{401B06F8-26F1-42B8-8CF5-9E5AB78D819A}" srcOrd="0" destOrd="0" presId="urn:microsoft.com/office/officeart/2005/8/layout/process1"/>
    <dgm:cxn modelId="{582B5D77-B6F3-449F-B92E-1C2F6F12895E}" type="presParOf" srcId="{C8B3C0E9-1B87-4557-ADE8-9A391E96DE0E}" destId="{1D155F4E-D7B7-42BE-A5B1-598B3D6220FD}" srcOrd="6" destOrd="0" presId="urn:microsoft.com/office/officeart/2005/8/layout/process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654D1B-1992-4F09-9032-8FFCA931CC10}"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4F8E5B21-F892-4102-8689-23EC7625ECD3}">
      <dgm:prSet phldrT="[Text]"/>
      <dgm:spPr>
        <a:solidFill>
          <a:schemeClr val="accent1">
            <a:lumMod val="50000"/>
          </a:schemeClr>
        </a:solidFill>
        <a:ln>
          <a:solidFill>
            <a:schemeClr val="accent1">
              <a:lumMod val="50000"/>
            </a:schemeClr>
          </a:solidFill>
        </a:ln>
      </dgm:spPr>
      <dgm:t>
        <a:bodyPr/>
        <a:lstStyle/>
        <a:p>
          <a:r>
            <a:rPr lang="en-US" dirty="0"/>
            <a:t>MDHA packet</a:t>
          </a:r>
        </a:p>
      </dgm:t>
    </dgm:pt>
    <dgm:pt modelId="{3FCD4AF7-AE08-4D9B-B39A-0ED3ADFA80DE}" type="parTrans" cxnId="{B8D2CCCF-4A6A-44AF-AE1D-B494AF65CCCE}">
      <dgm:prSet/>
      <dgm:spPr/>
      <dgm:t>
        <a:bodyPr/>
        <a:lstStyle/>
        <a:p>
          <a:endParaRPr lang="en-US"/>
        </a:p>
      </dgm:t>
    </dgm:pt>
    <dgm:pt modelId="{FA54CB68-F593-4653-8006-577EDEA70CA9}" type="sibTrans" cxnId="{B8D2CCCF-4A6A-44AF-AE1D-B494AF65CCCE}">
      <dgm:prSet/>
      <dgm:spPr/>
      <dgm:t>
        <a:bodyPr/>
        <a:lstStyle/>
        <a:p>
          <a:endParaRPr lang="en-US"/>
        </a:p>
      </dgm:t>
    </dgm:pt>
    <dgm:pt modelId="{5D5F4953-9506-4FF8-87D4-FB9E52D9EFAF}">
      <dgm:prSet phldrT="[Text]" custT="1"/>
      <dgm:spPr>
        <a:ln>
          <a:solidFill>
            <a:schemeClr val="accent1">
              <a:lumMod val="50000"/>
            </a:schemeClr>
          </a:solidFill>
        </a:ln>
      </dgm:spPr>
      <dgm:t>
        <a:bodyPr/>
        <a:lstStyle/>
        <a:p>
          <a:r>
            <a:rPr lang="en-US" sz="1200" dirty="0"/>
            <a:t>Includes MDHA packet, HMIS intake form and MDHA release</a:t>
          </a:r>
        </a:p>
      </dgm:t>
    </dgm:pt>
    <dgm:pt modelId="{4F3D78C0-9FDF-4911-8B79-481EC1B9819A}" type="parTrans" cxnId="{EABBFFC4-B691-42DD-9DBB-9DFE478D9461}">
      <dgm:prSet/>
      <dgm:spPr>
        <a:ln>
          <a:solidFill>
            <a:schemeClr val="accent1">
              <a:lumMod val="50000"/>
            </a:schemeClr>
          </a:solidFill>
        </a:ln>
      </dgm:spPr>
      <dgm:t>
        <a:bodyPr/>
        <a:lstStyle/>
        <a:p>
          <a:endParaRPr lang="en-US"/>
        </a:p>
      </dgm:t>
    </dgm:pt>
    <dgm:pt modelId="{D49A655B-4BDA-457F-BC9A-B15560BCE9D6}" type="sibTrans" cxnId="{EABBFFC4-B691-42DD-9DBB-9DFE478D9461}">
      <dgm:prSet/>
      <dgm:spPr/>
      <dgm:t>
        <a:bodyPr/>
        <a:lstStyle/>
        <a:p>
          <a:endParaRPr lang="en-US"/>
        </a:p>
      </dgm:t>
    </dgm:pt>
    <dgm:pt modelId="{619B58C7-9E5D-473B-A2D7-ED5A5BF3FB63}">
      <dgm:prSet phldrT="[Text]" custT="1"/>
      <dgm:spPr>
        <a:ln>
          <a:solidFill>
            <a:schemeClr val="accent1">
              <a:lumMod val="50000"/>
            </a:schemeClr>
          </a:solidFill>
        </a:ln>
      </dgm:spPr>
      <dgm:t>
        <a:bodyPr/>
        <a:lstStyle/>
        <a:p>
          <a:r>
            <a:rPr lang="en-US" sz="1600" dirty="0"/>
            <a:t>Disability verification</a:t>
          </a:r>
        </a:p>
      </dgm:t>
    </dgm:pt>
    <dgm:pt modelId="{20AF7184-1C69-4859-AF08-1CFA0A43FBAC}" type="parTrans" cxnId="{B32FA19C-0C79-406D-BD5D-0DB27D17428A}">
      <dgm:prSet/>
      <dgm:spPr>
        <a:ln>
          <a:solidFill>
            <a:schemeClr val="accent1">
              <a:lumMod val="50000"/>
            </a:schemeClr>
          </a:solidFill>
        </a:ln>
      </dgm:spPr>
      <dgm:t>
        <a:bodyPr/>
        <a:lstStyle/>
        <a:p>
          <a:endParaRPr lang="en-US"/>
        </a:p>
      </dgm:t>
    </dgm:pt>
    <dgm:pt modelId="{98C5BA68-C87C-4208-8A89-D003FD67127B}" type="sibTrans" cxnId="{B32FA19C-0C79-406D-BD5D-0DB27D17428A}">
      <dgm:prSet/>
      <dgm:spPr/>
      <dgm:t>
        <a:bodyPr/>
        <a:lstStyle/>
        <a:p>
          <a:endParaRPr lang="en-US"/>
        </a:p>
      </dgm:t>
    </dgm:pt>
    <dgm:pt modelId="{51DB0E50-A805-44DA-9D08-2F7B3A7C0F2E}">
      <dgm:prSet phldrT="[Text]" custT="1"/>
      <dgm:spPr>
        <a:solidFill>
          <a:schemeClr val="accent1">
            <a:lumMod val="50000"/>
          </a:schemeClr>
        </a:solidFill>
        <a:ln>
          <a:solidFill>
            <a:schemeClr val="accent1">
              <a:lumMod val="50000"/>
            </a:schemeClr>
          </a:solidFill>
        </a:ln>
      </dgm:spPr>
      <dgm:t>
        <a:bodyPr/>
        <a:lstStyle/>
        <a:p>
          <a:pPr>
            <a:lnSpc>
              <a:spcPct val="100000"/>
            </a:lnSpc>
            <a:spcAft>
              <a:spcPts val="0"/>
            </a:spcAft>
          </a:pPr>
          <a:r>
            <a:rPr lang="en-US" sz="1500" dirty="0"/>
            <a:t>Supporting Documents </a:t>
          </a:r>
        </a:p>
        <a:p>
          <a:pPr>
            <a:lnSpc>
              <a:spcPct val="100000"/>
            </a:lnSpc>
            <a:spcAft>
              <a:spcPts val="0"/>
            </a:spcAft>
          </a:pPr>
          <a:r>
            <a:rPr lang="en-US" sz="1500" dirty="0"/>
            <a:t>(not inclusive)</a:t>
          </a:r>
        </a:p>
      </dgm:t>
    </dgm:pt>
    <dgm:pt modelId="{E829F6DB-A0C7-49CE-8523-12FCD25C868E}" type="parTrans" cxnId="{96FB7BF6-C2E9-443B-8ABC-A532A2F86307}">
      <dgm:prSet/>
      <dgm:spPr/>
      <dgm:t>
        <a:bodyPr/>
        <a:lstStyle/>
        <a:p>
          <a:endParaRPr lang="en-US"/>
        </a:p>
      </dgm:t>
    </dgm:pt>
    <dgm:pt modelId="{117BEB02-2ACE-4AE0-B757-BE86E9E6F854}" type="sibTrans" cxnId="{96FB7BF6-C2E9-443B-8ABC-A532A2F86307}">
      <dgm:prSet/>
      <dgm:spPr/>
      <dgm:t>
        <a:bodyPr/>
        <a:lstStyle/>
        <a:p>
          <a:endParaRPr lang="en-US"/>
        </a:p>
      </dgm:t>
    </dgm:pt>
    <dgm:pt modelId="{E5476655-CD95-475E-BE9D-D3FC5C86E246}">
      <dgm:prSet phldrT="[Text]" custT="1"/>
      <dgm:spPr>
        <a:ln>
          <a:solidFill>
            <a:schemeClr val="accent1">
              <a:lumMod val="50000"/>
            </a:schemeClr>
          </a:solidFill>
        </a:ln>
      </dgm:spPr>
      <dgm:t>
        <a:bodyPr/>
        <a:lstStyle/>
        <a:p>
          <a:r>
            <a:rPr lang="en-US" sz="1500" dirty="0"/>
            <a:t>Front and Back State ID – All Adults</a:t>
          </a:r>
        </a:p>
      </dgm:t>
    </dgm:pt>
    <dgm:pt modelId="{E0BB1DF0-8C9C-4780-A2E9-43C801936BFE}" type="parTrans" cxnId="{A89B844F-8231-45B8-844E-892E652C4ACF}">
      <dgm:prSet/>
      <dgm:spPr>
        <a:ln>
          <a:solidFill>
            <a:schemeClr val="accent1">
              <a:lumMod val="50000"/>
            </a:schemeClr>
          </a:solidFill>
        </a:ln>
      </dgm:spPr>
      <dgm:t>
        <a:bodyPr/>
        <a:lstStyle/>
        <a:p>
          <a:endParaRPr lang="en-US"/>
        </a:p>
      </dgm:t>
    </dgm:pt>
    <dgm:pt modelId="{D30AF706-5A79-48AA-BEA5-C4B671EE4A06}" type="sibTrans" cxnId="{A89B844F-8231-45B8-844E-892E652C4ACF}">
      <dgm:prSet/>
      <dgm:spPr/>
      <dgm:t>
        <a:bodyPr/>
        <a:lstStyle/>
        <a:p>
          <a:endParaRPr lang="en-US"/>
        </a:p>
      </dgm:t>
    </dgm:pt>
    <dgm:pt modelId="{71B7583C-7A73-49D3-AD35-C9B4F1C26049}">
      <dgm:prSet phldrT="[Text]" custT="1"/>
      <dgm:spPr>
        <a:ln>
          <a:solidFill>
            <a:schemeClr val="accent1">
              <a:lumMod val="50000"/>
            </a:schemeClr>
          </a:solidFill>
        </a:ln>
      </dgm:spPr>
      <dgm:t>
        <a:bodyPr/>
        <a:lstStyle/>
        <a:p>
          <a:r>
            <a:rPr lang="en-US" sz="1500" dirty="0"/>
            <a:t>Front and Back SSC – All Members</a:t>
          </a:r>
        </a:p>
      </dgm:t>
    </dgm:pt>
    <dgm:pt modelId="{A8985BAA-4BED-44B5-8341-D8029909E471}" type="parTrans" cxnId="{A57965D5-17D1-4F13-9875-AAFD04879085}">
      <dgm:prSet/>
      <dgm:spPr>
        <a:ln>
          <a:solidFill>
            <a:schemeClr val="accent1">
              <a:lumMod val="50000"/>
            </a:schemeClr>
          </a:solidFill>
        </a:ln>
      </dgm:spPr>
      <dgm:t>
        <a:bodyPr/>
        <a:lstStyle/>
        <a:p>
          <a:endParaRPr lang="en-US"/>
        </a:p>
      </dgm:t>
    </dgm:pt>
    <dgm:pt modelId="{224DA32B-E941-4C37-8C52-FD86BE03FE79}" type="sibTrans" cxnId="{A57965D5-17D1-4F13-9875-AAFD04879085}">
      <dgm:prSet/>
      <dgm:spPr/>
      <dgm:t>
        <a:bodyPr/>
        <a:lstStyle/>
        <a:p>
          <a:endParaRPr lang="en-US"/>
        </a:p>
      </dgm:t>
    </dgm:pt>
    <dgm:pt modelId="{B44F2661-44D9-4296-B976-735940130F61}">
      <dgm:prSet phldrT="[Text]" custT="1"/>
      <dgm:spPr>
        <a:ln>
          <a:solidFill>
            <a:schemeClr val="accent1">
              <a:lumMod val="50000"/>
            </a:schemeClr>
          </a:solidFill>
        </a:ln>
      </dgm:spPr>
      <dgm:t>
        <a:bodyPr/>
        <a:lstStyle/>
        <a:p>
          <a:r>
            <a:rPr lang="en-US" sz="1500" dirty="0"/>
            <a:t>Homelessness verification</a:t>
          </a:r>
        </a:p>
      </dgm:t>
    </dgm:pt>
    <dgm:pt modelId="{48CF3F7C-A58E-4C3B-A869-D3F0FACA3B78}" type="parTrans" cxnId="{58B617B5-0F22-4BC6-AEDB-85FD69291FFC}">
      <dgm:prSet/>
      <dgm:spPr>
        <a:ln>
          <a:solidFill>
            <a:schemeClr val="accent1">
              <a:lumMod val="50000"/>
            </a:schemeClr>
          </a:solidFill>
        </a:ln>
      </dgm:spPr>
      <dgm:t>
        <a:bodyPr/>
        <a:lstStyle/>
        <a:p>
          <a:endParaRPr lang="en-US"/>
        </a:p>
      </dgm:t>
    </dgm:pt>
    <dgm:pt modelId="{2C0EEBA7-A3EA-4C8E-B84D-2E72D2A4B716}" type="sibTrans" cxnId="{58B617B5-0F22-4BC6-AEDB-85FD69291FFC}">
      <dgm:prSet/>
      <dgm:spPr/>
      <dgm:t>
        <a:bodyPr/>
        <a:lstStyle/>
        <a:p>
          <a:endParaRPr lang="en-US"/>
        </a:p>
      </dgm:t>
    </dgm:pt>
    <dgm:pt modelId="{CA3852F0-E440-4E0D-930B-40D90D4A2969}">
      <dgm:prSet phldrT="[Text]" custT="1"/>
      <dgm:spPr>
        <a:ln>
          <a:solidFill>
            <a:schemeClr val="accent1">
              <a:lumMod val="50000"/>
            </a:schemeClr>
          </a:solidFill>
        </a:ln>
      </dgm:spPr>
      <dgm:t>
        <a:bodyPr/>
        <a:lstStyle/>
        <a:p>
          <a:r>
            <a:rPr lang="en-US" sz="1500" dirty="0"/>
            <a:t>Birth Certificates – All Members</a:t>
          </a:r>
        </a:p>
      </dgm:t>
    </dgm:pt>
    <dgm:pt modelId="{6675CDC3-E6D1-4F07-868C-1E79B6417902}" type="parTrans" cxnId="{B415C660-AF74-4682-A68D-EAFE8878F413}">
      <dgm:prSet/>
      <dgm:spPr>
        <a:ln>
          <a:solidFill>
            <a:schemeClr val="accent1">
              <a:lumMod val="50000"/>
            </a:schemeClr>
          </a:solidFill>
        </a:ln>
      </dgm:spPr>
      <dgm:t>
        <a:bodyPr/>
        <a:lstStyle/>
        <a:p>
          <a:endParaRPr lang="en-US"/>
        </a:p>
      </dgm:t>
    </dgm:pt>
    <dgm:pt modelId="{156DE3DF-F918-429A-B63A-05852B280FA2}" type="sibTrans" cxnId="{B415C660-AF74-4682-A68D-EAFE8878F413}">
      <dgm:prSet/>
      <dgm:spPr/>
      <dgm:t>
        <a:bodyPr/>
        <a:lstStyle/>
        <a:p>
          <a:endParaRPr lang="en-US"/>
        </a:p>
      </dgm:t>
    </dgm:pt>
    <dgm:pt modelId="{9F7A7BB2-5AB0-4A4E-8A5F-B3D77CB33423}">
      <dgm:prSet phldrT="[Text]" custT="1"/>
      <dgm:spPr>
        <a:ln>
          <a:solidFill>
            <a:schemeClr val="accent1">
              <a:lumMod val="50000"/>
            </a:schemeClr>
          </a:solidFill>
        </a:ln>
      </dgm:spPr>
      <dgm:t>
        <a:bodyPr/>
        <a:lstStyle/>
        <a:p>
          <a:r>
            <a:rPr lang="en-US" sz="1500" dirty="0"/>
            <a:t>Proof of Income (see checklist)</a:t>
          </a:r>
        </a:p>
      </dgm:t>
    </dgm:pt>
    <dgm:pt modelId="{A3F56A19-725F-4E2A-B045-E3FB014C4229}" type="parTrans" cxnId="{DC30A28B-76EC-4195-8851-BCF28D163A43}">
      <dgm:prSet/>
      <dgm:spPr>
        <a:ln>
          <a:solidFill>
            <a:schemeClr val="accent1">
              <a:lumMod val="50000"/>
            </a:schemeClr>
          </a:solidFill>
        </a:ln>
      </dgm:spPr>
      <dgm:t>
        <a:bodyPr/>
        <a:lstStyle/>
        <a:p>
          <a:endParaRPr lang="en-US"/>
        </a:p>
      </dgm:t>
    </dgm:pt>
    <dgm:pt modelId="{14E54C0A-2775-4BA3-9C2A-E55DCCF482E8}" type="sibTrans" cxnId="{DC30A28B-76EC-4195-8851-BCF28D163A43}">
      <dgm:prSet/>
      <dgm:spPr/>
      <dgm:t>
        <a:bodyPr/>
        <a:lstStyle/>
        <a:p>
          <a:endParaRPr lang="en-US"/>
        </a:p>
      </dgm:t>
    </dgm:pt>
    <dgm:pt modelId="{BC86DE95-2DD9-433F-8098-A2905AFA54D1}">
      <dgm:prSet phldrT="[Text]" custT="1"/>
      <dgm:spPr>
        <a:ln>
          <a:solidFill>
            <a:schemeClr val="accent1">
              <a:lumMod val="50000"/>
            </a:schemeClr>
          </a:solidFill>
        </a:ln>
      </dgm:spPr>
      <dgm:t>
        <a:bodyPr/>
        <a:lstStyle/>
        <a:p>
          <a:r>
            <a:rPr lang="en-US" sz="1500" dirty="0"/>
            <a:t>Proof of Non-Cash Benefits</a:t>
          </a:r>
        </a:p>
      </dgm:t>
    </dgm:pt>
    <dgm:pt modelId="{8F7E0981-DC04-4C18-8E19-27425DF0556C}" type="parTrans" cxnId="{8609B7FD-EB7F-4D45-81CD-255F9D2BA270}">
      <dgm:prSet/>
      <dgm:spPr>
        <a:ln>
          <a:solidFill>
            <a:schemeClr val="accent1">
              <a:lumMod val="50000"/>
            </a:schemeClr>
          </a:solidFill>
        </a:ln>
      </dgm:spPr>
      <dgm:t>
        <a:bodyPr/>
        <a:lstStyle/>
        <a:p>
          <a:endParaRPr lang="en-US"/>
        </a:p>
      </dgm:t>
    </dgm:pt>
    <dgm:pt modelId="{3357C122-9D1C-4D8B-9929-7A65B9C2CDBF}" type="sibTrans" cxnId="{8609B7FD-EB7F-4D45-81CD-255F9D2BA270}">
      <dgm:prSet/>
      <dgm:spPr/>
      <dgm:t>
        <a:bodyPr/>
        <a:lstStyle/>
        <a:p>
          <a:endParaRPr lang="en-US"/>
        </a:p>
      </dgm:t>
    </dgm:pt>
    <dgm:pt modelId="{6A9465E8-F31F-479E-ABBB-6F27F7CC6FC5}" type="pres">
      <dgm:prSet presAssocID="{49654D1B-1992-4F09-9032-8FFCA931CC10}" presName="diagram" presStyleCnt="0">
        <dgm:presLayoutVars>
          <dgm:chPref val="1"/>
          <dgm:dir/>
          <dgm:animOne val="branch"/>
          <dgm:animLvl val="lvl"/>
          <dgm:resizeHandles/>
        </dgm:presLayoutVars>
      </dgm:prSet>
      <dgm:spPr/>
    </dgm:pt>
    <dgm:pt modelId="{1805E832-E8D3-4171-9534-AA4E062B34BF}" type="pres">
      <dgm:prSet presAssocID="{4F8E5B21-F892-4102-8689-23EC7625ECD3}" presName="root" presStyleCnt="0"/>
      <dgm:spPr/>
    </dgm:pt>
    <dgm:pt modelId="{7E39DE0F-3F84-491E-8BAE-B1FFDB7CAA21}" type="pres">
      <dgm:prSet presAssocID="{4F8E5B21-F892-4102-8689-23EC7625ECD3}" presName="rootComposite" presStyleCnt="0"/>
      <dgm:spPr/>
    </dgm:pt>
    <dgm:pt modelId="{A9DE6E40-9FF2-4D9D-AFD8-1AD866F21CBF}" type="pres">
      <dgm:prSet presAssocID="{4F8E5B21-F892-4102-8689-23EC7625ECD3}" presName="rootText" presStyleLbl="node1" presStyleIdx="0" presStyleCnt="2" custScaleX="117652"/>
      <dgm:spPr/>
    </dgm:pt>
    <dgm:pt modelId="{01789230-80CC-41C1-84F6-881E89AC471D}" type="pres">
      <dgm:prSet presAssocID="{4F8E5B21-F892-4102-8689-23EC7625ECD3}" presName="rootConnector" presStyleLbl="node1" presStyleIdx="0" presStyleCnt="2"/>
      <dgm:spPr/>
    </dgm:pt>
    <dgm:pt modelId="{B940D002-1684-42C3-967E-64737F88D714}" type="pres">
      <dgm:prSet presAssocID="{4F8E5B21-F892-4102-8689-23EC7625ECD3}" presName="childShape" presStyleCnt="0"/>
      <dgm:spPr/>
    </dgm:pt>
    <dgm:pt modelId="{2CE9ED03-5A68-403B-9346-D9235505D1AF}" type="pres">
      <dgm:prSet presAssocID="{4F3D78C0-9FDF-4911-8B79-481EC1B9819A}" presName="Name13" presStyleLbl="parChTrans1D2" presStyleIdx="0" presStyleCnt="8"/>
      <dgm:spPr/>
    </dgm:pt>
    <dgm:pt modelId="{A9E711DC-5F1A-4391-97AC-E3C3B0F03565}" type="pres">
      <dgm:prSet presAssocID="{5D5F4953-9506-4FF8-87D4-FB9E52D9EFAF}" presName="childText" presStyleLbl="bgAcc1" presStyleIdx="0" presStyleCnt="8" custScaleX="117652">
        <dgm:presLayoutVars>
          <dgm:bulletEnabled val="1"/>
        </dgm:presLayoutVars>
      </dgm:prSet>
      <dgm:spPr/>
    </dgm:pt>
    <dgm:pt modelId="{4837AE6E-CB0B-4FE2-AFD0-57629E173E4E}" type="pres">
      <dgm:prSet presAssocID="{48CF3F7C-A58E-4C3B-A869-D3F0FACA3B78}" presName="Name13" presStyleLbl="parChTrans1D2" presStyleIdx="1" presStyleCnt="8"/>
      <dgm:spPr/>
    </dgm:pt>
    <dgm:pt modelId="{A36874E8-2E63-4E82-9B08-8DFB1BE714CA}" type="pres">
      <dgm:prSet presAssocID="{B44F2661-44D9-4296-B976-735940130F61}" presName="childText" presStyleLbl="bgAcc1" presStyleIdx="1" presStyleCnt="8" custScaleX="117652">
        <dgm:presLayoutVars>
          <dgm:bulletEnabled val="1"/>
        </dgm:presLayoutVars>
      </dgm:prSet>
      <dgm:spPr/>
    </dgm:pt>
    <dgm:pt modelId="{8B4B1F34-5ECA-489C-88E0-D9FCB26C175E}" type="pres">
      <dgm:prSet presAssocID="{20AF7184-1C69-4859-AF08-1CFA0A43FBAC}" presName="Name13" presStyleLbl="parChTrans1D2" presStyleIdx="2" presStyleCnt="8"/>
      <dgm:spPr/>
    </dgm:pt>
    <dgm:pt modelId="{0C0CE602-ED15-48EB-891B-02B2364FCE57}" type="pres">
      <dgm:prSet presAssocID="{619B58C7-9E5D-473B-A2D7-ED5A5BF3FB63}" presName="childText" presStyleLbl="bgAcc1" presStyleIdx="2" presStyleCnt="8" custScaleX="117652">
        <dgm:presLayoutVars>
          <dgm:bulletEnabled val="1"/>
        </dgm:presLayoutVars>
      </dgm:prSet>
      <dgm:spPr/>
    </dgm:pt>
    <dgm:pt modelId="{CCDDEF82-B2AE-40EC-B824-350B95197550}" type="pres">
      <dgm:prSet presAssocID="{51DB0E50-A805-44DA-9D08-2F7B3A7C0F2E}" presName="root" presStyleCnt="0"/>
      <dgm:spPr/>
    </dgm:pt>
    <dgm:pt modelId="{FB68D52B-7DB0-4579-9FD0-03640FA91644}" type="pres">
      <dgm:prSet presAssocID="{51DB0E50-A805-44DA-9D08-2F7B3A7C0F2E}" presName="rootComposite" presStyleCnt="0"/>
      <dgm:spPr/>
    </dgm:pt>
    <dgm:pt modelId="{66464FC5-DF95-4ED9-BD0C-E0870689599F}" type="pres">
      <dgm:prSet presAssocID="{51DB0E50-A805-44DA-9D08-2F7B3A7C0F2E}" presName="rootText" presStyleLbl="node1" presStyleIdx="1" presStyleCnt="2" custScaleX="139492"/>
      <dgm:spPr/>
    </dgm:pt>
    <dgm:pt modelId="{22D8440B-5952-4E1E-BC05-AEA2F83C2D07}" type="pres">
      <dgm:prSet presAssocID="{51DB0E50-A805-44DA-9D08-2F7B3A7C0F2E}" presName="rootConnector" presStyleLbl="node1" presStyleIdx="1" presStyleCnt="2"/>
      <dgm:spPr/>
    </dgm:pt>
    <dgm:pt modelId="{0E15A35F-73FE-4625-9755-238327EB977B}" type="pres">
      <dgm:prSet presAssocID="{51DB0E50-A805-44DA-9D08-2F7B3A7C0F2E}" presName="childShape" presStyleCnt="0"/>
      <dgm:spPr/>
    </dgm:pt>
    <dgm:pt modelId="{1A188EFF-37C2-4742-85F7-5708097DF4F4}" type="pres">
      <dgm:prSet presAssocID="{E0BB1DF0-8C9C-4780-A2E9-43C801936BFE}" presName="Name13" presStyleLbl="parChTrans1D2" presStyleIdx="3" presStyleCnt="8"/>
      <dgm:spPr/>
    </dgm:pt>
    <dgm:pt modelId="{F31FB9B8-7B53-40EA-BB47-13F90C280F6C}" type="pres">
      <dgm:prSet presAssocID="{E5476655-CD95-475E-BE9D-D3FC5C86E246}" presName="childText" presStyleLbl="bgAcc1" presStyleIdx="3" presStyleCnt="8" custScaleX="139492">
        <dgm:presLayoutVars>
          <dgm:bulletEnabled val="1"/>
        </dgm:presLayoutVars>
      </dgm:prSet>
      <dgm:spPr/>
    </dgm:pt>
    <dgm:pt modelId="{055EDBAA-3898-4204-AB34-D9DD58F384E5}" type="pres">
      <dgm:prSet presAssocID="{A8985BAA-4BED-44B5-8341-D8029909E471}" presName="Name13" presStyleLbl="parChTrans1D2" presStyleIdx="4" presStyleCnt="8"/>
      <dgm:spPr/>
    </dgm:pt>
    <dgm:pt modelId="{A7AF1DB8-1B75-47F4-99EC-798F54DD6956}" type="pres">
      <dgm:prSet presAssocID="{71B7583C-7A73-49D3-AD35-C9B4F1C26049}" presName="childText" presStyleLbl="bgAcc1" presStyleIdx="4" presStyleCnt="8" custScaleX="139492">
        <dgm:presLayoutVars>
          <dgm:bulletEnabled val="1"/>
        </dgm:presLayoutVars>
      </dgm:prSet>
      <dgm:spPr/>
    </dgm:pt>
    <dgm:pt modelId="{8EBD23EF-7974-4BB5-91AC-E5A3D7917B64}" type="pres">
      <dgm:prSet presAssocID="{6675CDC3-E6D1-4F07-868C-1E79B6417902}" presName="Name13" presStyleLbl="parChTrans1D2" presStyleIdx="5" presStyleCnt="8"/>
      <dgm:spPr/>
    </dgm:pt>
    <dgm:pt modelId="{A3D92635-DB1C-40E1-87D1-AC6B63C0A23C}" type="pres">
      <dgm:prSet presAssocID="{CA3852F0-E440-4E0D-930B-40D90D4A2969}" presName="childText" presStyleLbl="bgAcc1" presStyleIdx="5" presStyleCnt="8" custScaleX="139492">
        <dgm:presLayoutVars>
          <dgm:bulletEnabled val="1"/>
        </dgm:presLayoutVars>
      </dgm:prSet>
      <dgm:spPr/>
    </dgm:pt>
    <dgm:pt modelId="{A7EB7A7A-96BD-4DC6-81A7-771245B3D188}" type="pres">
      <dgm:prSet presAssocID="{A3F56A19-725F-4E2A-B045-E3FB014C4229}" presName="Name13" presStyleLbl="parChTrans1D2" presStyleIdx="6" presStyleCnt="8"/>
      <dgm:spPr/>
    </dgm:pt>
    <dgm:pt modelId="{DC81C97C-C5DE-42AD-9C41-2D124A8D6C74}" type="pres">
      <dgm:prSet presAssocID="{9F7A7BB2-5AB0-4A4E-8A5F-B3D77CB33423}" presName="childText" presStyleLbl="bgAcc1" presStyleIdx="6" presStyleCnt="8" custScaleX="139492">
        <dgm:presLayoutVars>
          <dgm:bulletEnabled val="1"/>
        </dgm:presLayoutVars>
      </dgm:prSet>
      <dgm:spPr/>
    </dgm:pt>
    <dgm:pt modelId="{4CF4197B-B853-4CCA-879D-D582BCD3BC85}" type="pres">
      <dgm:prSet presAssocID="{8F7E0981-DC04-4C18-8E19-27425DF0556C}" presName="Name13" presStyleLbl="parChTrans1D2" presStyleIdx="7" presStyleCnt="8"/>
      <dgm:spPr/>
    </dgm:pt>
    <dgm:pt modelId="{E884DC3D-7718-4A14-A8E2-420F27408834}" type="pres">
      <dgm:prSet presAssocID="{BC86DE95-2DD9-433F-8098-A2905AFA54D1}" presName="childText" presStyleLbl="bgAcc1" presStyleIdx="7" presStyleCnt="8" custScaleX="139492">
        <dgm:presLayoutVars>
          <dgm:bulletEnabled val="1"/>
        </dgm:presLayoutVars>
      </dgm:prSet>
      <dgm:spPr/>
    </dgm:pt>
  </dgm:ptLst>
  <dgm:cxnLst>
    <dgm:cxn modelId="{026FAB07-7D0B-49A1-B5EF-693E275391DB}" type="presOf" srcId="{48CF3F7C-A58E-4C3B-A869-D3F0FACA3B78}" destId="{4837AE6E-CB0B-4FE2-AFD0-57629E173E4E}" srcOrd="0" destOrd="0" presId="urn:microsoft.com/office/officeart/2005/8/layout/hierarchy3"/>
    <dgm:cxn modelId="{DFCE330C-C4EF-4688-89E5-7E236F504695}" type="presOf" srcId="{B44F2661-44D9-4296-B976-735940130F61}" destId="{A36874E8-2E63-4E82-9B08-8DFB1BE714CA}" srcOrd="0" destOrd="0" presId="urn:microsoft.com/office/officeart/2005/8/layout/hierarchy3"/>
    <dgm:cxn modelId="{276D6C0E-0E17-4F22-AF0F-98E29FC2A310}" type="presOf" srcId="{4F8E5B21-F892-4102-8689-23EC7625ECD3}" destId="{A9DE6E40-9FF2-4D9D-AFD8-1AD866F21CBF}" srcOrd="0" destOrd="0" presId="urn:microsoft.com/office/officeart/2005/8/layout/hierarchy3"/>
    <dgm:cxn modelId="{8D26B80F-8F2E-47CF-A609-E990D499362F}" type="presOf" srcId="{4F3D78C0-9FDF-4911-8B79-481EC1B9819A}" destId="{2CE9ED03-5A68-403B-9346-D9235505D1AF}" srcOrd="0" destOrd="0" presId="urn:microsoft.com/office/officeart/2005/8/layout/hierarchy3"/>
    <dgm:cxn modelId="{3D027B33-D322-4258-8B5C-F9077691C500}" type="presOf" srcId="{E5476655-CD95-475E-BE9D-D3FC5C86E246}" destId="{F31FB9B8-7B53-40EA-BB47-13F90C280F6C}" srcOrd="0" destOrd="0" presId="urn:microsoft.com/office/officeart/2005/8/layout/hierarchy3"/>
    <dgm:cxn modelId="{2942323F-7563-436E-9EB3-EF01CA51EFCD}" type="presOf" srcId="{BC86DE95-2DD9-433F-8098-A2905AFA54D1}" destId="{E884DC3D-7718-4A14-A8E2-420F27408834}" srcOrd="0" destOrd="0" presId="urn:microsoft.com/office/officeart/2005/8/layout/hierarchy3"/>
    <dgm:cxn modelId="{B415C660-AF74-4682-A68D-EAFE8878F413}" srcId="{51DB0E50-A805-44DA-9D08-2F7B3A7C0F2E}" destId="{CA3852F0-E440-4E0D-930B-40D90D4A2969}" srcOrd="2" destOrd="0" parTransId="{6675CDC3-E6D1-4F07-868C-1E79B6417902}" sibTransId="{156DE3DF-F918-429A-B63A-05852B280FA2}"/>
    <dgm:cxn modelId="{A8D4CC41-E3B4-4A46-B981-DE73CAD6D4AF}" type="presOf" srcId="{49654D1B-1992-4F09-9032-8FFCA931CC10}" destId="{6A9465E8-F31F-479E-ABBB-6F27F7CC6FC5}" srcOrd="0" destOrd="0" presId="urn:microsoft.com/office/officeart/2005/8/layout/hierarchy3"/>
    <dgm:cxn modelId="{DF5F4642-4B2E-4FDB-92F9-494BE2068F96}" type="presOf" srcId="{20AF7184-1C69-4859-AF08-1CFA0A43FBAC}" destId="{8B4B1F34-5ECA-489C-88E0-D9FCB26C175E}" srcOrd="0" destOrd="0" presId="urn:microsoft.com/office/officeart/2005/8/layout/hierarchy3"/>
    <dgm:cxn modelId="{2AF4D16A-F172-47FF-B316-3E9C2928380D}" type="presOf" srcId="{CA3852F0-E440-4E0D-930B-40D90D4A2969}" destId="{A3D92635-DB1C-40E1-87D1-AC6B63C0A23C}" srcOrd="0" destOrd="0" presId="urn:microsoft.com/office/officeart/2005/8/layout/hierarchy3"/>
    <dgm:cxn modelId="{D3F5096F-36D4-4A2D-8F70-CE26235C9EBD}" type="presOf" srcId="{6675CDC3-E6D1-4F07-868C-1E79B6417902}" destId="{8EBD23EF-7974-4BB5-91AC-E5A3D7917B64}" srcOrd="0" destOrd="0" presId="urn:microsoft.com/office/officeart/2005/8/layout/hierarchy3"/>
    <dgm:cxn modelId="{5D49276F-2C39-4AF4-BCC3-3A0B494B8690}" type="presOf" srcId="{71B7583C-7A73-49D3-AD35-C9B4F1C26049}" destId="{A7AF1DB8-1B75-47F4-99EC-798F54DD6956}" srcOrd="0" destOrd="0" presId="urn:microsoft.com/office/officeart/2005/8/layout/hierarchy3"/>
    <dgm:cxn modelId="{A89B844F-8231-45B8-844E-892E652C4ACF}" srcId="{51DB0E50-A805-44DA-9D08-2F7B3A7C0F2E}" destId="{E5476655-CD95-475E-BE9D-D3FC5C86E246}" srcOrd="0" destOrd="0" parTransId="{E0BB1DF0-8C9C-4780-A2E9-43C801936BFE}" sibTransId="{D30AF706-5A79-48AA-BEA5-C4B671EE4A06}"/>
    <dgm:cxn modelId="{AAED9276-BA93-4D2B-AE9E-E3853B534BA6}" type="presOf" srcId="{51DB0E50-A805-44DA-9D08-2F7B3A7C0F2E}" destId="{22D8440B-5952-4E1E-BC05-AEA2F83C2D07}" srcOrd="1" destOrd="0" presId="urn:microsoft.com/office/officeart/2005/8/layout/hierarchy3"/>
    <dgm:cxn modelId="{DC30A28B-76EC-4195-8851-BCF28D163A43}" srcId="{51DB0E50-A805-44DA-9D08-2F7B3A7C0F2E}" destId="{9F7A7BB2-5AB0-4A4E-8A5F-B3D77CB33423}" srcOrd="3" destOrd="0" parTransId="{A3F56A19-725F-4E2A-B045-E3FB014C4229}" sibTransId="{14E54C0A-2775-4BA3-9C2A-E55DCCF482E8}"/>
    <dgm:cxn modelId="{19F6EB91-4370-4FA3-B8B7-4784D234095F}" type="presOf" srcId="{8F7E0981-DC04-4C18-8E19-27425DF0556C}" destId="{4CF4197B-B853-4CCA-879D-D582BCD3BC85}" srcOrd="0" destOrd="0" presId="urn:microsoft.com/office/officeart/2005/8/layout/hierarchy3"/>
    <dgm:cxn modelId="{13509697-E290-4BBC-AAE1-B23A4A1F286A}" type="presOf" srcId="{5D5F4953-9506-4FF8-87D4-FB9E52D9EFAF}" destId="{A9E711DC-5F1A-4391-97AC-E3C3B0F03565}" srcOrd="0" destOrd="0" presId="urn:microsoft.com/office/officeart/2005/8/layout/hierarchy3"/>
    <dgm:cxn modelId="{B32FA19C-0C79-406D-BD5D-0DB27D17428A}" srcId="{4F8E5B21-F892-4102-8689-23EC7625ECD3}" destId="{619B58C7-9E5D-473B-A2D7-ED5A5BF3FB63}" srcOrd="2" destOrd="0" parTransId="{20AF7184-1C69-4859-AF08-1CFA0A43FBAC}" sibTransId="{98C5BA68-C87C-4208-8A89-D003FD67127B}"/>
    <dgm:cxn modelId="{185B24A7-BAB3-44A5-8FD5-84346F3A448C}" type="presOf" srcId="{A8985BAA-4BED-44B5-8341-D8029909E471}" destId="{055EDBAA-3898-4204-AB34-D9DD58F384E5}" srcOrd="0" destOrd="0" presId="urn:microsoft.com/office/officeart/2005/8/layout/hierarchy3"/>
    <dgm:cxn modelId="{760598B3-98F1-43A5-AC85-2AC47643FF7B}" type="presOf" srcId="{51DB0E50-A805-44DA-9D08-2F7B3A7C0F2E}" destId="{66464FC5-DF95-4ED9-BD0C-E0870689599F}" srcOrd="0" destOrd="0" presId="urn:microsoft.com/office/officeart/2005/8/layout/hierarchy3"/>
    <dgm:cxn modelId="{58B617B5-0F22-4BC6-AEDB-85FD69291FFC}" srcId="{4F8E5B21-F892-4102-8689-23EC7625ECD3}" destId="{B44F2661-44D9-4296-B976-735940130F61}" srcOrd="1" destOrd="0" parTransId="{48CF3F7C-A58E-4C3B-A869-D3F0FACA3B78}" sibTransId="{2C0EEBA7-A3EA-4C8E-B84D-2E72D2A4B716}"/>
    <dgm:cxn modelId="{F3E919C1-8CD7-4CD9-B279-C46D80158E61}" type="presOf" srcId="{4F8E5B21-F892-4102-8689-23EC7625ECD3}" destId="{01789230-80CC-41C1-84F6-881E89AC471D}" srcOrd="1" destOrd="0" presId="urn:microsoft.com/office/officeart/2005/8/layout/hierarchy3"/>
    <dgm:cxn modelId="{D4721AC3-8D2A-4839-869C-125A8EF63587}" type="presOf" srcId="{A3F56A19-725F-4E2A-B045-E3FB014C4229}" destId="{A7EB7A7A-96BD-4DC6-81A7-771245B3D188}" srcOrd="0" destOrd="0" presId="urn:microsoft.com/office/officeart/2005/8/layout/hierarchy3"/>
    <dgm:cxn modelId="{EABBFFC4-B691-42DD-9DBB-9DFE478D9461}" srcId="{4F8E5B21-F892-4102-8689-23EC7625ECD3}" destId="{5D5F4953-9506-4FF8-87D4-FB9E52D9EFAF}" srcOrd="0" destOrd="0" parTransId="{4F3D78C0-9FDF-4911-8B79-481EC1B9819A}" sibTransId="{D49A655B-4BDA-457F-BC9A-B15560BCE9D6}"/>
    <dgm:cxn modelId="{B8D2CCCF-4A6A-44AF-AE1D-B494AF65CCCE}" srcId="{49654D1B-1992-4F09-9032-8FFCA931CC10}" destId="{4F8E5B21-F892-4102-8689-23EC7625ECD3}" srcOrd="0" destOrd="0" parTransId="{3FCD4AF7-AE08-4D9B-B39A-0ED3ADFA80DE}" sibTransId="{FA54CB68-F593-4653-8006-577EDEA70CA9}"/>
    <dgm:cxn modelId="{A57965D5-17D1-4F13-9875-AAFD04879085}" srcId="{51DB0E50-A805-44DA-9D08-2F7B3A7C0F2E}" destId="{71B7583C-7A73-49D3-AD35-C9B4F1C26049}" srcOrd="1" destOrd="0" parTransId="{A8985BAA-4BED-44B5-8341-D8029909E471}" sibTransId="{224DA32B-E941-4C37-8C52-FD86BE03FE79}"/>
    <dgm:cxn modelId="{C008E9DA-6C8C-47F4-9394-F26628C7E4D5}" type="presOf" srcId="{9F7A7BB2-5AB0-4A4E-8A5F-B3D77CB33423}" destId="{DC81C97C-C5DE-42AD-9C41-2D124A8D6C74}" srcOrd="0" destOrd="0" presId="urn:microsoft.com/office/officeart/2005/8/layout/hierarchy3"/>
    <dgm:cxn modelId="{C13762E6-1D44-44B7-B9D1-E8D450D2E6F3}" type="presOf" srcId="{619B58C7-9E5D-473B-A2D7-ED5A5BF3FB63}" destId="{0C0CE602-ED15-48EB-891B-02B2364FCE57}" srcOrd="0" destOrd="0" presId="urn:microsoft.com/office/officeart/2005/8/layout/hierarchy3"/>
    <dgm:cxn modelId="{96FB7BF6-C2E9-443B-8ABC-A532A2F86307}" srcId="{49654D1B-1992-4F09-9032-8FFCA931CC10}" destId="{51DB0E50-A805-44DA-9D08-2F7B3A7C0F2E}" srcOrd="1" destOrd="0" parTransId="{E829F6DB-A0C7-49CE-8523-12FCD25C868E}" sibTransId="{117BEB02-2ACE-4AE0-B757-BE86E9E6F854}"/>
    <dgm:cxn modelId="{FF3A54F8-561C-412F-A8A8-BD49CC7F4588}" type="presOf" srcId="{E0BB1DF0-8C9C-4780-A2E9-43C801936BFE}" destId="{1A188EFF-37C2-4742-85F7-5708097DF4F4}" srcOrd="0" destOrd="0" presId="urn:microsoft.com/office/officeart/2005/8/layout/hierarchy3"/>
    <dgm:cxn modelId="{8609B7FD-EB7F-4D45-81CD-255F9D2BA270}" srcId="{51DB0E50-A805-44DA-9D08-2F7B3A7C0F2E}" destId="{BC86DE95-2DD9-433F-8098-A2905AFA54D1}" srcOrd="4" destOrd="0" parTransId="{8F7E0981-DC04-4C18-8E19-27425DF0556C}" sibTransId="{3357C122-9D1C-4D8B-9929-7A65B9C2CDBF}"/>
    <dgm:cxn modelId="{40459519-8A93-4881-B7BC-4CA80E9D653D}" type="presParOf" srcId="{6A9465E8-F31F-479E-ABBB-6F27F7CC6FC5}" destId="{1805E832-E8D3-4171-9534-AA4E062B34BF}" srcOrd="0" destOrd="0" presId="urn:microsoft.com/office/officeart/2005/8/layout/hierarchy3"/>
    <dgm:cxn modelId="{52309500-4A40-4EB4-9FBA-C747E5405105}" type="presParOf" srcId="{1805E832-E8D3-4171-9534-AA4E062B34BF}" destId="{7E39DE0F-3F84-491E-8BAE-B1FFDB7CAA21}" srcOrd="0" destOrd="0" presId="urn:microsoft.com/office/officeart/2005/8/layout/hierarchy3"/>
    <dgm:cxn modelId="{D9E0B81D-B472-46CC-887F-F42D0AD4137B}" type="presParOf" srcId="{7E39DE0F-3F84-491E-8BAE-B1FFDB7CAA21}" destId="{A9DE6E40-9FF2-4D9D-AFD8-1AD866F21CBF}" srcOrd="0" destOrd="0" presId="urn:microsoft.com/office/officeart/2005/8/layout/hierarchy3"/>
    <dgm:cxn modelId="{A12B0793-4773-4C75-9947-90B43CE77F77}" type="presParOf" srcId="{7E39DE0F-3F84-491E-8BAE-B1FFDB7CAA21}" destId="{01789230-80CC-41C1-84F6-881E89AC471D}" srcOrd="1" destOrd="0" presId="urn:microsoft.com/office/officeart/2005/8/layout/hierarchy3"/>
    <dgm:cxn modelId="{4071518C-6EF5-4EB5-ABED-C834D66FC6AD}" type="presParOf" srcId="{1805E832-E8D3-4171-9534-AA4E062B34BF}" destId="{B940D002-1684-42C3-967E-64737F88D714}" srcOrd="1" destOrd="0" presId="urn:microsoft.com/office/officeart/2005/8/layout/hierarchy3"/>
    <dgm:cxn modelId="{F1A11B70-DB0A-4417-AA8D-C5A8EDCEE190}" type="presParOf" srcId="{B940D002-1684-42C3-967E-64737F88D714}" destId="{2CE9ED03-5A68-403B-9346-D9235505D1AF}" srcOrd="0" destOrd="0" presId="urn:microsoft.com/office/officeart/2005/8/layout/hierarchy3"/>
    <dgm:cxn modelId="{F84AC347-DFBA-44F7-AA02-E3AFEFAD4C13}" type="presParOf" srcId="{B940D002-1684-42C3-967E-64737F88D714}" destId="{A9E711DC-5F1A-4391-97AC-E3C3B0F03565}" srcOrd="1" destOrd="0" presId="urn:microsoft.com/office/officeart/2005/8/layout/hierarchy3"/>
    <dgm:cxn modelId="{29A0F25E-0B4E-4EAD-9017-48F50C836D49}" type="presParOf" srcId="{B940D002-1684-42C3-967E-64737F88D714}" destId="{4837AE6E-CB0B-4FE2-AFD0-57629E173E4E}" srcOrd="2" destOrd="0" presId="urn:microsoft.com/office/officeart/2005/8/layout/hierarchy3"/>
    <dgm:cxn modelId="{CA5EC008-1349-43FE-ADB6-DAF26B5A385D}" type="presParOf" srcId="{B940D002-1684-42C3-967E-64737F88D714}" destId="{A36874E8-2E63-4E82-9B08-8DFB1BE714CA}" srcOrd="3" destOrd="0" presId="urn:microsoft.com/office/officeart/2005/8/layout/hierarchy3"/>
    <dgm:cxn modelId="{ABC16369-16D2-470C-B28D-6B1F79BF9114}" type="presParOf" srcId="{B940D002-1684-42C3-967E-64737F88D714}" destId="{8B4B1F34-5ECA-489C-88E0-D9FCB26C175E}" srcOrd="4" destOrd="0" presId="urn:microsoft.com/office/officeart/2005/8/layout/hierarchy3"/>
    <dgm:cxn modelId="{D77CDFC2-D6BB-40A4-9BDD-F57B9FFDCF0C}" type="presParOf" srcId="{B940D002-1684-42C3-967E-64737F88D714}" destId="{0C0CE602-ED15-48EB-891B-02B2364FCE57}" srcOrd="5" destOrd="0" presId="urn:microsoft.com/office/officeart/2005/8/layout/hierarchy3"/>
    <dgm:cxn modelId="{37B1A73D-D36C-4513-BD43-93319313E10D}" type="presParOf" srcId="{6A9465E8-F31F-479E-ABBB-6F27F7CC6FC5}" destId="{CCDDEF82-B2AE-40EC-B824-350B95197550}" srcOrd="1" destOrd="0" presId="urn:microsoft.com/office/officeart/2005/8/layout/hierarchy3"/>
    <dgm:cxn modelId="{5B7D7AFC-9400-430B-AFAF-26EAE7169436}" type="presParOf" srcId="{CCDDEF82-B2AE-40EC-B824-350B95197550}" destId="{FB68D52B-7DB0-4579-9FD0-03640FA91644}" srcOrd="0" destOrd="0" presId="urn:microsoft.com/office/officeart/2005/8/layout/hierarchy3"/>
    <dgm:cxn modelId="{8F4FCB8C-478F-4924-93CA-56053F21C74E}" type="presParOf" srcId="{FB68D52B-7DB0-4579-9FD0-03640FA91644}" destId="{66464FC5-DF95-4ED9-BD0C-E0870689599F}" srcOrd="0" destOrd="0" presId="urn:microsoft.com/office/officeart/2005/8/layout/hierarchy3"/>
    <dgm:cxn modelId="{2AB95098-7673-4A02-8798-49FB004F47E3}" type="presParOf" srcId="{FB68D52B-7DB0-4579-9FD0-03640FA91644}" destId="{22D8440B-5952-4E1E-BC05-AEA2F83C2D07}" srcOrd="1" destOrd="0" presId="urn:microsoft.com/office/officeart/2005/8/layout/hierarchy3"/>
    <dgm:cxn modelId="{E82EBF2A-2D87-4149-83CF-46D7C9F1A5B6}" type="presParOf" srcId="{CCDDEF82-B2AE-40EC-B824-350B95197550}" destId="{0E15A35F-73FE-4625-9755-238327EB977B}" srcOrd="1" destOrd="0" presId="urn:microsoft.com/office/officeart/2005/8/layout/hierarchy3"/>
    <dgm:cxn modelId="{BCB1226B-9492-48DB-A264-5D4A457B5D8E}" type="presParOf" srcId="{0E15A35F-73FE-4625-9755-238327EB977B}" destId="{1A188EFF-37C2-4742-85F7-5708097DF4F4}" srcOrd="0" destOrd="0" presId="urn:microsoft.com/office/officeart/2005/8/layout/hierarchy3"/>
    <dgm:cxn modelId="{20DBC92C-37DD-4FF4-9212-594E53C38E05}" type="presParOf" srcId="{0E15A35F-73FE-4625-9755-238327EB977B}" destId="{F31FB9B8-7B53-40EA-BB47-13F90C280F6C}" srcOrd="1" destOrd="0" presId="urn:microsoft.com/office/officeart/2005/8/layout/hierarchy3"/>
    <dgm:cxn modelId="{B77D712F-195F-450B-B704-1EAF1C2D28B3}" type="presParOf" srcId="{0E15A35F-73FE-4625-9755-238327EB977B}" destId="{055EDBAA-3898-4204-AB34-D9DD58F384E5}" srcOrd="2" destOrd="0" presId="urn:microsoft.com/office/officeart/2005/8/layout/hierarchy3"/>
    <dgm:cxn modelId="{402C92DA-E21F-407D-BC83-AAE72F05DC41}" type="presParOf" srcId="{0E15A35F-73FE-4625-9755-238327EB977B}" destId="{A7AF1DB8-1B75-47F4-99EC-798F54DD6956}" srcOrd="3" destOrd="0" presId="urn:microsoft.com/office/officeart/2005/8/layout/hierarchy3"/>
    <dgm:cxn modelId="{6BE48CCB-7295-441C-AFB2-37C3A274D1B2}" type="presParOf" srcId="{0E15A35F-73FE-4625-9755-238327EB977B}" destId="{8EBD23EF-7974-4BB5-91AC-E5A3D7917B64}" srcOrd="4" destOrd="0" presId="urn:microsoft.com/office/officeart/2005/8/layout/hierarchy3"/>
    <dgm:cxn modelId="{72B7A2A6-70A7-4DB9-9F55-EE512846F5BE}" type="presParOf" srcId="{0E15A35F-73FE-4625-9755-238327EB977B}" destId="{A3D92635-DB1C-40E1-87D1-AC6B63C0A23C}" srcOrd="5" destOrd="0" presId="urn:microsoft.com/office/officeart/2005/8/layout/hierarchy3"/>
    <dgm:cxn modelId="{C613076B-8D86-48E1-B8D6-EAEE207EA64C}" type="presParOf" srcId="{0E15A35F-73FE-4625-9755-238327EB977B}" destId="{A7EB7A7A-96BD-4DC6-81A7-771245B3D188}" srcOrd="6" destOrd="0" presId="urn:microsoft.com/office/officeart/2005/8/layout/hierarchy3"/>
    <dgm:cxn modelId="{4B58FF0A-2D1B-4951-BE42-9F40F4241CE2}" type="presParOf" srcId="{0E15A35F-73FE-4625-9755-238327EB977B}" destId="{DC81C97C-C5DE-42AD-9C41-2D124A8D6C74}" srcOrd="7" destOrd="0" presId="urn:microsoft.com/office/officeart/2005/8/layout/hierarchy3"/>
    <dgm:cxn modelId="{D248CBB8-0F6D-40AA-B77E-3B21291986CE}" type="presParOf" srcId="{0E15A35F-73FE-4625-9755-238327EB977B}" destId="{4CF4197B-B853-4CCA-879D-D582BCD3BC85}" srcOrd="8" destOrd="0" presId="urn:microsoft.com/office/officeart/2005/8/layout/hierarchy3"/>
    <dgm:cxn modelId="{9C7E51DC-CE9F-48AB-8C37-FB0B992D4126}" type="presParOf" srcId="{0E15A35F-73FE-4625-9755-238327EB977B}" destId="{E884DC3D-7718-4A14-A8E2-420F27408834}" srcOrd="9" destOrd="0" presId="urn:microsoft.com/office/officeart/2005/8/layout/hierarchy3"/>
  </dgm:cxnLst>
  <dgm:bg/>
  <dgm:whole>
    <a:ln>
      <a:solidFill>
        <a:schemeClr val="accent1">
          <a:lumMod val="50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0085736-E831-4135-9718-1C52846A9941}" type="doc">
      <dgm:prSet loTypeId="urn:microsoft.com/office/officeart/2005/8/layout/chevron1" loCatId="process" qsTypeId="urn:microsoft.com/office/officeart/2005/8/quickstyle/simple1" qsCatId="simple" csTypeId="urn:microsoft.com/office/officeart/2005/8/colors/accent1_2" csCatId="accent1" phldr="1"/>
      <dgm:spPr/>
    </dgm:pt>
    <dgm:pt modelId="{5735A75A-BF34-4117-9776-FF383AB11322}">
      <dgm:prSet phldrT="[Text]"/>
      <dgm:spPr>
        <a:solidFill>
          <a:schemeClr val="accent1"/>
        </a:solidFill>
        <a:ln>
          <a:noFill/>
        </a:ln>
      </dgm:spPr>
      <dgm:t>
        <a:bodyPr/>
        <a:lstStyle/>
        <a:p>
          <a:r>
            <a:rPr lang="en-US" dirty="0"/>
            <a:t>Receive email that referral to SPC has been made</a:t>
          </a:r>
        </a:p>
      </dgm:t>
    </dgm:pt>
    <dgm:pt modelId="{D3785050-972B-4697-B67A-4400C2B4A06E}" type="parTrans" cxnId="{58912F69-266C-4431-8502-AA5292313B51}">
      <dgm:prSet/>
      <dgm:spPr/>
      <dgm:t>
        <a:bodyPr/>
        <a:lstStyle/>
        <a:p>
          <a:endParaRPr lang="en-US"/>
        </a:p>
      </dgm:t>
    </dgm:pt>
    <dgm:pt modelId="{370D2948-7D0B-45A6-9E70-AE22D80C2D42}" type="sibTrans" cxnId="{58912F69-266C-4431-8502-AA5292313B51}">
      <dgm:prSet/>
      <dgm:spPr/>
      <dgm:t>
        <a:bodyPr/>
        <a:lstStyle/>
        <a:p>
          <a:endParaRPr lang="en-US"/>
        </a:p>
      </dgm:t>
    </dgm:pt>
    <dgm:pt modelId="{7BEE2F0B-AED8-4CD4-B2FD-F585A44D3277}">
      <dgm:prSet phldrT="[Text]" custT="1"/>
      <dgm:spPr>
        <a:solidFill>
          <a:schemeClr val="accent1"/>
        </a:solidFill>
        <a:ln>
          <a:noFill/>
        </a:ln>
      </dgm:spPr>
      <dgm:t>
        <a:bodyPr/>
        <a:lstStyle/>
        <a:p>
          <a:pPr>
            <a:spcAft>
              <a:spcPts val="0"/>
            </a:spcAft>
          </a:pPr>
          <a:r>
            <a:rPr lang="en-US" sz="1800" dirty="0"/>
            <a:t>Email</a:t>
          </a:r>
        </a:p>
        <a:p>
          <a:pPr>
            <a:spcAft>
              <a:spcPts val="0"/>
            </a:spcAft>
          </a:pPr>
          <a:r>
            <a:rPr lang="en-US" sz="1800" dirty="0"/>
            <a:t> Nashville CES </a:t>
          </a:r>
          <a:r>
            <a:rPr lang="en-US" sz="1100" dirty="0"/>
            <a:t>NashvilleCES@nashville.gov </a:t>
          </a:r>
        </a:p>
      </dgm:t>
    </dgm:pt>
    <dgm:pt modelId="{E922B7A9-A88A-46F6-8DCA-D03EA10AB7A0}" type="parTrans" cxnId="{27439C72-9CC5-4036-97B0-4893A24BF62E}">
      <dgm:prSet/>
      <dgm:spPr/>
      <dgm:t>
        <a:bodyPr/>
        <a:lstStyle/>
        <a:p>
          <a:endParaRPr lang="en-US"/>
        </a:p>
      </dgm:t>
    </dgm:pt>
    <dgm:pt modelId="{D32CD07C-432F-4BA5-8D3C-A876B679B1C8}" type="sibTrans" cxnId="{27439C72-9CC5-4036-97B0-4893A24BF62E}">
      <dgm:prSet/>
      <dgm:spPr/>
      <dgm:t>
        <a:bodyPr/>
        <a:lstStyle/>
        <a:p>
          <a:endParaRPr lang="en-US"/>
        </a:p>
      </dgm:t>
    </dgm:pt>
    <dgm:pt modelId="{450ABA71-B82D-4F0B-8952-AB6DFE61846E}">
      <dgm:prSet phldrT="[Text]"/>
      <dgm:spPr>
        <a:solidFill>
          <a:schemeClr val="accent1"/>
        </a:solidFill>
        <a:ln>
          <a:noFill/>
        </a:ln>
      </dgm:spPr>
      <dgm:t>
        <a:bodyPr/>
        <a:lstStyle/>
        <a:p>
          <a:r>
            <a:rPr lang="en-US" dirty="0"/>
            <a:t>MHID will review/provide edits/refer to MDHA</a:t>
          </a:r>
        </a:p>
      </dgm:t>
    </dgm:pt>
    <dgm:pt modelId="{878C36ED-F469-489D-B884-5B327554027A}" type="parTrans" cxnId="{6A1372E9-B4D3-4ED7-8D30-C3C8BBD95FCF}">
      <dgm:prSet/>
      <dgm:spPr/>
      <dgm:t>
        <a:bodyPr/>
        <a:lstStyle/>
        <a:p>
          <a:endParaRPr lang="en-US"/>
        </a:p>
      </dgm:t>
    </dgm:pt>
    <dgm:pt modelId="{D611AFCF-DE84-4CCE-8F7C-21CF2E35D10D}" type="sibTrans" cxnId="{6A1372E9-B4D3-4ED7-8D30-C3C8BBD95FCF}">
      <dgm:prSet/>
      <dgm:spPr/>
      <dgm:t>
        <a:bodyPr/>
        <a:lstStyle/>
        <a:p>
          <a:endParaRPr lang="en-US"/>
        </a:p>
      </dgm:t>
    </dgm:pt>
    <dgm:pt modelId="{49EAF07A-A915-4FB8-9B36-46C42952D67E}">
      <dgm:prSet phldrT="[Text]"/>
      <dgm:spPr>
        <a:solidFill>
          <a:schemeClr val="accent1"/>
        </a:solidFill>
        <a:ln>
          <a:noFill/>
        </a:ln>
      </dgm:spPr>
      <dgm:t>
        <a:bodyPr/>
        <a:lstStyle/>
        <a:p>
          <a:r>
            <a:rPr lang="en-US" dirty="0"/>
            <a:t>Upload in HMIS</a:t>
          </a:r>
        </a:p>
      </dgm:t>
    </dgm:pt>
    <dgm:pt modelId="{76A62B37-5208-49CC-A657-5012CE85B2AA}" type="parTrans" cxnId="{AFAF5E63-7801-4F1A-9046-003EB9FF2693}">
      <dgm:prSet/>
      <dgm:spPr/>
      <dgm:t>
        <a:bodyPr/>
        <a:lstStyle/>
        <a:p>
          <a:endParaRPr lang="en-US"/>
        </a:p>
      </dgm:t>
    </dgm:pt>
    <dgm:pt modelId="{9493782B-91A3-4805-9F77-3614CD450522}" type="sibTrans" cxnId="{AFAF5E63-7801-4F1A-9046-003EB9FF2693}">
      <dgm:prSet/>
      <dgm:spPr/>
      <dgm:t>
        <a:bodyPr/>
        <a:lstStyle/>
        <a:p>
          <a:endParaRPr lang="en-US"/>
        </a:p>
      </dgm:t>
    </dgm:pt>
    <dgm:pt modelId="{378E08D3-CD03-455A-BD02-3F2F23A41E60}" type="pres">
      <dgm:prSet presAssocID="{30085736-E831-4135-9718-1C52846A9941}" presName="Name0" presStyleCnt="0">
        <dgm:presLayoutVars>
          <dgm:dir/>
          <dgm:animLvl val="lvl"/>
          <dgm:resizeHandles val="exact"/>
        </dgm:presLayoutVars>
      </dgm:prSet>
      <dgm:spPr/>
    </dgm:pt>
    <dgm:pt modelId="{E2B29075-29A6-4E37-A03A-69E3010E80CE}" type="pres">
      <dgm:prSet presAssocID="{5735A75A-BF34-4117-9776-FF383AB11322}" presName="parTxOnly" presStyleLbl="node1" presStyleIdx="0" presStyleCnt="4">
        <dgm:presLayoutVars>
          <dgm:chMax val="0"/>
          <dgm:chPref val="0"/>
          <dgm:bulletEnabled val="1"/>
        </dgm:presLayoutVars>
      </dgm:prSet>
      <dgm:spPr/>
    </dgm:pt>
    <dgm:pt modelId="{9FB5A7E2-EE49-4A1F-B662-E6A31CA03122}" type="pres">
      <dgm:prSet presAssocID="{370D2948-7D0B-45A6-9E70-AE22D80C2D42}" presName="parTxOnlySpace" presStyleCnt="0"/>
      <dgm:spPr/>
    </dgm:pt>
    <dgm:pt modelId="{4772005B-903C-4CCD-AA43-9E9FE1AB592F}" type="pres">
      <dgm:prSet presAssocID="{49EAF07A-A915-4FB8-9B36-46C42952D67E}" presName="parTxOnly" presStyleLbl="node1" presStyleIdx="1" presStyleCnt="4">
        <dgm:presLayoutVars>
          <dgm:chMax val="0"/>
          <dgm:chPref val="0"/>
          <dgm:bulletEnabled val="1"/>
        </dgm:presLayoutVars>
      </dgm:prSet>
      <dgm:spPr/>
    </dgm:pt>
    <dgm:pt modelId="{B30680FD-76F8-4302-AB55-DCE389875251}" type="pres">
      <dgm:prSet presAssocID="{9493782B-91A3-4805-9F77-3614CD450522}" presName="parTxOnlySpace" presStyleCnt="0"/>
      <dgm:spPr/>
    </dgm:pt>
    <dgm:pt modelId="{98E89995-C6E8-4DDC-A2A6-0E5F15FD8D84}" type="pres">
      <dgm:prSet presAssocID="{7BEE2F0B-AED8-4CD4-B2FD-F585A44D3277}" presName="parTxOnly" presStyleLbl="node1" presStyleIdx="2" presStyleCnt="4" custScaleX="120117">
        <dgm:presLayoutVars>
          <dgm:chMax val="0"/>
          <dgm:chPref val="0"/>
          <dgm:bulletEnabled val="1"/>
        </dgm:presLayoutVars>
      </dgm:prSet>
      <dgm:spPr/>
    </dgm:pt>
    <dgm:pt modelId="{3A54B072-17A8-4776-9F17-5B12FD2951B5}" type="pres">
      <dgm:prSet presAssocID="{D32CD07C-432F-4BA5-8D3C-A876B679B1C8}" presName="parTxOnlySpace" presStyleCnt="0"/>
      <dgm:spPr/>
    </dgm:pt>
    <dgm:pt modelId="{F69C3873-AB68-46FA-9BE1-70A21514B3EB}" type="pres">
      <dgm:prSet presAssocID="{450ABA71-B82D-4F0B-8952-AB6DFE61846E}" presName="parTxOnly" presStyleLbl="node1" presStyleIdx="3" presStyleCnt="4">
        <dgm:presLayoutVars>
          <dgm:chMax val="0"/>
          <dgm:chPref val="0"/>
          <dgm:bulletEnabled val="1"/>
        </dgm:presLayoutVars>
      </dgm:prSet>
      <dgm:spPr/>
    </dgm:pt>
  </dgm:ptLst>
  <dgm:cxnLst>
    <dgm:cxn modelId="{17FAF21E-3FEB-4741-83B3-174230B9DB0F}" type="presOf" srcId="{450ABA71-B82D-4F0B-8952-AB6DFE61846E}" destId="{F69C3873-AB68-46FA-9BE1-70A21514B3EB}" srcOrd="0" destOrd="0" presId="urn:microsoft.com/office/officeart/2005/8/layout/chevron1"/>
    <dgm:cxn modelId="{7B7F8A2C-7338-4AE4-BFE8-4BDF9FCDF798}" type="presOf" srcId="{30085736-E831-4135-9718-1C52846A9941}" destId="{378E08D3-CD03-455A-BD02-3F2F23A41E60}" srcOrd="0" destOrd="0" presId="urn:microsoft.com/office/officeart/2005/8/layout/chevron1"/>
    <dgm:cxn modelId="{3CA6E43D-B5FE-4E03-834C-C24C0C57FB4F}" type="presOf" srcId="{7BEE2F0B-AED8-4CD4-B2FD-F585A44D3277}" destId="{98E89995-C6E8-4DDC-A2A6-0E5F15FD8D84}" srcOrd="0" destOrd="0" presId="urn:microsoft.com/office/officeart/2005/8/layout/chevron1"/>
    <dgm:cxn modelId="{AFAF5E63-7801-4F1A-9046-003EB9FF2693}" srcId="{30085736-E831-4135-9718-1C52846A9941}" destId="{49EAF07A-A915-4FB8-9B36-46C42952D67E}" srcOrd="1" destOrd="0" parTransId="{76A62B37-5208-49CC-A657-5012CE85B2AA}" sibTransId="{9493782B-91A3-4805-9F77-3614CD450522}"/>
    <dgm:cxn modelId="{58912F69-266C-4431-8502-AA5292313B51}" srcId="{30085736-E831-4135-9718-1C52846A9941}" destId="{5735A75A-BF34-4117-9776-FF383AB11322}" srcOrd="0" destOrd="0" parTransId="{D3785050-972B-4697-B67A-4400C2B4A06E}" sibTransId="{370D2948-7D0B-45A6-9E70-AE22D80C2D42}"/>
    <dgm:cxn modelId="{27439C72-9CC5-4036-97B0-4893A24BF62E}" srcId="{30085736-E831-4135-9718-1C52846A9941}" destId="{7BEE2F0B-AED8-4CD4-B2FD-F585A44D3277}" srcOrd="2" destOrd="0" parTransId="{E922B7A9-A88A-46F6-8DCA-D03EA10AB7A0}" sibTransId="{D32CD07C-432F-4BA5-8D3C-A876B679B1C8}"/>
    <dgm:cxn modelId="{FA092F7A-CABC-4C03-8001-04194A09CFF2}" type="presOf" srcId="{49EAF07A-A915-4FB8-9B36-46C42952D67E}" destId="{4772005B-903C-4CCD-AA43-9E9FE1AB592F}" srcOrd="0" destOrd="0" presId="urn:microsoft.com/office/officeart/2005/8/layout/chevron1"/>
    <dgm:cxn modelId="{6A1372E9-B4D3-4ED7-8D30-C3C8BBD95FCF}" srcId="{30085736-E831-4135-9718-1C52846A9941}" destId="{450ABA71-B82D-4F0B-8952-AB6DFE61846E}" srcOrd="3" destOrd="0" parTransId="{878C36ED-F469-489D-B884-5B327554027A}" sibTransId="{D611AFCF-DE84-4CCE-8F7C-21CF2E35D10D}"/>
    <dgm:cxn modelId="{66C8F6F0-00EA-4A08-8986-19707352FBB6}" type="presOf" srcId="{5735A75A-BF34-4117-9776-FF383AB11322}" destId="{E2B29075-29A6-4E37-A03A-69E3010E80CE}" srcOrd="0" destOrd="0" presId="urn:microsoft.com/office/officeart/2005/8/layout/chevron1"/>
    <dgm:cxn modelId="{9632815B-CEF4-4914-BCE5-EF20D5B6803C}" type="presParOf" srcId="{378E08D3-CD03-455A-BD02-3F2F23A41E60}" destId="{E2B29075-29A6-4E37-A03A-69E3010E80CE}" srcOrd="0" destOrd="0" presId="urn:microsoft.com/office/officeart/2005/8/layout/chevron1"/>
    <dgm:cxn modelId="{D1381184-0E42-4099-AC73-C71D1D966027}" type="presParOf" srcId="{378E08D3-CD03-455A-BD02-3F2F23A41E60}" destId="{9FB5A7E2-EE49-4A1F-B662-E6A31CA03122}" srcOrd="1" destOrd="0" presId="urn:microsoft.com/office/officeart/2005/8/layout/chevron1"/>
    <dgm:cxn modelId="{D9378B7F-C8D0-462B-8DC2-3DD554D70A04}" type="presParOf" srcId="{378E08D3-CD03-455A-BD02-3F2F23A41E60}" destId="{4772005B-903C-4CCD-AA43-9E9FE1AB592F}" srcOrd="2" destOrd="0" presId="urn:microsoft.com/office/officeart/2005/8/layout/chevron1"/>
    <dgm:cxn modelId="{7E5A88F0-FB88-4665-9212-A6E65F6598EB}" type="presParOf" srcId="{378E08D3-CD03-455A-BD02-3F2F23A41E60}" destId="{B30680FD-76F8-4302-AB55-DCE389875251}" srcOrd="3" destOrd="0" presId="urn:microsoft.com/office/officeart/2005/8/layout/chevron1"/>
    <dgm:cxn modelId="{665F3E6E-1A31-452F-948A-F162659EA1DC}" type="presParOf" srcId="{378E08D3-CD03-455A-BD02-3F2F23A41E60}" destId="{98E89995-C6E8-4DDC-A2A6-0E5F15FD8D84}" srcOrd="4" destOrd="0" presId="urn:microsoft.com/office/officeart/2005/8/layout/chevron1"/>
    <dgm:cxn modelId="{B9F2A633-FDCE-4162-A671-22376F45BF8E}" type="presParOf" srcId="{378E08D3-CD03-455A-BD02-3F2F23A41E60}" destId="{3A54B072-17A8-4776-9F17-5B12FD2951B5}" srcOrd="5" destOrd="0" presId="urn:microsoft.com/office/officeart/2005/8/layout/chevron1"/>
    <dgm:cxn modelId="{4435F0AF-22F7-40C3-91C8-4656710C0890}" type="presParOf" srcId="{378E08D3-CD03-455A-BD02-3F2F23A41E60}" destId="{F69C3873-AB68-46FA-9BE1-70A21514B3EB}" srcOrd="6" destOrd="0" presId="urn:microsoft.com/office/officeart/2005/8/layout/chevron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0085736-E831-4135-9718-1C52846A9941}" type="doc">
      <dgm:prSet loTypeId="urn:microsoft.com/office/officeart/2005/8/layout/chevron1" loCatId="process" qsTypeId="urn:microsoft.com/office/officeart/2005/8/quickstyle/simple1" qsCatId="simple" csTypeId="urn:microsoft.com/office/officeart/2005/8/colors/accent1_2" csCatId="accent1" phldr="1"/>
      <dgm:spPr/>
    </dgm:pt>
    <dgm:pt modelId="{5735A75A-BF34-4117-9776-FF383AB11322}">
      <dgm:prSet phldrT="[Text]"/>
      <dgm:spPr>
        <a:solidFill>
          <a:schemeClr val="accent1"/>
        </a:solidFill>
        <a:ln>
          <a:noFill/>
        </a:ln>
      </dgm:spPr>
      <dgm:t>
        <a:bodyPr/>
        <a:lstStyle/>
        <a:p>
          <a:r>
            <a:rPr lang="en-US" dirty="0"/>
            <a:t>MDHA will review and either approve or deny</a:t>
          </a:r>
        </a:p>
      </dgm:t>
    </dgm:pt>
    <dgm:pt modelId="{D3785050-972B-4697-B67A-4400C2B4A06E}" type="parTrans" cxnId="{58912F69-266C-4431-8502-AA5292313B51}">
      <dgm:prSet/>
      <dgm:spPr/>
      <dgm:t>
        <a:bodyPr/>
        <a:lstStyle/>
        <a:p>
          <a:endParaRPr lang="en-US"/>
        </a:p>
      </dgm:t>
    </dgm:pt>
    <dgm:pt modelId="{370D2948-7D0B-45A6-9E70-AE22D80C2D42}" type="sibTrans" cxnId="{58912F69-266C-4431-8502-AA5292313B51}">
      <dgm:prSet/>
      <dgm:spPr/>
      <dgm:t>
        <a:bodyPr/>
        <a:lstStyle/>
        <a:p>
          <a:endParaRPr lang="en-US"/>
        </a:p>
      </dgm:t>
    </dgm:pt>
    <dgm:pt modelId="{7BEE2F0B-AED8-4CD4-B2FD-F585A44D3277}">
      <dgm:prSet phldrT="[Text]"/>
      <dgm:spPr>
        <a:solidFill>
          <a:schemeClr val="accent1"/>
        </a:solidFill>
        <a:ln>
          <a:noFill/>
        </a:ln>
      </dgm:spPr>
      <dgm:t>
        <a:bodyPr/>
        <a:lstStyle/>
        <a:p>
          <a:r>
            <a:rPr lang="en-US" dirty="0"/>
            <a:t>If approved, briefing dates will be emailed to each Navigator</a:t>
          </a:r>
        </a:p>
      </dgm:t>
    </dgm:pt>
    <dgm:pt modelId="{E922B7A9-A88A-46F6-8DCA-D03EA10AB7A0}" type="parTrans" cxnId="{27439C72-9CC5-4036-97B0-4893A24BF62E}">
      <dgm:prSet/>
      <dgm:spPr/>
      <dgm:t>
        <a:bodyPr/>
        <a:lstStyle/>
        <a:p>
          <a:endParaRPr lang="en-US"/>
        </a:p>
      </dgm:t>
    </dgm:pt>
    <dgm:pt modelId="{D32CD07C-432F-4BA5-8D3C-A876B679B1C8}" type="sibTrans" cxnId="{27439C72-9CC5-4036-97B0-4893A24BF62E}">
      <dgm:prSet/>
      <dgm:spPr/>
      <dgm:t>
        <a:bodyPr/>
        <a:lstStyle/>
        <a:p>
          <a:endParaRPr lang="en-US"/>
        </a:p>
      </dgm:t>
    </dgm:pt>
    <dgm:pt modelId="{378E08D3-CD03-455A-BD02-3F2F23A41E60}" type="pres">
      <dgm:prSet presAssocID="{30085736-E831-4135-9718-1C52846A9941}" presName="Name0" presStyleCnt="0">
        <dgm:presLayoutVars>
          <dgm:dir/>
          <dgm:animLvl val="lvl"/>
          <dgm:resizeHandles val="exact"/>
        </dgm:presLayoutVars>
      </dgm:prSet>
      <dgm:spPr/>
    </dgm:pt>
    <dgm:pt modelId="{E2B29075-29A6-4E37-A03A-69E3010E80CE}" type="pres">
      <dgm:prSet presAssocID="{5735A75A-BF34-4117-9776-FF383AB11322}" presName="parTxOnly" presStyleLbl="node1" presStyleIdx="0" presStyleCnt="2">
        <dgm:presLayoutVars>
          <dgm:chMax val="0"/>
          <dgm:chPref val="0"/>
          <dgm:bulletEnabled val="1"/>
        </dgm:presLayoutVars>
      </dgm:prSet>
      <dgm:spPr/>
    </dgm:pt>
    <dgm:pt modelId="{9FB5A7E2-EE49-4A1F-B662-E6A31CA03122}" type="pres">
      <dgm:prSet presAssocID="{370D2948-7D0B-45A6-9E70-AE22D80C2D42}" presName="parTxOnlySpace" presStyleCnt="0"/>
      <dgm:spPr/>
    </dgm:pt>
    <dgm:pt modelId="{98E89995-C6E8-4DDC-A2A6-0E5F15FD8D84}" type="pres">
      <dgm:prSet presAssocID="{7BEE2F0B-AED8-4CD4-B2FD-F585A44D3277}" presName="parTxOnly" presStyleLbl="node1" presStyleIdx="1" presStyleCnt="2">
        <dgm:presLayoutVars>
          <dgm:chMax val="0"/>
          <dgm:chPref val="0"/>
          <dgm:bulletEnabled val="1"/>
        </dgm:presLayoutVars>
      </dgm:prSet>
      <dgm:spPr/>
    </dgm:pt>
  </dgm:ptLst>
  <dgm:cxnLst>
    <dgm:cxn modelId="{58912F69-266C-4431-8502-AA5292313B51}" srcId="{30085736-E831-4135-9718-1C52846A9941}" destId="{5735A75A-BF34-4117-9776-FF383AB11322}" srcOrd="0" destOrd="0" parTransId="{D3785050-972B-4697-B67A-4400C2B4A06E}" sibTransId="{370D2948-7D0B-45A6-9E70-AE22D80C2D42}"/>
    <dgm:cxn modelId="{95648B6E-4D82-45D9-B75C-E25E8D24BB55}" type="presOf" srcId="{5735A75A-BF34-4117-9776-FF383AB11322}" destId="{E2B29075-29A6-4E37-A03A-69E3010E80CE}" srcOrd="0" destOrd="0" presId="urn:microsoft.com/office/officeart/2005/8/layout/chevron1"/>
    <dgm:cxn modelId="{84CE0E72-4C18-4DA5-A7F5-F5DB1C1383DF}" type="presOf" srcId="{7BEE2F0B-AED8-4CD4-B2FD-F585A44D3277}" destId="{98E89995-C6E8-4DDC-A2A6-0E5F15FD8D84}" srcOrd="0" destOrd="0" presId="urn:microsoft.com/office/officeart/2005/8/layout/chevron1"/>
    <dgm:cxn modelId="{27439C72-9CC5-4036-97B0-4893A24BF62E}" srcId="{30085736-E831-4135-9718-1C52846A9941}" destId="{7BEE2F0B-AED8-4CD4-B2FD-F585A44D3277}" srcOrd="1" destOrd="0" parTransId="{E922B7A9-A88A-46F6-8DCA-D03EA10AB7A0}" sibTransId="{D32CD07C-432F-4BA5-8D3C-A876B679B1C8}"/>
    <dgm:cxn modelId="{17B90A85-3474-4FDE-817C-0AFB3E730DB8}" type="presOf" srcId="{30085736-E831-4135-9718-1C52846A9941}" destId="{378E08D3-CD03-455A-BD02-3F2F23A41E60}" srcOrd="0" destOrd="0" presId="urn:microsoft.com/office/officeart/2005/8/layout/chevron1"/>
    <dgm:cxn modelId="{04E43CBA-7F15-462E-8037-892199AAE29E}" type="presParOf" srcId="{378E08D3-CD03-455A-BD02-3F2F23A41E60}" destId="{E2B29075-29A6-4E37-A03A-69E3010E80CE}" srcOrd="0" destOrd="0" presId="urn:microsoft.com/office/officeart/2005/8/layout/chevron1"/>
    <dgm:cxn modelId="{318F2E56-D8C2-4FD0-BA57-59EADFC838CA}" type="presParOf" srcId="{378E08D3-CD03-455A-BD02-3F2F23A41E60}" destId="{9FB5A7E2-EE49-4A1F-B662-E6A31CA03122}" srcOrd="1" destOrd="0" presId="urn:microsoft.com/office/officeart/2005/8/layout/chevron1"/>
    <dgm:cxn modelId="{282EBC76-8DF6-4B23-96CD-9065BE403F05}" type="presParOf" srcId="{378E08D3-CD03-455A-BD02-3F2F23A41E60}" destId="{98E89995-C6E8-4DDC-A2A6-0E5F15FD8D84}" srcOrd="2"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F83111-EE3B-48D8-B260-563D7D4C9B5E}">
      <dsp:nvSpPr>
        <dsp:cNvPr id="0" name=""/>
        <dsp:cNvSpPr/>
      </dsp:nvSpPr>
      <dsp:spPr>
        <a:xfrm>
          <a:off x="4747" y="1479979"/>
          <a:ext cx="2075503" cy="1770663"/>
        </a:xfrm>
        <a:prstGeom prst="roundRect">
          <a:avLst>
            <a:gd name="adj" fmla="val 10000"/>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         Literally</a:t>
          </a:r>
        </a:p>
        <a:p>
          <a:pPr marL="0" lvl="0" indent="0" algn="l" defTabSz="800100">
            <a:lnSpc>
              <a:spcPct val="90000"/>
            </a:lnSpc>
            <a:spcBef>
              <a:spcPct val="0"/>
            </a:spcBef>
            <a:spcAft>
              <a:spcPct val="35000"/>
            </a:spcAft>
            <a:buNone/>
          </a:pPr>
          <a:r>
            <a:rPr lang="en-US" sz="1800" kern="1200" dirty="0"/>
            <a:t>Homeless (Cat. 1)	</a:t>
          </a:r>
        </a:p>
      </dsp:txBody>
      <dsp:txXfrm>
        <a:off x="56608" y="1531840"/>
        <a:ext cx="1971781" cy="1666941"/>
      </dsp:txXfrm>
    </dsp:sp>
    <dsp:sp modelId="{9ACFD60C-461A-4CF4-98B6-5A3277F98245}">
      <dsp:nvSpPr>
        <dsp:cNvPr id="0" name=""/>
        <dsp:cNvSpPr/>
      </dsp:nvSpPr>
      <dsp:spPr>
        <a:xfrm>
          <a:off x="2287800" y="2107949"/>
          <a:ext cx="440006" cy="514724"/>
        </a:xfrm>
        <a:prstGeom prst="rightArrow">
          <a:avLst>
            <a:gd name="adj1" fmla="val 60000"/>
            <a:gd name="adj2" fmla="val 50000"/>
          </a:avLst>
        </a:prstGeom>
        <a:solidFill>
          <a:srgbClr val="215356"/>
        </a:solidFill>
        <a:ln>
          <a:solidFill>
            <a:srgbClr val="215356"/>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2287800" y="2210894"/>
        <a:ext cx="308004" cy="308834"/>
      </dsp:txXfrm>
    </dsp:sp>
    <dsp:sp modelId="{D6D433D6-5B00-4CC1-AB20-8D85760B7152}">
      <dsp:nvSpPr>
        <dsp:cNvPr id="0" name=""/>
        <dsp:cNvSpPr/>
      </dsp:nvSpPr>
      <dsp:spPr>
        <a:xfrm>
          <a:off x="2910451" y="1479979"/>
          <a:ext cx="2075503" cy="1770663"/>
        </a:xfrm>
        <a:prstGeom prst="roundRect">
          <a:avLst>
            <a:gd name="adj" fmla="val 10000"/>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Verifiable disabling      condition	</a:t>
          </a:r>
        </a:p>
      </dsp:txBody>
      <dsp:txXfrm>
        <a:off x="2962312" y="1531840"/>
        <a:ext cx="1971781" cy="1666941"/>
      </dsp:txXfrm>
    </dsp:sp>
    <dsp:sp modelId="{288A0B4A-0580-4258-A31C-A3BA23918BB8}">
      <dsp:nvSpPr>
        <dsp:cNvPr id="0" name=""/>
        <dsp:cNvSpPr/>
      </dsp:nvSpPr>
      <dsp:spPr>
        <a:xfrm>
          <a:off x="5193505" y="2107949"/>
          <a:ext cx="440006" cy="514724"/>
        </a:xfrm>
        <a:prstGeom prst="rightArrow">
          <a:avLst>
            <a:gd name="adj1" fmla="val 60000"/>
            <a:gd name="adj2" fmla="val 50000"/>
          </a:avLst>
        </a:prstGeom>
        <a:solidFill>
          <a:srgbClr val="215356"/>
        </a:solidFill>
        <a:ln>
          <a:solidFill>
            <a:srgbClr val="215356"/>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5193505" y="2210894"/>
        <a:ext cx="308004" cy="308834"/>
      </dsp:txXfrm>
    </dsp:sp>
    <dsp:sp modelId="{D5E98EA8-91A7-4862-BA45-AFFB3FF84FC5}">
      <dsp:nvSpPr>
        <dsp:cNvPr id="0" name=""/>
        <dsp:cNvSpPr/>
      </dsp:nvSpPr>
      <dsp:spPr>
        <a:xfrm>
          <a:off x="5816156" y="1479979"/>
          <a:ext cx="2075503" cy="1770663"/>
        </a:xfrm>
        <a:prstGeom prst="roundRect">
          <a:avLst>
            <a:gd name="adj" fmla="val 10000"/>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Entered into Coordinated Entry</a:t>
          </a:r>
        </a:p>
      </dsp:txBody>
      <dsp:txXfrm>
        <a:off x="5868017" y="1531840"/>
        <a:ext cx="1971781" cy="1666941"/>
      </dsp:txXfrm>
    </dsp:sp>
    <dsp:sp modelId="{1344AA4F-9D1E-4B9F-92EE-27943CFAA0B2}">
      <dsp:nvSpPr>
        <dsp:cNvPr id="0" name=""/>
        <dsp:cNvSpPr/>
      </dsp:nvSpPr>
      <dsp:spPr>
        <a:xfrm>
          <a:off x="8099210" y="2107949"/>
          <a:ext cx="440006" cy="514724"/>
        </a:xfrm>
        <a:prstGeom prst="rightArrow">
          <a:avLst>
            <a:gd name="adj1" fmla="val 60000"/>
            <a:gd name="adj2" fmla="val 50000"/>
          </a:avLst>
        </a:prstGeom>
        <a:solidFill>
          <a:srgbClr val="215356"/>
        </a:solidFill>
        <a:ln>
          <a:solidFill>
            <a:srgbClr val="215356"/>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8099210" y="2210894"/>
        <a:ext cx="308004" cy="308834"/>
      </dsp:txXfrm>
    </dsp:sp>
    <dsp:sp modelId="{1D155F4E-D7B7-42BE-A5B1-598B3D6220FD}">
      <dsp:nvSpPr>
        <dsp:cNvPr id="0" name=""/>
        <dsp:cNvSpPr/>
      </dsp:nvSpPr>
      <dsp:spPr>
        <a:xfrm>
          <a:off x="8721861" y="1479979"/>
          <a:ext cx="2075503" cy="1770663"/>
        </a:xfrm>
        <a:prstGeom prst="roundRect">
          <a:avLst>
            <a:gd name="adj" fmla="val 10000"/>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Households are selected from By-Name-List (BNL) based on prioritization protocol</a:t>
          </a:r>
        </a:p>
      </dsp:txBody>
      <dsp:txXfrm>
        <a:off x="8773722" y="1531840"/>
        <a:ext cx="1971781" cy="16669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DE6E40-9FF2-4D9D-AFD8-1AD866F21CBF}">
      <dsp:nvSpPr>
        <dsp:cNvPr id="0" name=""/>
        <dsp:cNvSpPr/>
      </dsp:nvSpPr>
      <dsp:spPr>
        <a:xfrm>
          <a:off x="289211" y="3613"/>
          <a:ext cx="1728842" cy="734727"/>
        </a:xfrm>
        <a:prstGeom prst="roundRect">
          <a:avLst>
            <a:gd name="adj" fmla="val 10000"/>
          </a:avLst>
        </a:prstGeom>
        <a:solidFill>
          <a:schemeClr val="accent1">
            <a:lumMod val="5000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US" sz="2200" kern="1200" dirty="0"/>
            <a:t>MDHA packet</a:t>
          </a:r>
        </a:p>
      </dsp:txBody>
      <dsp:txXfrm>
        <a:off x="310730" y="25132"/>
        <a:ext cx="1685804" cy="691689"/>
      </dsp:txXfrm>
    </dsp:sp>
    <dsp:sp modelId="{2CE9ED03-5A68-403B-9346-D9235505D1AF}">
      <dsp:nvSpPr>
        <dsp:cNvPr id="0" name=""/>
        <dsp:cNvSpPr/>
      </dsp:nvSpPr>
      <dsp:spPr>
        <a:xfrm>
          <a:off x="462095" y="738340"/>
          <a:ext cx="172884" cy="551045"/>
        </a:xfrm>
        <a:custGeom>
          <a:avLst/>
          <a:gdLst/>
          <a:ahLst/>
          <a:cxnLst/>
          <a:rect l="0" t="0" r="0" b="0"/>
          <a:pathLst>
            <a:path>
              <a:moveTo>
                <a:pt x="0" y="0"/>
              </a:moveTo>
              <a:lnTo>
                <a:pt x="0" y="551045"/>
              </a:lnTo>
              <a:lnTo>
                <a:pt x="172884" y="551045"/>
              </a:lnTo>
            </a:path>
          </a:pathLst>
        </a:custGeom>
        <a:noFill/>
        <a:ln w="12700" cap="flat" cmpd="sng" algn="ctr">
          <a:solidFill>
            <a:schemeClr val="accent1">
              <a:lumMod val="50000"/>
            </a:schemeClr>
          </a:solidFill>
          <a:prstDash val="solid"/>
          <a:miter lim="800000"/>
        </a:ln>
        <a:effectLst/>
      </dsp:spPr>
      <dsp:style>
        <a:lnRef idx="2">
          <a:scrgbClr r="0" g="0" b="0"/>
        </a:lnRef>
        <a:fillRef idx="0">
          <a:scrgbClr r="0" g="0" b="0"/>
        </a:fillRef>
        <a:effectRef idx="0">
          <a:scrgbClr r="0" g="0" b="0"/>
        </a:effectRef>
        <a:fontRef idx="minor"/>
      </dsp:style>
    </dsp:sp>
    <dsp:sp modelId="{A9E711DC-5F1A-4391-97AC-E3C3B0F03565}">
      <dsp:nvSpPr>
        <dsp:cNvPr id="0" name=""/>
        <dsp:cNvSpPr/>
      </dsp:nvSpPr>
      <dsp:spPr>
        <a:xfrm>
          <a:off x="634979" y="922022"/>
          <a:ext cx="1383074" cy="734727"/>
        </a:xfrm>
        <a:prstGeom prst="roundRect">
          <a:avLst>
            <a:gd name="adj" fmla="val 10000"/>
          </a:avLst>
        </a:prstGeom>
        <a:solidFill>
          <a:schemeClr val="lt1">
            <a:alpha val="90000"/>
            <a:hueOff val="0"/>
            <a:satOff val="0"/>
            <a:lumOff val="0"/>
            <a:alphaOff val="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Includes MDHA packet, HMIS intake form and MDHA release</a:t>
          </a:r>
        </a:p>
      </dsp:txBody>
      <dsp:txXfrm>
        <a:off x="656498" y="943541"/>
        <a:ext cx="1340036" cy="691689"/>
      </dsp:txXfrm>
    </dsp:sp>
    <dsp:sp modelId="{4837AE6E-CB0B-4FE2-AFD0-57629E173E4E}">
      <dsp:nvSpPr>
        <dsp:cNvPr id="0" name=""/>
        <dsp:cNvSpPr/>
      </dsp:nvSpPr>
      <dsp:spPr>
        <a:xfrm>
          <a:off x="462095" y="738340"/>
          <a:ext cx="172884" cy="1469454"/>
        </a:xfrm>
        <a:custGeom>
          <a:avLst/>
          <a:gdLst/>
          <a:ahLst/>
          <a:cxnLst/>
          <a:rect l="0" t="0" r="0" b="0"/>
          <a:pathLst>
            <a:path>
              <a:moveTo>
                <a:pt x="0" y="0"/>
              </a:moveTo>
              <a:lnTo>
                <a:pt x="0" y="1469454"/>
              </a:lnTo>
              <a:lnTo>
                <a:pt x="172884" y="1469454"/>
              </a:lnTo>
            </a:path>
          </a:pathLst>
        </a:custGeom>
        <a:noFill/>
        <a:ln w="12700" cap="flat" cmpd="sng" algn="ctr">
          <a:solidFill>
            <a:schemeClr val="accent1">
              <a:lumMod val="50000"/>
            </a:schemeClr>
          </a:solidFill>
          <a:prstDash val="solid"/>
          <a:miter lim="800000"/>
        </a:ln>
        <a:effectLst/>
      </dsp:spPr>
      <dsp:style>
        <a:lnRef idx="2">
          <a:scrgbClr r="0" g="0" b="0"/>
        </a:lnRef>
        <a:fillRef idx="0">
          <a:scrgbClr r="0" g="0" b="0"/>
        </a:fillRef>
        <a:effectRef idx="0">
          <a:scrgbClr r="0" g="0" b="0"/>
        </a:effectRef>
        <a:fontRef idx="minor"/>
      </dsp:style>
    </dsp:sp>
    <dsp:sp modelId="{A36874E8-2E63-4E82-9B08-8DFB1BE714CA}">
      <dsp:nvSpPr>
        <dsp:cNvPr id="0" name=""/>
        <dsp:cNvSpPr/>
      </dsp:nvSpPr>
      <dsp:spPr>
        <a:xfrm>
          <a:off x="634979" y="1840431"/>
          <a:ext cx="1383074" cy="734727"/>
        </a:xfrm>
        <a:prstGeom prst="roundRect">
          <a:avLst>
            <a:gd name="adj" fmla="val 10000"/>
          </a:avLst>
        </a:prstGeom>
        <a:solidFill>
          <a:schemeClr val="lt1">
            <a:alpha val="90000"/>
            <a:hueOff val="0"/>
            <a:satOff val="0"/>
            <a:lumOff val="0"/>
            <a:alphaOff val="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US" sz="1500" kern="1200" dirty="0"/>
            <a:t>Homelessness verification</a:t>
          </a:r>
        </a:p>
      </dsp:txBody>
      <dsp:txXfrm>
        <a:off x="656498" y="1861950"/>
        <a:ext cx="1340036" cy="691689"/>
      </dsp:txXfrm>
    </dsp:sp>
    <dsp:sp modelId="{8B4B1F34-5ECA-489C-88E0-D9FCB26C175E}">
      <dsp:nvSpPr>
        <dsp:cNvPr id="0" name=""/>
        <dsp:cNvSpPr/>
      </dsp:nvSpPr>
      <dsp:spPr>
        <a:xfrm>
          <a:off x="462095" y="738340"/>
          <a:ext cx="172884" cy="2387863"/>
        </a:xfrm>
        <a:custGeom>
          <a:avLst/>
          <a:gdLst/>
          <a:ahLst/>
          <a:cxnLst/>
          <a:rect l="0" t="0" r="0" b="0"/>
          <a:pathLst>
            <a:path>
              <a:moveTo>
                <a:pt x="0" y="0"/>
              </a:moveTo>
              <a:lnTo>
                <a:pt x="0" y="2387863"/>
              </a:lnTo>
              <a:lnTo>
                <a:pt x="172884" y="2387863"/>
              </a:lnTo>
            </a:path>
          </a:pathLst>
        </a:custGeom>
        <a:noFill/>
        <a:ln w="12700" cap="flat" cmpd="sng" algn="ctr">
          <a:solidFill>
            <a:schemeClr val="accent1">
              <a:lumMod val="50000"/>
            </a:schemeClr>
          </a:solidFill>
          <a:prstDash val="solid"/>
          <a:miter lim="800000"/>
        </a:ln>
        <a:effectLst/>
      </dsp:spPr>
      <dsp:style>
        <a:lnRef idx="2">
          <a:scrgbClr r="0" g="0" b="0"/>
        </a:lnRef>
        <a:fillRef idx="0">
          <a:scrgbClr r="0" g="0" b="0"/>
        </a:fillRef>
        <a:effectRef idx="0">
          <a:scrgbClr r="0" g="0" b="0"/>
        </a:effectRef>
        <a:fontRef idx="minor"/>
      </dsp:style>
    </dsp:sp>
    <dsp:sp modelId="{0C0CE602-ED15-48EB-891B-02B2364FCE57}">
      <dsp:nvSpPr>
        <dsp:cNvPr id="0" name=""/>
        <dsp:cNvSpPr/>
      </dsp:nvSpPr>
      <dsp:spPr>
        <a:xfrm>
          <a:off x="634979" y="2758840"/>
          <a:ext cx="1383074" cy="734727"/>
        </a:xfrm>
        <a:prstGeom prst="roundRect">
          <a:avLst>
            <a:gd name="adj" fmla="val 10000"/>
          </a:avLst>
        </a:prstGeom>
        <a:solidFill>
          <a:schemeClr val="lt1">
            <a:alpha val="90000"/>
            <a:hueOff val="0"/>
            <a:satOff val="0"/>
            <a:lumOff val="0"/>
            <a:alphaOff val="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a:t>Disability verification</a:t>
          </a:r>
        </a:p>
      </dsp:txBody>
      <dsp:txXfrm>
        <a:off x="656498" y="2780359"/>
        <a:ext cx="1340036" cy="691689"/>
      </dsp:txXfrm>
    </dsp:sp>
    <dsp:sp modelId="{66464FC5-DF95-4ED9-BD0C-E0870689599F}">
      <dsp:nvSpPr>
        <dsp:cNvPr id="0" name=""/>
        <dsp:cNvSpPr/>
      </dsp:nvSpPr>
      <dsp:spPr>
        <a:xfrm>
          <a:off x="2385417" y="3613"/>
          <a:ext cx="2049771" cy="734727"/>
        </a:xfrm>
        <a:prstGeom prst="roundRect">
          <a:avLst>
            <a:gd name="adj" fmla="val 10000"/>
          </a:avLst>
        </a:prstGeom>
        <a:solidFill>
          <a:schemeClr val="accent1">
            <a:lumMod val="5000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100000"/>
            </a:lnSpc>
            <a:spcBef>
              <a:spcPct val="0"/>
            </a:spcBef>
            <a:spcAft>
              <a:spcPts val="0"/>
            </a:spcAft>
            <a:buNone/>
          </a:pPr>
          <a:r>
            <a:rPr lang="en-US" sz="1500" kern="1200" dirty="0"/>
            <a:t>Supporting Documents </a:t>
          </a:r>
        </a:p>
        <a:p>
          <a:pPr marL="0" lvl="0" indent="0" algn="ctr" defTabSz="666750">
            <a:lnSpc>
              <a:spcPct val="100000"/>
            </a:lnSpc>
            <a:spcBef>
              <a:spcPct val="0"/>
            </a:spcBef>
            <a:spcAft>
              <a:spcPts val="0"/>
            </a:spcAft>
            <a:buNone/>
          </a:pPr>
          <a:r>
            <a:rPr lang="en-US" sz="1500" kern="1200" dirty="0"/>
            <a:t>(not inclusive)</a:t>
          </a:r>
        </a:p>
      </dsp:txBody>
      <dsp:txXfrm>
        <a:off x="2406936" y="25132"/>
        <a:ext cx="2006733" cy="691689"/>
      </dsp:txXfrm>
    </dsp:sp>
    <dsp:sp modelId="{1A188EFF-37C2-4742-85F7-5708097DF4F4}">
      <dsp:nvSpPr>
        <dsp:cNvPr id="0" name=""/>
        <dsp:cNvSpPr/>
      </dsp:nvSpPr>
      <dsp:spPr>
        <a:xfrm>
          <a:off x="2590394" y="738340"/>
          <a:ext cx="204977" cy="551045"/>
        </a:xfrm>
        <a:custGeom>
          <a:avLst/>
          <a:gdLst/>
          <a:ahLst/>
          <a:cxnLst/>
          <a:rect l="0" t="0" r="0" b="0"/>
          <a:pathLst>
            <a:path>
              <a:moveTo>
                <a:pt x="0" y="0"/>
              </a:moveTo>
              <a:lnTo>
                <a:pt x="0" y="551045"/>
              </a:lnTo>
              <a:lnTo>
                <a:pt x="204977" y="551045"/>
              </a:lnTo>
            </a:path>
          </a:pathLst>
        </a:custGeom>
        <a:noFill/>
        <a:ln w="12700" cap="flat" cmpd="sng" algn="ctr">
          <a:solidFill>
            <a:schemeClr val="accent1">
              <a:lumMod val="50000"/>
            </a:schemeClr>
          </a:solidFill>
          <a:prstDash val="solid"/>
          <a:miter lim="800000"/>
        </a:ln>
        <a:effectLst/>
      </dsp:spPr>
      <dsp:style>
        <a:lnRef idx="2">
          <a:scrgbClr r="0" g="0" b="0"/>
        </a:lnRef>
        <a:fillRef idx="0">
          <a:scrgbClr r="0" g="0" b="0"/>
        </a:fillRef>
        <a:effectRef idx="0">
          <a:scrgbClr r="0" g="0" b="0"/>
        </a:effectRef>
        <a:fontRef idx="minor"/>
      </dsp:style>
    </dsp:sp>
    <dsp:sp modelId="{F31FB9B8-7B53-40EA-BB47-13F90C280F6C}">
      <dsp:nvSpPr>
        <dsp:cNvPr id="0" name=""/>
        <dsp:cNvSpPr/>
      </dsp:nvSpPr>
      <dsp:spPr>
        <a:xfrm>
          <a:off x="2795371" y="922022"/>
          <a:ext cx="1639817" cy="734727"/>
        </a:xfrm>
        <a:prstGeom prst="roundRect">
          <a:avLst>
            <a:gd name="adj" fmla="val 10000"/>
          </a:avLst>
        </a:prstGeom>
        <a:solidFill>
          <a:schemeClr val="lt1">
            <a:alpha val="90000"/>
            <a:hueOff val="0"/>
            <a:satOff val="0"/>
            <a:lumOff val="0"/>
            <a:alphaOff val="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US" sz="1500" kern="1200" dirty="0"/>
            <a:t>Front and Back State ID – All Adults</a:t>
          </a:r>
        </a:p>
      </dsp:txBody>
      <dsp:txXfrm>
        <a:off x="2816890" y="943541"/>
        <a:ext cx="1596779" cy="691689"/>
      </dsp:txXfrm>
    </dsp:sp>
    <dsp:sp modelId="{055EDBAA-3898-4204-AB34-D9DD58F384E5}">
      <dsp:nvSpPr>
        <dsp:cNvPr id="0" name=""/>
        <dsp:cNvSpPr/>
      </dsp:nvSpPr>
      <dsp:spPr>
        <a:xfrm>
          <a:off x="2590394" y="738340"/>
          <a:ext cx="204977" cy="1469454"/>
        </a:xfrm>
        <a:custGeom>
          <a:avLst/>
          <a:gdLst/>
          <a:ahLst/>
          <a:cxnLst/>
          <a:rect l="0" t="0" r="0" b="0"/>
          <a:pathLst>
            <a:path>
              <a:moveTo>
                <a:pt x="0" y="0"/>
              </a:moveTo>
              <a:lnTo>
                <a:pt x="0" y="1469454"/>
              </a:lnTo>
              <a:lnTo>
                <a:pt x="204977" y="1469454"/>
              </a:lnTo>
            </a:path>
          </a:pathLst>
        </a:custGeom>
        <a:noFill/>
        <a:ln w="12700" cap="flat" cmpd="sng" algn="ctr">
          <a:solidFill>
            <a:schemeClr val="accent1">
              <a:lumMod val="50000"/>
            </a:schemeClr>
          </a:solidFill>
          <a:prstDash val="solid"/>
          <a:miter lim="800000"/>
        </a:ln>
        <a:effectLst/>
      </dsp:spPr>
      <dsp:style>
        <a:lnRef idx="2">
          <a:scrgbClr r="0" g="0" b="0"/>
        </a:lnRef>
        <a:fillRef idx="0">
          <a:scrgbClr r="0" g="0" b="0"/>
        </a:fillRef>
        <a:effectRef idx="0">
          <a:scrgbClr r="0" g="0" b="0"/>
        </a:effectRef>
        <a:fontRef idx="minor"/>
      </dsp:style>
    </dsp:sp>
    <dsp:sp modelId="{A7AF1DB8-1B75-47F4-99EC-798F54DD6956}">
      <dsp:nvSpPr>
        <dsp:cNvPr id="0" name=""/>
        <dsp:cNvSpPr/>
      </dsp:nvSpPr>
      <dsp:spPr>
        <a:xfrm>
          <a:off x="2795371" y="1840431"/>
          <a:ext cx="1639817" cy="734727"/>
        </a:xfrm>
        <a:prstGeom prst="roundRect">
          <a:avLst>
            <a:gd name="adj" fmla="val 10000"/>
          </a:avLst>
        </a:prstGeom>
        <a:solidFill>
          <a:schemeClr val="lt1">
            <a:alpha val="90000"/>
            <a:hueOff val="0"/>
            <a:satOff val="0"/>
            <a:lumOff val="0"/>
            <a:alphaOff val="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US" sz="1500" kern="1200" dirty="0"/>
            <a:t>Front and Back SSC – All Members</a:t>
          </a:r>
        </a:p>
      </dsp:txBody>
      <dsp:txXfrm>
        <a:off x="2816890" y="1861950"/>
        <a:ext cx="1596779" cy="691689"/>
      </dsp:txXfrm>
    </dsp:sp>
    <dsp:sp modelId="{8EBD23EF-7974-4BB5-91AC-E5A3D7917B64}">
      <dsp:nvSpPr>
        <dsp:cNvPr id="0" name=""/>
        <dsp:cNvSpPr/>
      </dsp:nvSpPr>
      <dsp:spPr>
        <a:xfrm>
          <a:off x="2590394" y="738340"/>
          <a:ext cx="204977" cy="2387863"/>
        </a:xfrm>
        <a:custGeom>
          <a:avLst/>
          <a:gdLst/>
          <a:ahLst/>
          <a:cxnLst/>
          <a:rect l="0" t="0" r="0" b="0"/>
          <a:pathLst>
            <a:path>
              <a:moveTo>
                <a:pt x="0" y="0"/>
              </a:moveTo>
              <a:lnTo>
                <a:pt x="0" y="2387863"/>
              </a:lnTo>
              <a:lnTo>
                <a:pt x="204977" y="2387863"/>
              </a:lnTo>
            </a:path>
          </a:pathLst>
        </a:custGeom>
        <a:noFill/>
        <a:ln w="12700" cap="flat" cmpd="sng" algn="ctr">
          <a:solidFill>
            <a:schemeClr val="accent1">
              <a:lumMod val="50000"/>
            </a:schemeClr>
          </a:solidFill>
          <a:prstDash val="solid"/>
          <a:miter lim="800000"/>
        </a:ln>
        <a:effectLst/>
      </dsp:spPr>
      <dsp:style>
        <a:lnRef idx="2">
          <a:scrgbClr r="0" g="0" b="0"/>
        </a:lnRef>
        <a:fillRef idx="0">
          <a:scrgbClr r="0" g="0" b="0"/>
        </a:fillRef>
        <a:effectRef idx="0">
          <a:scrgbClr r="0" g="0" b="0"/>
        </a:effectRef>
        <a:fontRef idx="minor"/>
      </dsp:style>
    </dsp:sp>
    <dsp:sp modelId="{A3D92635-DB1C-40E1-87D1-AC6B63C0A23C}">
      <dsp:nvSpPr>
        <dsp:cNvPr id="0" name=""/>
        <dsp:cNvSpPr/>
      </dsp:nvSpPr>
      <dsp:spPr>
        <a:xfrm>
          <a:off x="2795371" y="2758840"/>
          <a:ext cx="1639817" cy="734727"/>
        </a:xfrm>
        <a:prstGeom prst="roundRect">
          <a:avLst>
            <a:gd name="adj" fmla="val 10000"/>
          </a:avLst>
        </a:prstGeom>
        <a:solidFill>
          <a:schemeClr val="lt1">
            <a:alpha val="90000"/>
            <a:hueOff val="0"/>
            <a:satOff val="0"/>
            <a:lumOff val="0"/>
            <a:alphaOff val="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US" sz="1500" kern="1200" dirty="0"/>
            <a:t>Birth Certificates – All Members</a:t>
          </a:r>
        </a:p>
      </dsp:txBody>
      <dsp:txXfrm>
        <a:off x="2816890" y="2780359"/>
        <a:ext cx="1596779" cy="691689"/>
      </dsp:txXfrm>
    </dsp:sp>
    <dsp:sp modelId="{A7EB7A7A-96BD-4DC6-81A7-771245B3D188}">
      <dsp:nvSpPr>
        <dsp:cNvPr id="0" name=""/>
        <dsp:cNvSpPr/>
      </dsp:nvSpPr>
      <dsp:spPr>
        <a:xfrm>
          <a:off x="2590394" y="738340"/>
          <a:ext cx="204977" cy="3306272"/>
        </a:xfrm>
        <a:custGeom>
          <a:avLst/>
          <a:gdLst/>
          <a:ahLst/>
          <a:cxnLst/>
          <a:rect l="0" t="0" r="0" b="0"/>
          <a:pathLst>
            <a:path>
              <a:moveTo>
                <a:pt x="0" y="0"/>
              </a:moveTo>
              <a:lnTo>
                <a:pt x="0" y="3306272"/>
              </a:lnTo>
              <a:lnTo>
                <a:pt x="204977" y="3306272"/>
              </a:lnTo>
            </a:path>
          </a:pathLst>
        </a:custGeom>
        <a:noFill/>
        <a:ln w="12700" cap="flat" cmpd="sng" algn="ctr">
          <a:solidFill>
            <a:schemeClr val="accent1">
              <a:lumMod val="50000"/>
            </a:schemeClr>
          </a:solidFill>
          <a:prstDash val="solid"/>
          <a:miter lim="800000"/>
        </a:ln>
        <a:effectLst/>
      </dsp:spPr>
      <dsp:style>
        <a:lnRef idx="2">
          <a:scrgbClr r="0" g="0" b="0"/>
        </a:lnRef>
        <a:fillRef idx="0">
          <a:scrgbClr r="0" g="0" b="0"/>
        </a:fillRef>
        <a:effectRef idx="0">
          <a:scrgbClr r="0" g="0" b="0"/>
        </a:effectRef>
        <a:fontRef idx="minor"/>
      </dsp:style>
    </dsp:sp>
    <dsp:sp modelId="{DC81C97C-C5DE-42AD-9C41-2D124A8D6C74}">
      <dsp:nvSpPr>
        <dsp:cNvPr id="0" name=""/>
        <dsp:cNvSpPr/>
      </dsp:nvSpPr>
      <dsp:spPr>
        <a:xfrm>
          <a:off x="2795371" y="3677249"/>
          <a:ext cx="1639817" cy="734727"/>
        </a:xfrm>
        <a:prstGeom prst="roundRect">
          <a:avLst>
            <a:gd name="adj" fmla="val 10000"/>
          </a:avLst>
        </a:prstGeom>
        <a:solidFill>
          <a:schemeClr val="lt1">
            <a:alpha val="90000"/>
            <a:hueOff val="0"/>
            <a:satOff val="0"/>
            <a:lumOff val="0"/>
            <a:alphaOff val="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US" sz="1500" kern="1200" dirty="0"/>
            <a:t>Proof of Income (see checklist)</a:t>
          </a:r>
        </a:p>
      </dsp:txBody>
      <dsp:txXfrm>
        <a:off x="2816890" y="3698768"/>
        <a:ext cx="1596779" cy="691689"/>
      </dsp:txXfrm>
    </dsp:sp>
    <dsp:sp modelId="{4CF4197B-B853-4CCA-879D-D582BCD3BC85}">
      <dsp:nvSpPr>
        <dsp:cNvPr id="0" name=""/>
        <dsp:cNvSpPr/>
      </dsp:nvSpPr>
      <dsp:spPr>
        <a:xfrm>
          <a:off x="2590394" y="738340"/>
          <a:ext cx="204977" cy="4224681"/>
        </a:xfrm>
        <a:custGeom>
          <a:avLst/>
          <a:gdLst/>
          <a:ahLst/>
          <a:cxnLst/>
          <a:rect l="0" t="0" r="0" b="0"/>
          <a:pathLst>
            <a:path>
              <a:moveTo>
                <a:pt x="0" y="0"/>
              </a:moveTo>
              <a:lnTo>
                <a:pt x="0" y="4224681"/>
              </a:lnTo>
              <a:lnTo>
                <a:pt x="204977" y="4224681"/>
              </a:lnTo>
            </a:path>
          </a:pathLst>
        </a:custGeom>
        <a:noFill/>
        <a:ln w="12700" cap="flat" cmpd="sng" algn="ctr">
          <a:solidFill>
            <a:schemeClr val="accent1">
              <a:lumMod val="50000"/>
            </a:schemeClr>
          </a:solidFill>
          <a:prstDash val="solid"/>
          <a:miter lim="800000"/>
        </a:ln>
        <a:effectLst/>
      </dsp:spPr>
      <dsp:style>
        <a:lnRef idx="2">
          <a:scrgbClr r="0" g="0" b="0"/>
        </a:lnRef>
        <a:fillRef idx="0">
          <a:scrgbClr r="0" g="0" b="0"/>
        </a:fillRef>
        <a:effectRef idx="0">
          <a:scrgbClr r="0" g="0" b="0"/>
        </a:effectRef>
        <a:fontRef idx="minor"/>
      </dsp:style>
    </dsp:sp>
    <dsp:sp modelId="{E884DC3D-7718-4A14-A8E2-420F27408834}">
      <dsp:nvSpPr>
        <dsp:cNvPr id="0" name=""/>
        <dsp:cNvSpPr/>
      </dsp:nvSpPr>
      <dsp:spPr>
        <a:xfrm>
          <a:off x="2795371" y="4595659"/>
          <a:ext cx="1639817" cy="734727"/>
        </a:xfrm>
        <a:prstGeom prst="roundRect">
          <a:avLst>
            <a:gd name="adj" fmla="val 10000"/>
          </a:avLst>
        </a:prstGeom>
        <a:solidFill>
          <a:schemeClr val="lt1">
            <a:alpha val="90000"/>
            <a:hueOff val="0"/>
            <a:satOff val="0"/>
            <a:lumOff val="0"/>
            <a:alphaOff val="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US" sz="1500" kern="1200" dirty="0"/>
            <a:t>Proof of Non-Cash Benefits</a:t>
          </a:r>
        </a:p>
      </dsp:txBody>
      <dsp:txXfrm>
        <a:off x="2816890" y="4617178"/>
        <a:ext cx="1596779" cy="6916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B29075-29A6-4E37-A03A-69E3010E80CE}">
      <dsp:nvSpPr>
        <dsp:cNvPr id="0" name=""/>
        <dsp:cNvSpPr/>
      </dsp:nvSpPr>
      <dsp:spPr>
        <a:xfrm>
          <a:off x="8433" y="1296829"/>
          <a:ext cx="2333779" cy="933511"/>
        </a:xfrm>
        <a:prstGeom prst="chevron">
          <a:avLst/>
        </a:prstGeom>
        <a:solidFill>
          <a:schemeClr val="accent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dirty="0"/>
            <a:t>Receive email that referral to SPC has been made</a:t>
          </a:r>
        </a:p>
      </dsp:txBody>
      <dsp:txXfrm>
        <a:off x="475189" y="1296829"/>
        <a:ext cx="1400268" cy="933511"/>
      </dsp:txXfrm>
    </dsp:sp>
    <dsp:sp modelId="{4772005B-903C-4CCD-AA43-9E9FE1AB592F}">
      <dsp:nvSpPr>
        <dsp:cNvPr id="0" name=""/>
        <dsp:cNvSpPr/>
      </dsp:nvSpPr>
      <dsp:spPr>
        <a:xfrm>
          <a:off x="2108834" y="1296829"/>
          <a:ext cx="2333779" cy="933511"/>
        </a:xfrm>
        <a:prstGeom prst="chevron">
          <a:avLst/>
        </a:prstGeom>
        <a:solidFill>
          <a:schemeClr val="accent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dirty="0"/>
            <a:t>Upload in HMIS</a:t>
          </a:r>
        </a:p>
      </dsp:txBody>
      <dsp:txXfrm>
        <a:off x="2575590" y="1296829"/>
        <a:ext cx="1400268" cy="933511"/>
      </dsp:txXfrm>
    </dsp:sp>
    <dsp:sp modelId="{98E89995-C6E8-4DDC-A2A6-0E5F15FD8D84}">
      <dsp:nvSpPr>
        <dsp:cNvPr id="0" name=""/>
        <dsp:cNvSpPr/>
      </dsp:nvSpPr>
      <dsp:spPr>
        <a:xfrm>
          <a:off x="4209235" y="1296829"/>
          <a:ext cx="2803265" cy="933511"/>
        </a:xfrm>
        <a:prstGeom prst="chevron">
          <a:avLst/>
        </a:prstGeom>
        <a:solidFill>
          <a:schemeClr val="accent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ts val="0"/>
            </a:spcAft>
            <a:buNone/>
          </a:pPr>
          <a:r>
            <a:rPr lang="en-US" sz="1800" kern="1200" dirty="0"/>
            <a:t>Email</a:t>
          </a:r>
        </a:p>
        <a:p>
          <a:pPr marL="0" lvl="0" indent="0" algn="ctr" defTabSz="800100">
            <a:lnSpc>
              <a:spcPct val="90000"/>
            </a:lnSpc>
            <a:spcBef>
              <a:spcPct val="0"/>
            </a:spcBef>
            <a:spcAft>
              <a:spcPts val="0"/>
            </a:spcAft>
            <a:buNone/>
          </a:pPr>
          <a:r>
            <a:rPr lang="en-US" sz="1800" kern="1200" dirty="0"/>
            <a:t> Nashville CES </a:t>
          </a:r>
          <a:r>
            <a:rPr lang="en-US" sz="1100" kern="1200" dirty="0"/>
            <a:t>NashvilleCES@nashville.gov </a:t>
          </a:r>
        </a:p>
      </dsp:txBody>
      <dsp:txXfrm>
        <a:off x="4675991" y="1296829"/>
        <a:ext cx="1869754" cy="933511"/>
      </dsp:txXfrm>
    </dsp:sp>
    <dsp:sp modelId="{F69C3873-AB68-46FA-9BE1-70A21514B3EB}">
      <dsp:nvSpPr>
        <dsp:cNvPr id="0" name=""/>
        <dsp:cNvSpPr/>
      </dsp:nvSpPr>
      <dsp:spPr>
        <a:xfrm>
          <a:off x="6779122" y="1296829"/>
          <a:ext cx="2333779" cy="933511"/>
        </a:xfrm>
        <a:prstGeom prst="chevron">
          <a:avLst/>
        </a:prstGeom>
        <a:solidFill>
          <a:schemeClr val="accent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dirty="0"/>
            <a:t>MHID will review/provide edits/refer to MDHA</a:t>
          </a:r>
        </a:p>
      </dsp:txBody>
      <dsp:txXfrm>
        <a:off x="7245878" y="1296829"/>
        <a:ext cx="1400268" cy="9335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B29075-29A6-4E37-A03A-69E3010E80CE}">
      <dsp:nvSpPr>
        <dsp:cNvPr id="0" name=""/>
        <dsp:cNvSpPr/>
      </dsp:nvSpPr>
      <dsp:spPr>
        <a:xfrm>
          <a:off x="5684" y="1083955"/>
          <a:ext cx="3398150" cy="1359260"/>
        </a:xfrm>
        <a:prstGeom prst="chevron">
          <a:avLst/>
        </a:prstGeom>
        <a:solidFill>
          <a:schemeClr val="accent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en-US" sz="2100" kern="1200" dirty="0"/>
            <a:t>MDHA will review and either approve or deny</a:t>
          </a:r>
        </a:p>
      </dsp:txBody>
      <dsp:txXfrm>
        <a:off x="685314" y="1083955"/>
        <a:ext cx="2038890" cy="1359260"/>
      </dsp:txXfrm>
    </dsp:sp>
    <dsp:sp modelId="{98E89995-C6E8-4DDC-A2A6-0E5F15FD8D84}">
      <dsp:nvSpPr>
        <dsp:cNvPr id="0" name=""/>
        <dsp:cNvSpPr/>
      </dsp:nvSpPr>
      <dsp:spPr>
        <a:xfrm>
          <a:off x="3064020" y="1083955"/>
          <a:ext cx="3398150" cy="1359260"/>
        </a:xfrm>
        <a:prstGeom prst="chevron">
          <a:avLst/>
        </a:prstGeom>
        <a:solidFill>
          <a:schemeClr val="accent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en-US" sz="2100" kern="1200" dirty="0"/>
            <a:t>If approved, briefing dates will be emailed to each Navigator</a:t>
          </a:r>
        </a:p>
      </dsp:txBody>
      <dsp:txXfrm>
        <a:off x="3743650" y="1083955"/>
        <a:ext cx="2038890" cy="135926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24396-18F7-42DD-B806-AE3CF606FB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24899F5-71A9-4D5C-9B58-51FA365075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A437893-B88B-4943-8EC7-EFAE6C5A4460}"/>
              </a:ext>
            </a:extLst>
          </p:cNvPr>
          <p:cNvSpPr>
            <a:spLocks noGrp="1"/>
          </p:cNvSpPr>
          <p:nvPr>
            <p:ph type="dt" sz="half" idx="10"/>
          </p:nvPr>
        </p:nvSpPr>
        <p:spPr/>
        <p:txBody>
          <a:bodyPr/>
          <a:lstStyle/>
          <a:p>
            <a:fld id="{FCF17089-9D9E-412D-AAE9-4171513874C6}" type="datetimeFigureOut">
              <a:rPr lang="en-US" smtClean="0"/>
              <a:t>1/30/2021</a:t>
            </a:fld>
            <a:endParaRPr lang="en-US"/>
          </a:p>
        </p:txBody>
      </p:sp>
      <p:sp>
        <p:nvSpPr>
          <p:cNvPr id="5" name="Footer Placeholder 4">
            <a:extLst>
              <a:ext uri="{FF2B5EF4-FFF2-40B4-BE49-F238E27FC236}">
                <a16:creationId xmlns:a16="http://schemas.microsoft.com/office/drawing/2014/main" id="{0CEF4375-8928-4569-8374-05A90BB864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F8ABF1-7C4C-4F94-B8D3-B807B357AD5B}"/>
              </a:ext>
            </a:extLst>
          </p:cNvPr>
          <p:cNvSpPr>
            <a:spLocks noGrp="1"/>
          </p:cNvSpPr>
          <p:nvPr>
            <p:ph type="sldNum" sz="quarter" idx="12"/>
          </p:nvPr>
        </p:nvSpPr>
        <p:spPr/>
        <p:txBody>
          <a:bodyPr/>
          <a:lstStyle/>
          <a:p>
            <a:fld id="{C9A8EC11-D06C-4097-9BD0-96588F77F7D1}" type="slidenum">
              <a:rPr lang="en-US" smtClean="0"/>
              <a:t>‹#›</a:t>
            </a:fld>
            <a:endParaRPr lang="en-US"/>
          </a:p>
        </p:txBody>
      </p:sp>
    </p:spTree>
    <p:extLst>
      <p:ext uri="{BB962C8B-B14F-4D97-AF65-F5344CB8AC3E}">
        <p14:creationId xmlns:p14="http://schemas.microsoft.com/office/powerpoint/2010/main" val="1935248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28013-6744-43B1-8B80-D20E7604137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CDC98A-EFB1-4C50-8778-CE843B6B99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2BBC63-28C5-48B9-A60A-CEAB96D829A8}"/>
              </a:ext>
            </a:extLst>
          </p:cNvPr>
          <p:cNvSpPr>
            <a:spLocks noGrp="1"/>
          </p:cNvSpPr>
          <p:nvPr>
            <p:ph type="dt" sz="half" idx="10"/>
          </p:nvPr>
        </p:nvSpPr>
        <p:spPr/>
        <p:txBody>
          <a:bodyPr/>
          <a:lstStyle/>
          <a:p>
            <a:fld id="{FCF17089-9D9E-412D-AAE9-4171513874C6}" type="datetimeFigureOut">
              <a:rPr lang="en-US" smtClean="0"/>
              <a:t>1/30/2021</a:t>
            </a:fld>
            <a:endParaRPr lang="en-US"/>
          </a:p>
        </p:txBody>
      </p:sp>
      <p:sp>
        <p:nvSpPr>
          <p:cNvPr id="5" name="Footer Placeholder 4">
            <a:extLst>
              <a:ext uri="{FF2B5EF4-FFF2-40B4-BE49-F238E27FC236}">
                <a16:creationId xmlns:a16="http://schemas.microsoft.com/office/drawing/2014/main" id="{6A997565-FE14-47A5-ACE7-717A3E0603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B20C84-AD5B-4D62-A7E8-F0B32FC45C6D}"/>
              </a:ext>
            </a:extLst>
          </p:cNvPr>
          <p:cNvSpPr>
            <a:spLocks noGrp="1"/>
          </p:cNvSpPr>
          <p:nvPr>
            <p:ph type="sldNum" sz="quarter" idx="12"/>
          </p:nvPr>
        </p:nvSpPr>
        <p:spPr/>
        <p:txBody>
          <a:bodyPr/>
          <a:lstStyle/>
          <a:p>
            <a:fld id="{C9A8EC11-D06C-4097-9BD0-96588F77F7D1}" type="slidenum">
              <a:rPr lang="en-US" smtClean="0"/>
              <a:t>‹#›</a:t>
            </a:fld>
            <a:endParaRPr lang="en-US"/>
          </a:p>
        </p:txBody>
      </p:sp>
    </p:spTree>
    <p:extLst>
      <p:ext uri="{BB962C8B-B14F-4D97-AF65-F5344CB8AC3E}">
        <p14:creationId xmlns:p14="http://schemas.microsoft.com/office/powerpoint/2010/main" val="2460063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D39D8B-2DE8-4AD7-9EB8-4FD82F5A3E6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26A9997-7EBF-4D65-9900-B4647E7E0C4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1958D0-FFE7-4C19-9E52-C5050CFEF2E8}"/>
              </a:ext>
            </a:extLst>
          </p:cNvPr>
          <p:cNvSpPr>
            <a:spLocks noGrp="1"/>
          </p:cNvSpPr>
          <p:nvPr>
            <p:ph type="dt" sz="half" idx="10"/>
          </p:nvPr>
        </p:nvSpPr>
        <p:spPr/>
        <p:txBody>
          <a:bodyPr/>
          <a:lstStyle/>
          <a:p>
            <a:fld id="{FCF17089-9D9E-412D-AAE9-4171513874C6}" type="datetimeFigureOut">
              <a:rPr lang="en-US" smtClean="0"/>
              <a:t>1/30/2021</a:t>
            </a:fld>
            <a:endParaRPr lang="en-US"/>
          </a:p>
        </p:txBody>
      </p:sp>
      <p:sp>
        <p:nvSpPr>
          <p:cNvPr id="5" name="Footer Placeholder 4">
            <a:extLst>
              <a:ext uri="{FF2B5EF4-FFF2-40B4-BE49-F238E27FC236}">
                <a16:creationId xmlns:a16="http://schemas.microsoft.com/office/drawing/2014/main" id="{596F004F-9742-42F5-A0CA-F0E4E4F8CD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59A93A-A2E2-44C2-B41B-DFB81109E33B}"/>
              </a:ext>
            </a:extLst>
          </p:cNvPr>
          <p:cNvSpPr>
            <a:spLocks noGrp="1"/>
          </p:cNvSpPr>
          <p:nvPr>
            <p:ph type="sldNum" sz="quarter" idx="12"/>
          </p:nvPr>
        </p:nvSpPr>
        <p:spPr/>
        <p:txBody>
          <a:bodyPr/>
          <a:lstStyle/>
          <a:p>
            <a:fld id="{C9A8EC11-D06C-4097-9BD0-96588F77F7D1}" type="slidenum">
              <a:rPr lang="en-US" smtClean="0"/>
              <a:t>‹#›</a:t>
            </a:fld>
            <a:endParaRPr lang="en-US"/>
          </a:p>
        </p:txBody>
      </p:sp>
    </p:spTree>
    <p:extLst>
      <p:ext uri="{BB962C8B-B14F-4D97-AF65-F5344CB8AC3E}">
        <p14:creationId xmlns:p14="http://schemas.microsoft.com/office/powerpoint/2010/main" val="2503275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B3311-BBFE-460B-9A99-291F39FD98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C8AE13-9F27-473B-A668-9E8C1EA9F7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C2B5FD-BAF5-47FB-88BD-53A3BAE6C7E1}"/>
              </a:ext>
            </a:extLst>
          </p:cNvPr>
          <p:cNvSpPr>
            <a:spLocks noGrp="1"/>
          </p:cNvSpPr>
          <p:nvPr>
            <p:ph type="dt" sz="half" idx="10"/>
          </p:nvPr>
        </p:nvSpPr>
        <p:spPr/>
        <p:txBody>
          <a:bodyPr/>
          <a:lstStyle/>
          <a:p>
            <a:fld id="{FCF17089-9D9E-412D-AAE9-4171513874C6}" type="datetimeFigureOut">
              <a:rPr lang="en-US" smtClean="0"/>
              <a:t>1/30/2021</a:t>
            </a:fld>
            <a:endParaRPr lang="en-US"/>
          </a:p>
        </p:txBody>
      </p:sp>
      <p:sp>
        <p:nvSpPr>
          <p:cNvPr id="5" name="Footer Placeholder 4">
            <a:extLst>
              <a:ext uri="{FF2B5EF4-FFF2-40B4-BE49-F238E27FC236}">
                <a16:creationId xmlns:a16="http://schemas.microsoft.com/office/drawing/2014/main" id="{3A22FBE2-8A16-41CD-81C0-7707EFD299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B2215D-70E5-4305-B1A4-10D5469B2A67}"/>
              </a:ext>
            </a:extLst>
          </p:cNvPr>
          <p:cNvSpPr>
            <a:spLocks noGrp="1"/>
          </p:cNvSpPr>
          <p:nvPr>
            <p:ph type="sldNum" sz="quarter" idx="12"/>
          </p:nvPr>
        </p:nvSpPr>
        <p:spPr/>
        <p:txBody>
          <a:bodyPr/>
          <a:lstStyle/>
          <a:p>
            <a:fld id="{C9A8EC11-D06C-4097-9BD0-96588F77F7D1}" type="slidenum">
              <a:rPr lang="en-US" smtClean="0"/>
              <a:t>‹#›</a:t>
            </a:fld>
            <a:endParaRPr lang="en-US"/>
          </a:p>
        </p:txBody>
      </p:sp>
    </p:spTree>
    <p:extLst>
      <p:ext uri="{BB962C8B-B14F-4D97-AF65-F5344CB8AC3E}">
        <p14:creationId xmlns:p14="http://schemas.microsoft.com/office/powerpoint/2010/main" val="878900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83DEA-2F1E-4F04-B025-BFF8DB44ED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5CA237-0B6E-4697-8C6D-FAEF925D2B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65D75C-6BF8-4A46-BD9A-545CC006A301}"/>
              </a:ext>
            </a:extLst>
          </p:cNvPr>
          <p:cNvSpPr>
            <a:spLocks noGrp="1"/>
          </p:cNvSpPr>
          <p:nvPr>
            <p:ph type="dt" sz="half" idx="10"/>
          </p:nvPr>
        </p:nvSpPr>
        <p:spPr/>
        <p:txBody>
          <a:bodyPr/>
          <a:lstStyle/>
          <a:p>
            <a:fld id="{FCF17089-9D9E-412D-AAE9-4171513874C6}" type="datetimeFigureOut">
              <a:rPr lang="en-US" smtClean="0"/>
              <a:t>1/30/2021</a:t>
            </a:fld>
            <a:endParaRPr lang="en-US"/>
          </a:p>
        </p:txBody>
      </p:sp>
      <p:sp>
        <p:nvSpPr>
          <p:cNvPr id="5" name="Footer Placeholder 4">
            <a:extLst>
              <a:ext uri="{FF2B5EF4-FFF2-40B4-BE49-F238E27FC236}">
                <a16:creationId xmlns:a16="http://schemas.microsoft.com/office/drawing/2014/main" id="{958C96BC-86AC-4D7C-83B2-0D175D0AF4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D1BA32-B89A-44E7-8443-0D090BA22DBC}"/>
              </a:ext>
            </a:extLst>
          </p:cNvPr>
          <p:cNvSpPr>
            <a:spLocks noGrp="1"/>
          </p:cNvSpPr>
          <p:nvPr>
            <p:ph type="sldNum" sz="quarter" idx="12"/>
          </p:nvPr>
        </p:nvSpPr>
        <p:spPr/>
        <p:txBody>
          <a:bodyPr/>
          <a:lstStyle/>
          <a:p>
            <a:fld id="{C9A8EC11-D06C-4097-9BD0-96588F77F7D1}" type="slidenum">
              <a:rPr lang="en-US" smtClean="0"/>
              <a:t>‹#›</a:t>
            </a:fld>
            <a:endParaRPr lang="en-US"/>
          </a:p>
        </p:txBody>
      </p:sp>
    </p:spTree>
    <p:extLst>
      <p:ext uri="{BB962C8B-B14F-4D97-AF65-F5344CB8AC3E}">
        <p14:creationId xmlns:p14="http://schemas.microsoft.com/office/powerpoint/2010/main" val="2656105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9BDE7-AC0F-4EF7-BDBD-CA829040C6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12AEC3-DC07-4BC4-9DE1-3CC2AA7504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15FA25-CD8B-4AF2-A88A-D5B7717B45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720981-87CA-494A-81AB-13728DB76639}"/>
              </a:ext>
            </a:extLst>
          </p:cNvPr>
          <p:cNvSpPr>
            <a:spLocks noGrp="1"/>
          </p:cNvSpPr>
          <p:nvPr>
            <p:ph type="dt" sz="half" idx="10"/>
          </p:nvPr>
        </p:nvSpPr>
        <p:spPr/>
        <p:txBody>
          <a:bodyPr/>
          <a:lstStyle/>
          <a:p>
            <a:fld id="{FCF17089-9D9E-412D-AAE9-4171513874C6}" type="datetimeFigureOut">
              <a:rPr lang="en-US" smtClean="0"/>
              <a:t>1/30/2021</a:t>
            </a:fld>
            <a:endParaRPr lang="en-US"/>
          </a:p>
        </p:txBody>
      </p:sp>
      <p:sp>
        <p:nvSpPr>
          <p:cNvPr id="6" name="Footer Placeholder 5">
            <a:extLst>
              <a:ext uri="{FF2B5EF4-FFF2-40B4-BE49-F238E27FC236}">
                <a16:creationId xmlns:a16="http://schemas.microsoft.com/office/drawing/2014/main" id="{40241AC1-06F1-4822-8839-3097B480A0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3C0DB1-EEDF-4C56-9BD6-84AE30D552A1}"/>
              </a:ext>
            </a:extLst>
          </p:cNvPr>
          <p:cNvSpPr>
            <a:spLocks noGrp="1"/>
          </p:cNvSpPr>
          <p:nvPr>
            <p:ph type="sldNum" sz="quarter" idx="12"/>
          </p:nvPr>
        </p:nvSpPr>
        <p:spPr/>
        <p:txBody>
          <a:bodyPr/>
          <a:lstStyle/>
          <a:p>
            <a:fld id="{C9A8EC11-D06C-4097-9BD0-96588F77F7D1}" type="slidenum">
              <a:rPr lang="en-US" smtClean="0"/>
              <a:t>‹#›</a:t>
            </a:fld>
            <a:endParaRPr lang="en-US"/>
          </a:p>
        </p:txBody>
      </p:sp>
    </p:spTree>
    <p:extLst>
      <p:ext uri="{BB962C8B-B14F-4D97-AF65-F5344CB8AC3E}">
        <p14:creationId xmlns:p14="http://schemas.microsoft.com/office/powerpoint/2010/main" val="2307817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1288F-3EAF-426E-A953-3F2855412A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DD2061-C6BF-4DA3-894D-535B07BD81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51E042-D5DF-4802-AB2F-CA0F5E7027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B14A73-8533-4A4F-9718-8F6BD7626C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AB197-33D4-4E7C-884C-E539A0B8D7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5CC3C3-7782-4479-9538-7EC96151204F}"/>
              </a:ext>
            </a:extLst>
          </p:cNvPr>
          <p:cNvSpPr>
            <a:spLocks noGrp="1"/>
          </p:cNvSpPr>
          <p:nvPr>
            <p:ph type="dt" sz="half" idx="10"/>
          </p:nvPr>
        </p:nvSpPr>
        <p:spPr/>
        <p:txBody>
          <a:bodyPr/>
          <a:lstStyle/>
          <a:p>
            <a:fld id="{FCF17089-9D9E-412D-AAE9-4171513874C6}" type="datetimeFigureOut">
              <a:rPr lang="en-US" smtClean="0"/>
              <a:t>1/30/2021</a:t>
            </a:fld>
            <a:endParaRPr lang="en-US"/>
          </a:p>
        </p:txBody>
      </p:sp>
      <p:sp>
        <p:nvSpPr>
          <p:cNvPr id="8" name="Footer Placeholder 7">
            <a:extLst>
              <a:ext uri="{FF2B5EF4-FFF2-40B4-BE49-F238E27FC236}">
                <a16:creationId xmlns:a16="http://schemas.microsoft.com/office/drawing/2014/main" id="{E440F122-C1D4-4437-8B1D-6D509DC3128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B2CD3C8-C89A-4934-91A2-B1D20579C919}"/>
              </a:ext>
            </a:extLst>
          </p:cNvPr>
          <p:cNvSpPr>
            <a:spLocks noGrp="1"/>
          </p:cNvSpPr>
          <p:nvPr>
            <p:ph type="sldNum" sz="quarter" idx="12"/>
          </p:nvPr>
        </p:nvSpPr>
        <p:spPr/>
        <p:txBody>
          <a:bodyPr/>
          <a:lstStyle/>
          <a:p>
            <a:fld id="{C9A8EC11-D06C-4097-9BD0-96588F77F7D1}" type="slidenum">
              <a:rPr lang="en-US" smtClean="0"/>
              <a:t>‹#›</a:t>
            </a:fld>
            <a:endParaRPr lang="en-US"/>
          </a:p>
        </p:txBody>
      </p:sp>
    </p:spTree>
    <p:extLst>
      <p:ext uri="{BB962C8B-B14F-4D97-AF65-F5344CB8AC3E}">
        <p14:creationId xmlns:p14="http://schemas.microsoft.com/office/powerpoint/2010/main" val="690324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34D27-1432-47BE-9830-187403AFA8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3CB8D2A-14B4-4B14-9270-2E35D854EC9B}"/>
              </a:ext>
            </a:extLst>
          </p:cNvPr>
          <p:cNvSpPr>
            <a:spLocks noGrp="1"/>
          </p:cNvSpPr>
          <p:nvPr>
            <p:ph type="dt" sz="half" idx="10"/>
          </p:nvPr>
        </p:nvSpPr>
        <p:spPr/>
        <p:txBody>
          <a:bodyPr/>
          <a:lstStyle/>
          <a:p>
            <a:fld id="{FCF17089-9D9E-412D-AAE9-4171513874C6}" type="datetimeFigureOut">
              <a:rPr lang="en-US" smtClean="0"/>
              <a:t>1/30/2021</a:t>
            </a:fld>
            <a:endParaRPr lang="en-US"/>
          </a:p>
        </p:txBody>
      </p:sp>
      <p:sp>
        <p:nvSpPr>
          <p:cNvPr id="4" name="Footer Placeholder 3">
            <a:extLst>
              <a:ext uri="{FF2B5EF4-FFF2-40B4-BE49-F238E27FC236}">
                <a16:creationId xmlns:a16="http://schemas.microsoft.com/office/drawing/2014/main" id="{2A29BAB9-0590-4EE9-930A-9F5E1DB2BA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C01B0AD-F9D5-42EE-ACE7-D5B5F882DBFF}"/>
              </a:ext>
            </a:extLst>
          </p:cNvPr>
          <p:cNvSpPr>
            <a:spLocks noGrp="1"/>
          </p:cNvSpPr>
          <p:nvPr>
            <p:ph type="sldNum" sz="quarter" idx="12"/>
          </p:nvPr>
        </p:nvSpPr>
        <p:spPr/>
        <p:txBody>
          <a:bodyPr/>
          <a:lstStyle/>
          <a:p>
            <a:fld id="{C9A8EC11-D06C-4097-9BD0-96588F77F7D1}" type="slidenum">
              <a:rPr lang="en-US" smtClean="0"/>
              <a:t>‹#›</a:t>
            </a:fld>
            <a:endParaRPr lang="en-US"/>
          </a:p>
        </p:txBody>
      </p:sp>
    </p:spTree>
    <p:extLst>
      <p:ext uri="{BB962C8B-B14F-4D97-AF65-F5344CB8AC3E}">
        <p14:creationId xmlns:p14="http://schemas.microsoft.com/office/powerpoint/2010/main" val="3569263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7CC000-5847-4A73-AC4E-9F2B6CF992EE}"/>
              </a:ext>
            </a:extLst>
          </p:cNvPr>
          <p:cNvSpPr>
            <a:spLocks noGrp="1"/>
          </p:cNvSpPr>
          <p:nvPr>
            <p:ph type="dt" sz="half" idx="10"/>
          </p:nvPr>
        </p:nvSpPr>
        <p:spPr/>
        <p:txBody>
          <a:bodyPr/>
          <a:lstStyle/>
          <a:p>
            <a:fld id="{FCF17089-9D9E-412D-AAE9-4171513874C6}" type="datetimeFigureOut">
              <a:rPr lang="en-US" smtClean="0"/>
              <a:t>1/30/2021</a:t>
            </a:fld>
            <a:endParaRPr lang="en-US"/>
          </a:p>
        </p:txBody>
      </p:sp>
      <p:sp>
        <p:nvSpPr>
          <p:cNvPr id="3" name="Footer Placeholder 2">
            <a:extLst>
              <a:ext uri="{FF2B5EF4-FFF2-40B4-BE49-F238E27FC236}">
                <a16:creationId xmlns:a16="http://schemas.microsoft.com/office/drawing/2014/main" id="{CD4A4353-BE0C-4BBF-A840-BE8E4F0CC9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1A8AF2-215E-461B-BA7B-DB862B724326}"/>
              </a:ext>
            </a:extLst>
          </p:cNvPr>
          <p:cNvSpPr>
            <a:spLocks noGrp="1"/>
          </p:cNvSpPr>
          <p:nvPr>
            <p:ph type="sldNum" sz="quarter" idx="12"/>
          </p:nvPr>
        </p:nvSpPr>
        <p:spPr/>
        <p:txBody>
          <a:bodyPr/>
          <a:lstStyle/>
          <a:p>
            <a:fld id="{C9A8EC11-D06C-4097-9BD0-96588F77F7D1}" type="slidenum">
              <a:rPr lang="en-US" smtClean="0"/>
              <a:t>‹#›</a:t>
            </a:fld>
            <a:endParaRPr lang="en-US"/>
          </a:p>
        </p:txBody>
      </p:sp>
    </p:spTree>
    <p:extLst>
      <p:ext uri="{BB962C8B-B14F-4D97-AF65-F5344CB8AC3E}">
        <p14:creationId xmlns:p14="http://schemas.microsoft.com/office/powerpoint/2010/main" val="251308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1D525-C363-4794-B513-CC429602BB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69B080-713D-4CC6-9E57-B1E4CC46A3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40DFBCF-1759-4D59-8FCE-3DE431B33F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120D6E-68E5-4C68-9A0F-1CC39DDF2CCC}"/>
              </a:ext>
            </a:extLst>
          </p:cNvPr>
          <p:cNvSpPr>
            <a:spLocks noGrp="1"/>
          </p:cNvSpPr>
          <p:nvPr>
            <p:ph type="dt" sz="half" idx="10"/>
          </p:nvPr>
        </p:nvSpPr>
        <p:spPr/>
        <p:txBody>
          <a:bodyPr/>
          <a:lstStyle/>
          <a:p>
            <a:fld id="{FCF17089-9D9E-412D-AAE9-4171513874C6}" type="datetimeFigureOut">
              <a:rPr lang="en-US" smtClean="0"/>
              <a:t>1/30/2021</a:t>
            </a:fld>
            <a:endParaRPr lang="en-US"/>
          </a:p>
        </p:txBody>
      </p:sp>
      <p:sp>
        <p:nvSpPr>
          <p:cNvPr id="6" name="Footer Placeholder 5">
            <a:extLst>
              <a:ext uri="{FF2B5EF4-FFF2-40B4-BE49-F238E27FC236}">
                <a16:creationId xmlns:a16="http://schemas.microsoft.com/office/drawing/2014/main" id="{6492C4D5-6973-4FCA-9694-EEC723722E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3D44C3-00AE-48A8-AF0A-544A0AA65379}"/>
              </a:ext>
            </a:extLst>
          </p:cNvPr>
          <p:cNvSpPr>
            <a:spLocks noGrp="1"/>
          </p:cNvSpPr>
          <p:nvPr>
            <p:ph type="sldNum" sz="quarter" idx="12"/>
          </p:nvPr>
        </p:nvSpPr>
        <p:spPr/>
        <p:txBody>
          <a:bodyPr/>
          <a:lstStyle/>
          <a:p>
            <a:fld id="{C9A8EC11-D06C-4097-9BD0-96588F77F7D1}" type="slidenum">
              <a:rPr lang="en-US" smtClean="0"/>
              <a:t>‹#›</a:t>
            </a:fld>
            <a:endParaRPr lang="en-US"/>
          </a:p>
        </p:txBody>
      </p:sp>
    </p:spTree>
    <p:extLst>
      <p:ext uri="{BB962C8B-B14F-4D97-AF65-F5344CB8AC3E}">
        <p14:creationId xmlns:p14="http://schemas.microsoft.com/office/powerpoint/2010/main" val="2903723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2A69A-CD39-4023-B3DE-FDCF2881D5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95E4599-A1E0-4DF7-8186-3C641CAAEE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194971-4DC9-4399-B9F4-B15734E693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10B41-DE22-4343-A5BC-F130E3F41F2B}"/>
              </a:ext>
            </a:extLst>
          </p:cNvPr>
          <p:cNvSpPr>
            <a:spLocks noGrp="1"/>
          </p:cNvSpPr>
          <p:nvPr>
            <p:ph type="dt" sz="half" idx="10"/>
          </p:nvPr>
        </p:nvSpPr>
        <p:spPr/>
        <p:txBody>
          <a:bodyPr/>
          <a:lstStyle/>
          <a:p>
            <a:fld id="{FCF17089-9D9E-412D-AAE9-4171513874C6}" type="datetimeFigureOut">
              <a:rPr lang="en-US" smtClean="0"/>
              <a:t>1/30/2021</a:t>
            </a:fld>
            <a:endParaRPr lang="en-US"/>
          </a:p>
        </p:txBody>
      </p:sp>
      <p:sp>
        <p:nvSpPr>
          <p:cNvPr id="6" name="Footer Placeholder 5">
            <a:extLst>
              <a:ext uri="{FF2B5EF4-FFF2-40B4-BE49-F238E27FC236}">
                <a16:creationId xmlns:a16="http://schemas.microsoft.com/office/drawing/2014/main" id="{816FC7B1-ED0C-4B01-ACD6-C14D786CE6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BC6D9E-3F25-490C-B0A1-6E2FE14D9534}"/>
              </a:ext>
            </a:extLst>
          </p:cNvPr>
          <p:cNvSpPr>
            <a:spLocks noGrp="1"/>
          </p:cNvSpPr>
          <p:nvPr>
            <p:ph type="sldNum" sz="quarter" idx="12"/>
          </p:nvPr>
        </p:nvSpPr>
        <p:spPr/>
        <p:txBody>
          <a:bodyPr/>
          <a:lstStyle/>
          <a:p>
            <a:fld id="{C9A8EC11-D06C-4097-9BD0-96588F77F7D1}" type="slidenum">
              <a:rPr lang="en-US" smtClean="0"/>
              <a:t>‹#›</a:t>
            </a:fld>
            <a:endParaRPr lang="en-US"/>
          </a:p>
        </p:txBody>
      </p:sp>
    </p:spTree>
    <p:extLst>
      <p:ext uri="{BB962C8B-B14F-4D97-AF65-F5344CB8AC3E}">
        <p14:creationId xmlns:p14="http://schemas.microsoft.com/office/powerpoint/2010/main" val="3200684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3ACB3F-AC6B-46B8-9722-983AB36900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58849C-4F1B-44C2-98A7-97DD16CFF6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B35F7E-9134-4297-83EC-6061013A15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F17089-9D9E-412D-AAE9-4171513874C6}" type="datetimeFigureOut">
              <a:rPr lang="en-US" smtClean="0"/>
              <a:t>1/30/2021</a:t>
            </a:fld>
            <a:endParaRPr lang="en-US"/>
          </a:p>
        </p:txBody>
      </p:sp>
      <p:sp>
        <p:nvSpPr>
          <p:cNvPr id="5" name="Footer Placeholder 4">
            <a:extLst>
              <a:ext uri="{FF2B5EF4-FFF2-40B4-BE49-F238E27FC236}">
                <a16:creationId xmlns:a16="http://schemas.microsoft.com/office/drawing/2014/main" id="{74890814-1805-44EA-A725-703FC8F045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ED8BDF-3F21-4524-8293-28A3116EA2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A8EC11-D06C-4097-9BD0-96588F77F7D1}" type="slidenum">
              <a:rPr lang="en-US" smtClean="0"/>
              <a:t>‹#›</a:t>
            </a:fld>
            <a:endParaRPr lang="en-US"/>
          </a:p>
        </p:txBody>
      </p:sp>
    </p:spTree>
    <p:extLst>
      <p:ext uri="{BB962C8B-B14F-4D97-AF65-F5344CB8AC3E}">
        <p14:creationId xmlns:p14="http://schemas.microsoft.com/office/powerpoint/2010/main" val="420702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12"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NashvilleCES@Nashville.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NashvilleCES@Nashville.gov"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D0B5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B3B9DBC-97CC-4A18-B4A6-66E240292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4492644-1D84-449E-94E4-5FC5C873D3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27"/>
            <a:ext cx="12188952" cy="455189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2CBC40-D04E-4823-8EDA-3C74FAE463D1}"/>
              </a:ext>
            </a:extLst>
          </p:cNvPr>
          <p:cNvSpPr>
            <a:spLocks noGrp="1"/>
          </p:cNvSpPr>
          <p:nvPr>
            <p:ph type="ctrTitle"/>
          </p:nvPr>
        </p:nvSpPr>
        <p:spPr>
          <a:xfrm>
            <a:off x="795342" y="637953"/>
            <a:ext cx="8272458" cy="3189507"/>
          </a:xfrm>
        </p:spPr>
        <p:txBody>
          <a:bodyPr vert="horz" lIns="91440" tIns="45720" rIns="91440" bIns="45720" rtlCol="0">
            <a:normAutofit fontScale="90000"/>
          </a:bodyPr>
          <a:lstStyle/>
          <a:p>
            <a:pPr algn="l"/>
            <a:r>
              <a:rPr lang="en-US" sz="5400" b="1" kern="1200" dirty="0">
                <a:solidFill>
                  <a:srgbClr val="FFFFFF"/>
                </a:solidFill>
                <a:latin typeface="+mn-lt"/>
                <a:ea typeface="+mj-ea"/>
                <a:cs typeface="+mj-cs"/>
              </a:rPr>
              <a:t>Coordinated Entry</a:t>
            </a:r>
            <a:br>
              <a:rPr lang="en-US" sz="4400" kern="1200" dirty="0">
                <a:solidFill>
                  <a:srgbClr val="FFFFFF"/>
                </a:solidFill>
                <a:latin typeface="+mj-lt"/>
                <a:ea typeface="+mj-ea"/>
                <a:cs typeface="+mj-cs"/>
              </a:rPr>
            </a:br>
            <a:r>
              <a:rPr lang="en-US" sz="2400" kern="1200" dirty="0">
                <a:solidFill>
                  <a:srgbClr val="FFFFFF"/>
                </a:solidFill>
                <a:latin typeface="+mj-lt"/>
                <a:ea typeface="+mj-ea"/>
                <a:cs typeface="+mj-cs"/>
              </a:rPr>
              <a:t>Shelter Plus Care</a:t>
            </a:r>
            <a:br>
              <a:rPr lang="en-US" sz="2400" kern="1200" dirty="0">
                <a:solidFill>
                  <a:srgbClr val="FFFFFF"/>
                </a:solidFill>
                <a:latin typeface="+mj-lt"/>
                <a:ea typeface="+mj-ea"/>
                <a:cs typeface="+mj-cs"/>
              </a:rPr>
            </a:br>
            <a:r>
              <a:rPr lang="en-US" sz="2400" dirty="0">
                <a:solidFill>
                  <a:srgbClr val="FFFFFF"/>
                </a:solidFill>
              </a:rPr>
              <a:t>A</a:t>
            </a:r>
            <a:r>
              <a:rPr lang="en-US" sz="2400" kern="1200" dirty="0">
                <a:solidFill>
                  <a:srgbClr val="FFFFFF"/>
                </a:solidFill>
                <a:latin typeface="+mj-lt"/>
                <a:ea typeface="+mj-ea"/>
                <a:cs typeface="+mj-cs"/>
              </a:rPr>
              <a:t>pplication Training</a:t>
            </a:r>
            <a:br>
              <a:rPr lang="en-US" sz="4400" kern="1200" dirty="0">
                <a:solidFill>
                  <a:srgbClr val="FFFFFF"/>
                </a:solidFill>
                <a:latin typeface="+mj-lt"/>
                <a:ea typeface="+mj-ea"/>
                <a:cs typeface="+mj-cs"/>
              </a:rPr>
            </a:br>
            <a:br>
              <a:rPr lang="en-US" sz="7400" kern="1200" dirty="0">
                <a:solidFill>
                  <a:srgbClr val="FFFFFF"/>
                </a:solidFill>
                <a:latin typeface="+mj-lt"/>
                <a:ea typeface="+mj-ea"/>
                <a:cs typeface="+mj-cs"/>
              </a:rPr>
            </a:br>
            <a:endParaRPr lang="en-US" sz="7400" kern="1200" dirty="0">
              <a:solidFill>
                <a:srgbClr val="FFFFFF"/>
              </a:solidFill>
              <a:latin typeface="+mj-lt"/>
              <a:ea typeface="+mj-ea"/>
              <a:cs typeface="+mj-cs"/>
            </a:endParaRPr>
          </a:p>
        </p:txBody>
      </p:sp>
      <p:sp>
        <p:nvSpPr>
          <p:cNvPr id="13" name="Freeform 6">
            <a:extLst>
              <a:ext uri="{FF2B5EF4-FFF2-40B4-BE49-F238E27FC236}">
                <a16:creationId xmlns:a16="http://schemas.microsoft.com/office/drawing/2014/main" id="{94EE1A74-DEBF-434E-8B5E-7AB296ECB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7747" y="4208147"/>
            <a:ext cx="339126" cy="1938528"/>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8C7C4D4B-92D9-4FA4-A294-749E8574FF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8739" y="4098333"/>
            <a:ext cx="201857" cy="1874520"/>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Rectangle 8">
            <a:extLst>
              <a:ext uri="{FF2B5EF4-FFF2-40B4-BE49-F238E27FC236}">
                <a16:creationId xmlns:a16="http://schemas.microsoft.com/office/drawing/2014/main" id="{BADA3358-2A3F-41B0-A458-6FD1DB3AF9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48" y="4098334"/>
            <a:ext cx="8933019"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11185453-7C0C-46F2-BD24-2F0853E41D6C}"/>
              </a:ext>
            </a:extLst>
          </p:cNvPr>
          <p:cNvSpPr>
            <a:spLocks noGrp="1"/>
          </p:cNvSpPr>
          <p:nvPr>
            <p:ph type="subTitle" idx="1"/>
          </p:nvPr>
        </p:nvSpPr>
        <p:spPr>
          <a:xfrm>
            <a:off x="795342" y="4377268"/>
            <a:ext cx="7970903" cy="1280582"/>
          </a:xfrm>
        </p:spPr>
        <p:txBody>
          <a:bodyPr vert="horz" lIns="91440" tIns="45720" rIns="91440" bIns="45720" rtlCol="0" anchor="t">
            <a:normAutofit/>
          </a:bodyPr>
          <a:lstStyle/>
          <a:p>
            <a:pPr marL="0" indent="0" algn="l">
              <a:buNone/>
            </a:pPr>
            <a:r>
              <a:rPr lang="en-US" sz="3200" kern="1200" dirty="0">
                <a:solidFill>
                  <a:srgbClr val="FEFFFF"/>
                </a:solidFill>
                <a:latin typeface="+mn-lt"/>
                <a:ea typeface="+mn-ea"/>
                <a:cs typeface="+mn-cs"/>
              </a:rPr>
              <a:t>Presented by the Metro Homeless Impact Division</a:t>
            </a:r>
          </a:p>
        </p:txBody>
      </p:sp>
      <p:sp>
        <p:nvSpPr>
          <p:cNvPr id="19" name="Rectangle 8">
            <a:extLst>
              <a:ext uri="{FF2B5EF4-FFF2-40B4-BE49-F238E27FC236}">
                <a16:creationId xmlns:a16="http://schemas.microsoft.com/office/drawing/2014/main" id="{E4737216-37B2-43AD-AB08-05BFCCEFC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066873" y="4377267"/>
            <a:ext cx="3122079"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pic>
        <p:nvPicPr>
          <p:cNvPr id="4" name="Picture 3" descr="A picture containing drawing&#10;&#10;Description automatically generated">
            <a:extLst>
              <a:ext uri="{FF2B5EF4-FFF2-40B4-BE49-F238E27FC236}">
                <a16:creationId xmlns:a16="http://schemas.microsoft.com/office/drawing/2014/main" id="{DB7EDEB3-1ADC-4C8D-A620-454F716A24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46889" y="6378498"/>
            <a:ext cx="1015254" cy="274176"/>
          </a:xfrm>
          <a:prstGeom prst="rect">
            <a:avLst/>
          </a:prstGeom>
        </p:spPr>
      </p:pic>
    </p:spTree>
    <p:extLst>
      <p:ext uri="{BB962C8B-B14F-4D97-AF65-F5344CB8AC3E}">
        <p14:creationId xmlns:p14="http://schemas.microsoft.com/office/powerpoint/2010/main" val="2254930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F306F-9059-478C-8202-DDB7528DD2DD}"/>
              </a:ext>
            </a:extLst>
          </p:cNvPr>
          <p:cNvSpPr>
            <a:spLocks noGrp="1"/>
          </p:cNvSpPr>
          <p:nvPr>
            <p:ph type="title"/>
          </p:nvPr>
        </p:nvSpPr>
        <p:spPr>
          <a:xfrm>
            <a:off x="0" y="231311"/>
            <a:ext cx="12192000" cy="705392"/>
          </a:xfrm>
          <a:solidFill>
            <a:srgbClr val="7D0B52"/>
          </a:solidFill>
        </p:spPr>
        <p:txBody>
          <a:bodyPr/>
          <a:lstStyle/>
          <a:p>
            <a:r>
              <a:rPr lang="en-US" dirty="0">
                <a:solidFill>
                  <a:schemeClr val="bg1"/>
                </a:solidFill>
              </a:rPr>
              <a:t>MDHA packet</a:t>
            </a:r>
          </a:p>
        </p:txBody>
      </p:sp>
      <p:sp>
        <p:nvSpPr>
          <p:cNvPr id="4" name="TextBox 3">
            <a:extLst>
              <a:ext uri="{FF2B5EF4-FFF2-40B4-BE49-F238E27FC236}">
                <a16:creationId xmlns:a16="http://schemas.microsoft.com/office/drawing/2014/main" id="{8F97552D-04B5-4A3D-A66E-FCA7B25EB5B0}"/>
              </a:ext>
            </a:extLst>
          </p:cNvPr>
          <p:cNvSpPr txBox="1"/>
          <p:nvPr/>
        </p:nvSpPr>
        <p:spPr>
          <a:xfrm>
            <a:off x="1101351" y="1775975"/>
            <a:ext cx="2848480" cy="2308324"/>
          </a:xfrm>
          <a:prstGeom prst="rect">
            <a:avLst/>
          </a:prstGeom>
          <a:noFill/>
          <a:ln>
            <a:solidFill>
              <a:schemeClr val="tx1"/>
            </a:solidFill>
          </a:ln>
        </p:spPr>
        <p:txBody>
          <a:bodyPr wrap="square" rtlCol="0">
            <a:spAutoFit/>
          </a:bodyPr>
          <a:lstStyle/>
          <a:p>
            <a:pPr algn="ctr"/>
            <a:r>
              <a:rPr lang="en-US" sz="2400" dirty="0"/>
              <a:t>A MDHA packet and Homelessness Certification with instruction notes is uploaded onto the Weebly website</a:t>
            </a:r>
          </a:p>
        </p:txBody>
      </p:sp>
      <p:pic>
        <p:nvPicPr>
          <p:cNvPr id="10" name="Picture 9">
            <a:extLst>
              <a:ext uri="{FF2B5EF4-FFF2-40B4-BE49-F238E27FC236}">
                <a16:creationId xmlns:a16="http://schemas.microsoft.com/office/drawing/2014/main" id="{23E4E2EF-9736-4AB1-BD93-7216A93F9B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5989" y="1018095"/>
            <a:ext cx="4370703" cy="5608594"/>
          </a:xfrm>
          <a:prstGeom prst="rect">
            <a:avLst/>
          </a:prstGeom>
        </p:spPr>
      </p:pic>
    </p:spTree>
    <p:extLst>
      <p:ext uri="{BB962C8B-B14F-4D97-AF65-F5344CB8AC3E}">
        <p14:creationId xmlns:p14="http://schemas.microsoft.com/office/powerpoint/2010/main" val="238166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D55B97-5783-45AC-8007-0993B90524C6}"/>
              </a:ext>
            </a:extLst>
          </p:cNvPr>
          <p:cNvSpPr>
            <a:spLocks noGrp="1"/>
          </p:cNvSpPr>
          <p:nvPr>
            <p:ph idx="1"/>
          </p:nvPr>
        </p:nvSpPr>
        <p:spPr>
          <a:xfrm>
            <a:off x="678808" y="1890893"/>
            <a:ext cx="3507297" cy="2874053"/>
          </a:xfrm>
          <a:ln>
            <a:solidFill>
              <a:schemeClr val="tx1"/>
            </a:solidFill>
          </a:ln>
        </p:spPr>
        <p:txBody>
          <a:bodyPr>
            <a:normAutofit lnSpcReduction="10000"/>
          </a:bodyPr>
          <a:lstStyle/>
          <a:p>
            <a:pPr marL="0" indent="0">
              <a:buNone/>
            </a:pPr>
            <a:r>
              <a:rPr lang="en-US" sz="2400" dirty="0"/>
              <a:t>Homelessness </a:t>
            </a:r>
            <a:r>
              <a:rPr lang="en-US" sz="2400" b="1" dirty="0"/>
              <a:t>must</a:t>
            </a:r>
            <a:r>
              <a:rPr lang="en-US" sz="2400" dirty="0"/>
              <a:t> be verified for Shelter Plus Care applications.</a:t>
            </a:r>
          </a:p>
          <a:p>
            <a:pPr marL="0" indent="0">
              <a:buNone/>
            </a:pPr>
            <a:endParaRPr lang="en-US" sz="2400" dirty="0"/>
          </a:p>
          <a:p>
            <a:pPr marL="0" indent="0">
              <a:buNone/>
            </a:pPr>
            <a:r>
              <a:rPr lang="en-US" sz="2400" dirty="0"/>
              <a:t>A Homelessness Certification with notes can be found on the Weebly website.</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p:txBody>
      </p:sp>
      <p:sp>
        <p:nvSpPr>
          <p:cNvPr id="4" name="Title 1">
            <a:extLst>
              <a:ext uri="{FF2B5EF4-FFF2-40B4-BE49-F238E27FC236}">
                <a16:creationId xmlns:a16="http://schemas.microsoft.com/office/drawing/2014/main" id="{8E2317DE-6422-4971-9F99-F94DD5318BAF}"/>
              </a:ext>
            </a:extLst>
          </p:cNvPr>
          <p:cNvSpPr>
            <a:spLocks noGrp="1"/>
          </p:cNvSpPr>
          <p:nvPr>
            <p:ph type="title"/>
          </p:nvPr>
        </p:nvSpPr>
        <p:spPr>
          <a:xfrm>
            <a:off x="0" y="231311"/>
            <a:ext cx="12192000" cy="705392"/>
          </a:xfrm>
          <a:solidFill>
            <a:srgbClr val="7D0B52"/>
          </a:solidFill>
        </p:spPr>
        <p:txBody>
          <a:bodyPr/>
          <a:lstStyle/>
          <a:p>
            <a:r>
              <a:rPr lang="en-US" dirty="0">
                <a:solidFill>
                  <a:schemeClr val="bg1"/>
                </a:solidFill>
              </a:rPr>
              <a:t>Homelessness Verification</a:t>
            </a:r>
          </a:p>
        </p:txBody>
      </p:sp>
      <p:pic>
        <p:nvPicPr>
          <p:cNvPr id="9" name="Picture 8" descr="Table&#10;&#10;Description automatically generated">
            <a:extLst>
              <a:ext uri="{FF2B5EF4-FFF2-40B4-BE49-F238E27FC236}">
                <a16:creationId xmlns:a16="http://schemas.microsoft.com/office/drawing/2014/main" id="{F2279B0E-6771-47A7-9004-048BD22B17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1720" y="1215734"/>
            <a:ext cx="4296375" cy="5410955"/>
          </a:xfrm>
          <a:prstGeom prst="rect">
            <a:avLst/>
          </a:prstGeom>
        </p:spPr>
      </p:pic>
    </p:spTree>
    <p:extLst>
      <p:ext uri="{BB962C8B-B14F-4D97-AF65-F5344CB8AC3E}">
        <p14:creationId xmlns:p14="http://schemas.microsoft.com/office/powerpoint/2010/main" val="2159850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BA14984-D1C2-4804-B246-FFBA1062ED2C}"/>
              </a:ext>
            </a:extLst>
          </p:cNvPr>
          <p:cNvSpPr>
            <a:spLocks noGrp="1"/>
          </p:cNvSpPr>
          <p:nvPr>
            <p:ph type="title"/>
          </p:nvPr>
        </p:nvSpPr>
        <p:spPr>
          <a:xfrm>
            <a:off x="0" y="231311"/>
            <a:ext cx="12192000" cy="705392"/>
          </a:xfrm>
          <a:solidFill>
            <a:srgbClr val="7D0B52"/>
          </a:solidFill>
        </p:spPr>
        <p:txBody>
          <a:bodyPr/>
          <a:lstStyle/>
          <a:p>
            <a:r>
              <a:rPr lang="en-US" dirty="0">
                <a:solidFill>
                  <a:schemeClr val="bg1"/>
                </a:solidFill>
              </a:rPr>
              <a:t>Disability verification</a:t>
            </a:r>
          </a:p>
        </p:txBody>
      </p:sp>
      <p:sp>
        <p:nvSpPr>
          <p:cNvPr id="5" name="Content Placeholder 4">
            <a:extLst>
              <a:ext uri="{FF2B5EF4-FFF2-40B4-BE49-F238E27FC236}">
                <a16:creationId xmlns:a16="http://schemas.microsoft.com/office/drawing/2014/main" id="{994EE6FA-C221-4E1C-B291-9A451863DDA2}"/>
              </a:ext>
            </a:extLst>
          </p:cNvPr>
          <p:cNvSpPr txBox="1">
            <a:spLocks noGrp="1"/>
          </p:cNvSpPr>
          <p:nvPr>
            <p:ph idx="1"/>
          </p:nvPr>
        </p:nvSpPr>
        <p:spPr>
          <a:xfrm>
            <a:off x="1460369" y="2219438"/>
            <a:ext cx="3062681" cy="2419124"/>
          </a:xfrm>
          <a:prstGeom prst="rect">
            <a:avLst/>
          </a:prstGeom>
          <a:noFill/>
          <a:ln>
            <a:solidFill>
              <a:schemeClr val="tx1"/>
            </a:solidFill>
          </a:ln>
        </p:spPr>
        <p:txBody>
          <a:bodyPr wrap="square" rtlCol="0">
            <a:spAutoFit/>
          </a:bodyPr>
          <a:lstStyle/>
          <a:p>
            <a:pPr marL="0" indent="0">
              <a:buNone/>
            </a:pPr>
            <a:r>
              <a:rPr lang="en-US" dirty="0"/>
              <a:t>Proof of disabling condition can be SSI/SSDI print out OR completed MDHA Disability Verification form</a:t>
            </a:r>
          </a:p>
        </p:txBody>
      </p:sp>
      <p:pic>
        <p:nvPicPr>
          <p:cNvPr id="7" name="Picture 6" descr="Text&#10;&#10;Description automatically generated">
            <a:extLst>
              <a:ext uri="{FF2B5EF4-FFF2-40B4-BE49-F238E27FC236}">
                <a16:creationId xmlns:a16="http://schemas.microsoft.com/office/drawing/2014/main" id="{0262E96B-1AD7-45F7-9175-44A556AB6C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1577" y="1242717"/>
            <a:ext cx="4239217" cy="5496692"/>
          </a:xfrm>
          <a:prstGeom prst="rect">
            <a:avLst/>
          </a:prstGeom>
        </p:spPr>
      </p:pic>
    </p:spTree>
    <p:extLst>
      <p:ext uri="{BB962C8B-B14F-4D97-AF65-F5344CB8AC3E}">
        <p14:creationId xmlns:p14="http://schemas.microsoft.com/office/powerpoint/2010/main" val="875858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097BB-218A-4ED3-9303-92DCE10E20C3}"/>
              </a:ext>
            </a:extLst>
          </p:cNvPr>
          <p:cNvSpPr>
            <a:spLocks noGrp="1"/>
          </p:cNvSpPr>
          <p:nvPr>
            <p:ph type="title"/>
          </p:nvPr>
        </p:nvSpPr>
        <p:spPr>
          <a:xfrm>
            <a:off x="0" y="365125"/>
            <a:ext cx="12192000" cy="567563"/>
          </a:xfrm>
          <a:solidFill>
            <a:srgbClr val="7D0B52"/>
          </a:solidFill>
        </p:spPr>
        <p:txBody>
          <a:bodyPr>
            <a:normAutofit fontScale="90000"/>
          </a:bodyPr>
          <a:lstStyle/>
          <a:p>
            <a:r>
              <a:rPr lang="en-US" dirty="0">
                <a:solidFill>
                  <a:schemeClr val="bg1"/>
                </a:solidFill>
              </a:rPr>
              <a:t>Uploading application</a:t>
            </a:r>
          </a:p>
        </p:txBody>
      </p:sp>
      <p:pic>
        <p:nvPicPr>
          <p:cNvPr id="7" name="Picture 6" descr="A picture containing drawing&#10;&#10;Description automatically generated">
            <a:extLst>
              <a:ext uri="{FF2B5EF4-FFF2-40B4-BE49-F238E27FC236}">
                <a16:creationId xmlns:a16="http://schemas.microsoft.com/office/drawing/2014/main" id="{D614CD12-002E-4028-9B3C-D697447A82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46889" y="6378498"/>
            <a:ext cx="1015254" cy="274176"/>
          </a:xfrm>
          <a:prstGeom prst="rect">
            <a:avLst/>
          </a:prstGeom>
        </p:spPr>
      </p:pic>
      <p:pic>
        <p:nvPicPr>
          <p:cNvPr id="11" name="Picture 10" descr="Graphical user interface, application, Word&#10;&#10;Description automatically generated">
            <a:extLst>
              <a:ext uri="{FF2B5EF4-FFF2-40B4-BE49-F238E27FC236}">
                <a16:creationId xmlns:a16="http://schemas.microsoft.com/office/drawing/2014/main" id="{18566474-0C93-4708-827F-05F29A6085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104" y="4106902"/>
            <a:ext cx="11463454" cy="2042544"/>
          </a:xfrm>
          <a:prstGeom prst="rect">
            <a:avLst/>
          </a:prstGeom>
        </p:spPr>
      </p:pic>
      <p:pic>
        <p:nvPicPr>
          <p:cNvPr id="13" name="Picture 12" descr="A picture containing graphical user interface&#10;&#10;Description automatically generated">
            <a:extLst>
              <a:ext uri="{FF2B5EF4-FFF2-40B4-BE49-F238E27FC236}">
                <a16:creationId xmlns:a16="http://schemas.microsoft.com/office/drawing/2014/main" id="{D85A0D33-179F-4B4B-B7BC-1DFA24F97CD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7104" y="1228647"/>
            <a:ext cx="11272466" cy="2468418"/>
          </a:xfrm>
          <a:prstGeom prst="rect">
            <a:avLst/>
          </a:prstGeom>
        </p:spPr>
      </p:pic>
    </p:spTree>
    <p:extLst>
      <p:ext uri="{BB962C8B-B14F-4D97-AF65-F5344CB8AC3E}">
        <p14:creationId xmlns:p14="http://schemas.microsoft.com/office/powerpoint/2010/main" val="1076312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66D5C-F297-4842-9C9D-B804729F81A9}"/>
              </a:ext>
            </a:extLst>
          </p:cNvPr>
          <p:cNvSpPr>
            <a:spLocks noGrp="1"/>
          </p:cNvSpPr>
          <p:nvPr>
            <p:ph type="title"/>
          </p:nvPr>
        </p:nvSpPr>
        <p:spPr>
          <a:xfrm>
            <a:off x="0" y="365125"/>
            <a:ext cx="12192000" cy="585851"/>
          </a:xfrm>
          <a:solidFill>
            <a:srgbClr val="7D0B52"/>
          </a:solidFill>
        </p:spPr>
        <p:txBody>
          <a:bodyPr>
            <a:normAutofit fontScale="90000"/>
          </a:bodyPr>
          <a:lstStyle/>
          <a:p>
            <a:r>
              <a:rPr lang="en-US" dirty="0">
                <a:solidFill>
                  <a:schemeClr val="bg1"/>
                </a:solidFill>
              </a:rPr>
              <a:t>How to apply</a:t>
            </a:r>
          </a:p>
        </p:txBody>
      </p:sp>
      <p:graphicFrame>
        <p:nvGraphicFramePr>
          <p:cNvPr id="4" name="Diagram 3">
            <a:extLst>
              <a:ext uri="{FF2B5EF4-FFF2-40B4-BE49-F238E27FC236}">
                <a16:creationId xmlns:a16="http://schemas.microsoft.com/office/drawing/2014/main" id="{9B10025F-BDE3-4E87-9F02-1566FD78E3FB}"/>
              </a:ext>
            </a:extLst>
          </p:cNvPr>
          <p:cNvGraphicFramePr/>
          <p:nvPr>
            <p:extLst>
              <p:ext uri="{D42A27DB-BD31-4B8C-83A1-F6EECF244321}">
                <p14:modId xmlns:p14="http://schemas.microsoft.com/office/powerpoint/2010/main" val="1193704155"/>
              </p:ext>
            </p:extLst>
          </p:nvPr>
        </p:nvGraphicFramePr>
        <p:xfrm>
          <a:off x="1664207" y="1183347"/>
          <a:ext cx="9121335" cy="35271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a:extLst>
              <a:ext uri="{FF2B5EF4-FFF2-40B4-BE49-F238E27FC236}">
                <a16:creationId xmlns:a16="http://schemas.microsoft.com/office/drawing/2014/main" id="{2C355691-4080-4699-8F3F-8F073D786E16}"/>
              </a:ext>
            </a:extLst>
          </p:cNvPr>
          <p:cNvGraphicFramePr/>
          <p:nvPr>
            <p:extLst>
              <p:ext uri="{D42A27DB-BD31-4B8C-83A1-F6EECF244321}">
                <p14:modId xmlns:p14="http://schemas.microsoft.com/office/powerpoint/2010/main" val="590531031"/>
              </p:ext>
            </p:extLst>
          </p:nvPr>
        </p:nvGraphicFramePr>
        <p:xfrm>
          <a:off x="2785872" y="2618955"/>
          <a:ext cx="6467856" cy="352717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6" name="Picture 5" descr="A picture containing drawing&#10;&#10;Description automatically generated">
            <a:extLst>
              <a:ext uri="{FF2B5EF4-FFF2-40B4-BE49-F238E27FC236}">
                <a16:creationId xmlns:a16="http://schemas.microsoft.com/office/drawing/2014/main" id="{541D8304-1D09-40C1-9D7C-62FCF9EF441B}"/>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1046889" y="6378498"/>
            <a:ext cx="1015254" cy="274176"/>
          </a:xfrm>
          <a:prstGeom prst="rect">
            <a:avLst/>
          </a:prstGeom>
        </p:spPr>
      </p:pic>
    </p:spTree>
    <p:extLst>
      <p:ext uri="{BB962C8B-B14F-4D97-AF65-F5344CB8AC3E}">
        <p14:creationId xmlns:p14="http://schemas.microsoft.com/office/powerpoint/2010/main" val="4006894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A0081-B8BB-4ACD-9894-228E80E7B77C}"/>
              </a:ext>
            </a:extLst>
          </p:cNvPr>
          <p:cNvSpPr>
            <a:spLocks noGrp="1"/>
          </p:cNvSpPr>
          <p:nvPr>
            <p:ph idx="1"/>
          </p:nvPr>
        </p:nvSpPr>
        <p:spPr>
          <a:xfrm>
            <a:off x="772212" y="1321897"/>
            <a:ext cx="10515600" cy="1736181"/>
          </a:xfrm>
        </p:spPr>
        <p:txBody>
          <a:bodyPr/>
          <a:lstStyle/>
          <a:p>
            <a:pPr marL="0" indent="0">
              <a:buNone/>
            </a:pPr>
            <a:r>
              <a:rPr lang="en-US" dirty="0"/>
              <a:t>For certain applicants, MDHA might request applications be submitted through their online portal, Rent Café.  You will be notified if you are working with a household that will be submitting their application through Rent Cafe.</a:t>
            </a:r>
          </a:p>
        </p:txBody>
      </p:sp>
      <p:sp>
        <p:nvSpPr>
          <p:cNvPr id="6" name="Title 1">
            <a:extLst>
              <a:ext uri="{FF2B5EF4-FFF2-40B4-BE49-F238E27FC236}">
                <a16:creationId xmlns:a16="http://schemas.microsoft.com/office/drawing/2014/main" id="{B0CE30B6-BDD6-44E9-83DE-7E8DE2AA7DA7}"/>
              </a:ext>
            </a:extLst>
          </p:cNvPr>
          <p:cNvSpPr>
            <a:spLocks noGrp="1"/>
          </p:cNvSpPr>
          <p:nvPr>
            <p:ph type="title"/>
          </p:nvPr>
        </p:nvSpPr>
        <p:spPr>
          <a:xfrm>
            <a:off x="0" y="365125"/>
            <a:ext cx="12192000" cy="585851"/>
          </a:xfrm>
          <a:solidFill>
            <a:srgbClr val="7D0B52"/>
          </a:solidFill>
        </p:spPr>
        <p:txBody>
          <a:bodyPr>
            <a:normAutofit fontScale="90000"/>
          </a:bodyPr>
          <a:lstStyle/>
          <a:p>
            <a:r>
              <a:rPr lang="en-US" dirty="0">
                <a:solidFill>
                  <a:schemeClr val="bg1"/>
                </a:solidFill>
              </a:rPr>
              <a:t>How to apply through Rent Cafe</a:t>
            </a:r>
          </a:p>
        </p:txBody>
      </p:sp>
      <p:pic>
        <p:nvPicPr>
          <p:cNvPr id="8" name="Picture 7" descr="Graphical user interface&#10;&#10;Description automatically generated">
            <a:extLst>
              <a:ext uri="{FF2B5EF4-FFF2-40B4-BE49-F238E27FC236}">
                <a16:creationId xmlns:a16="http://schemas.microsoft.com/office/drawing/2014/main" id="{031A7A36-6369-420A-BE65-C10C59B9BD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5272" y="2703136"/>
            <a:ext cx="6871063" cy="3159051"/>
          </a:xfrm>
          <a:prstGeom prst="rect">
            <a:avLst/>
          </a:prstGeom>
        </p:spPr>
      </p:pic>
    </p:spTree>
    <p:extLst>
      <p:ext uri="{BB962C8B-B14F-4D97-AF65-F5344CB8AC3E}">
        <p14:creationId xmlns:p14="http://schemas.microsoft.com/office/powerpoint/2010/main" val="1399369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E16E40-3050-4431-8496-8CFDA6A9CFFB}"/>
              </a:ext>
            </a:extLst>
          </p:cNvPr>
          <p:cNvSpPr>
            <a:spLocks noGrp="1"/>
          </p:cNvSpPr>
          <p:nvPr>
            <p:ph idx="1"/>
          </p:nvPr>
        </p:nvSpPr>
        <p:spPr>
          <a:xfrm>
            <a:off x="1290687" y="1868020"/>
            <a:ext cx="3314350" cy="3971168"/>
          </a:xfrm>
        </p:spPr>
        <p:txBody>
          <a:bodyPr>
            <a:normAutofit fontScale="92500" lnSpcReduction="10000"/>
          </a:bodyPr>
          <a:lstStyle/>
          <a:p>
            <a:pPr marL="0" indent="0">
              <a:buNone/>
            </a:pPr>
            <a:r>
              <a:rPr lang="en-US" sz="3500" b="1" dirty="0"/>
              <a:t>Congratulations!  </a:t>
            </a:r>
          </a:p>
          <a:p>
            <a:pPr marL="0" indent="0">
              <a:buNone/>
            </a:pPr>
            <a:endParaRPr lang="en-US" dirty="0"/>
          </a:p>
          <a:p>
            <a:pPr marL="0" indent="0">
              <a:buNone/>
            </a:pPr>
            <a:r>
              <a:rPr lang="en-US" dirty="0"/>
              <a:t>The household has been approved for a Shelter Plus Care voucher.  They will be assigned a SPC briefing date and receive their voucher and other briefing materials at this time.</a:t>
            </a:r>
          </a:p>
          <a:p>
            <a:pPr marL="0" indent="0">
              <a:buNone/>
            </a:pPr>
            <a:endParaRPr lang="en-US" dirty="0"/>
          </a:p>
        </p:txBody>
      </p:sp>
      <p:sp>
        <p:nvSpPr>
          <p:cNvPr id="4" name="Title 1">
            <a:extLst>
              <a:ext uri="{FF2B5EF4-FFF2-40B4-BE49-F238E27FC236}">
                <a16:creationId xmlns:a16="http://schemas.microsoft.com/office/drawing/2014/main" id="{96EC0A3A-A6B0-4F93-A055-615A08C69E16}"/>
              </a:ext>
            </a:extLst>
          </p:cNvPr>
          <p:cNvSpPr>
            <a:spLocks noGrp="1"/>
          </p:cNvSpPr>
          <p:nvPr>
            <p:ph type="title"/>
          </p:nvPr>
        </p:nvSpPr>
        <p:spPr>
          <a:xfrm>
            <a:off x="0" y="231311"/>
            <a:ext cx="12192000" cy="705392"/>
          </a:xfrm>
          <a:solidFill>
            <a:srgbClr val="7D0B52"/>
          </a:solidFill>
        </p:spPr>
        <p:txBody>
          <a:bodyPr/>
          <a:lstStyle/>
          <a:p>
            <a:r>
              <a:rPr lang="en-US" dirty="0">
                <a:solidFill>
                  <a:schemeClr val="bg1"/>
                </a:solidFill>
              </a:rPr>
              <a:t>Once approved</a:t>
            </a:r>
          </a:p>
        </p:txBody>
      </p:sp>
      <p:pic>
        <p:nvPicPr>
          <p:cNvPr id="6" name="Picture 5" descr="Text&#10;&#10;Description automatically generated">
            <a:extLst>
              <a:ext uri="{FF2B5EF4-FFF2-40B4-BE49-F238E27FC236}">
                <a16:creationId xmlns:a16="http://schemas.microsoft.com/office/drawing/2014/main" id="{8A865C7D-FC93-4A14-8B30-DB6756B73B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72899" y="1033287"/>
            <a:ext cx="4263901" cy="5593402"/>
          </a:xfrm>
          <a:prstGeom prst="rect">
            <a:avLst/>
          </a:prstGeom>
        </p:spPr>
      </p:pic>
    </p:spTree>
    <p:extLst>
      <p:ext uri="{BB962C8B-B14F-4D97-AF65-F5344CB8AC3E}">
        <p14:creationId xmlns:p14="http://schemas.microsoft.com/office/powerpoint/2010/main" val="2352296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D706DF-EBBD-4AE0-9F9E-90685CD9977B}"/>
              </a:ext>
            </a:extLst>
          </p:cNvPr>
          <p:cNvSpPr>
            <a:spLocks noGrp="1"/>
          </p:cNvSpPr>
          <p:nvPr>
            <p:ph idx="1"/>
          </p:nvPr>
        </p:nvSpPr>
        <p:spPr>
          <a:xfrm>
            <a:off x="838200" y="2721737"/>
            <a:ext cx="10515600" cy="1831975"/>
          </a:xfrm>
        </p:spPr>
        <p:txBody>
          <a:bodyPr/>
          <a:lstStyle/>
          <a:p>
            <a:pPr marL="0" indent="0" algn="ctr">
              <a:buNone/>
            </a:pPr>
            <a:r>
              <a:rPr lang="en-US" dirty="0"/>
              <a:t>Please email any questions you have about the Shelter Plus Care application process to </a:t>
            </a:r>
            <a:r>
              <a:rPr lang="en-US" dirty="0">
                <a:hlinkClick r:id="rId2"/>
              </a:rPr>
              <a:t>NashvilleCES@Nashville.gov</a:t>
            </a:r>
            <a:endParaRPr lang="en-US" dirty="0"/>
          </a:p>
          <a:p>
            <a:pPr marL="0" indent="0" algn="ctr">
              <a:buNone/>
            </a:pPr>
            <a:endParaRPr lang="en-US" dirty="0"/>
          </a:p>
          <a:p>
            <a:pPr marL="0" indent="0" algn="ctr">
              <a:buNone/>
            </a:pPr>
            <a:endParaRPr lang="en-US" dirty="0"/>
          </a:p>
        </p:txBody>
      </p:sp>
      <p:sp>
        <p:nvSpPr>
          <p:cNvPr id="4" name="TextBox 3">
            <a:extLst>
              <a:ext uri="{FF2B5EF4-FFF2-40B4-BE49-F238E27FC236}">
                <a16:creationId xmlns:a16="http://schemas.microsoft.com/office/drawing/2014/main" id="{580E2EB2-664F-4509-A823-52E6078E5A52}"/>
              </a:ext>
            </a:extLst>
          </p:cNvPr>
          <p:cNvSpPr txBox="1"/>
          <p:nvPr/>
        </p:nvSpPr>
        <p:spPr>
          <a:xfrm>
            <a:off x="0" y="1033272"/>
            <a:ext cx="12192000" cy="523220"/>
          </a:xfrm>
          <a:prstGeom prst="rect">
            <a:avLst/>
          </a:prstGeom>
          <a:noFill/>
        </p:spPr>
        <p:txBody>
          <a:bodyPr wrap="square" rtlCol="0">
            <a:spAutoFit/>
          </a:bodyPr>
          <a:lstStyle/>
          <a:p>
            <a:pPr algn="ctr"/>
            <a:r>
              <a:rPr lang="en-US" sz="2800" dirty="0"/>
              <a:t>Thank you for completing this training!</a:t>
            </a:r>
          </a:p>
        </p:txBody>
      </p:sp>
    </p:spTree>
    <p:extLst>
      <p:ext uri="{BB962C8B-B14F-4D97-AF65-F5344CB8AC3E}">
        <p14:creationId xmlns:p14="http://schemas.microsoft.com/office/powerpoint/2010/main" val="842839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78CE2C-1877-476D-8D40-8317F55CD29A}"/>
              </a:ext>
            </a:extLst>
          </p:cNvPr>
          <p:cNvSpPr>
            <a:spLocks noGrp="1"/>
          </p:cNvSpPr>
          <p:nvPr>
            <p:ph idx="1"/>
          </p:nvPr>
        </p:nvSpPr>
        <p:spPr>
          <a:xfrm>
            <a:off x="838200" y="1146117"/>
            <a:ext cx="10515600" cy="4351338"/>
          </a:xfrm>
        </p:spPr>
        <p:txBody>
          <a:bodyPr/>
          <a:lstStyle/>
          <a:p>
            <a:pPr marL="0" indent="0" algn="ctr">
              <a:buNone/>
            </a:pPr>
            <a:r>
              <a:rPr lang="en-US" dirty="0">
                <a:solidFill>
                  <a:schemeClr val="accent1">
                    <a:lumMod val="50000"/>
                  </a:schemeClr>
                </a:solidFill>
              </a:rPr>
              <a:t>Shelter Plus Care (SPC) is a Housing Choice Voucher program that is administered locally by MDHA.</a:t>
            </a:r>
          </a:p>
          <a:p>
            <a:pPr marL="0" indent="0" algn="ctr">
              <a:buNone/>
            </a:pPr>
            <a:endParaRPr lang="en-US" dirty="0">
              <a:solidFill>
                <a:schemeClr val="accent1">
                  <a:lumMod val="50000"/>
                </a:schemeClr>
              </a:solidFill>
            </a:endParaRPr>
          </a:p>
          <a:p>
            <a:pPr marL="0" indent="0" algn="ctr">
              <a:buNone/>
            </a:pPr>
            <a:r>
              <a:rPr lang="en-US" dirty="0">
                <a:solidFill>
                  <a:schemeClr val="accent1">
                    <a:lumMod val="50000"/>
                  </a:schemeClr>
                </a:solidFill>
              </a:rPr>
              <a:t>A household issued a Shelter Plus Care voucher is responsible for finding a market rate unit where the owner/landlord agrees to accept Housing Choice Vouchers.  The SPC voucher then subsidies the rent of the unit.  The SPC subsidy is paid directly to the landlord and the household pays any potential difference.</a:t>
            </a:r>
          </a:p>
          <a:p>
            <a:endParaRPr lang="en-US" dirty="0"/>
          </a:p>
        </p:txBody>
      </p:sp>
    </p:spTree>
    <p:extLst>
      <p:ext uri="{BB962C8B-B14F-4D97-AF65-F5344CB8AC3E}">
        <p14:creationId xmlns:p14="http://schemas.microsoft.com/office/powerpoint/2010/main" val="1042573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6084DA-BDCB-46F2-B4EF-D0BBD9B593CA}"/>
              </a:ext>
            </a:extLst>
          </p:cNvPr>
          <p:cNvSpPr>
            <a:spLocks noGrp="1"/>
          </p:cNvSpPr>
          <p:nvPr>
            <p:ph idx="1"/>
          </p:nvPr>
        </p:nvSpPr>
        <p:spPr/>
        <p:txBody>
          <a:bodyPr/>
          <a:lstStyle/>
          <a:p>
            <a:pPr marL="0" indent="0" algn="ctr">
              <a:buNone/>
            </a:pPr>
            <a:r>
              <a:rPr lang="en-US" dirty="0">
                <a:solidFill>
                  <a:schemeClr val="accent1">
                    <a:lumMod val="50000"/>
                  </a:schemeClr>
                </a:solidFill>
              </a:rPr>
              <a:t>Shelter Plus Care vouchers are only available through Coordinated Entry.  Only certain agencies are able to submit SPC applications due to their ability to provide support services for the duration of the voucher.  </a:t>
            </a:r>
          </a:p>
          <a:p>
            <a:pPr marL="0" indent="0" algn="ctr">
              <a:buNone/>
            </a:pPr>
            <a:endParaRPr lang="en-US" dirty="0">
              <a:solidFill>
                <a:schemeClr val="accent1">
                  <a:lumMod val="50000"/>
                </a:schemeClr>
              </a:solidFill>
            </a:endParaRPr>
          </a:p>
          <a:p>
            <a:pPr marL="0" indent="0" algn="ctr">
              <a:buNone/>
            </a:pPr>
            <a:r>
              <a:rPr lang="en-US" dirty="0">
                <a:solidFill>
                  <a:schemeClr val="accent1">
                    <a:lumMod val="50000"/>
                  </a:schemeClr>
                </a:solidFill>
              </a:rPr>
              <a:t>The agencies able to submit SPC vouchers are Park Center, Safe Haven, Centerstone, Mental Health Cooperative and Nashville Cares.</a:t>
            </a:r>
          </a:p>
        </p:txBody>
      </p:sp>
      <p:pic>
        <p:nvPicPr>
          <p:cNvPr id="4" name="Picture 3" descr="A picture containing drawing&#10;&#10;Description automatically generated">
            <a:extLst>
              <a:ext uri="{FF2B5EF4-FFF2-40B4-BE49-F238E27FC236}">
                <a16:creationId xmlns:a16="http://schemas.microsoft.com/office/drawing/2014/main" id="{87D303B4-FC1A-4DA0-8D53-95E77D53D1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46889" y="6378498"/>
            <a:ext cx="1015254" cy="274176"/>
          </a:xfrm>
          <a:prstGeom prst="rect">
            <a:avLst/>
          </a:prstGeom>
        </p:spPr>
      </p:pic>
    </p:spTree>
    <p:extLst>
      <p:ext uri="{BB962C8B-B14F-4D97-AF65-F5344CB8AC3E}">
        <p14:creationId xmlns:p14="http://schemas.microsoft.com/office/powerpoint/2010/main" val="1397554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9ED78-01A8-40AD-B640-94FEFF04F39C}"/>
              </a:ext>
            </a:extLst>
          </p:cNvPr>
          <p:cNvSpPr>
            <a:spLocks noGrp="1"/>
          </p:cNvSpPr>
          <p:nvPr>
            <p:ph type="title"/>
          </p:nvPr>
        </p:nvSpPr>
        <p:spPr>
          <a:xfrm>
            <a:off x="0" y="621760"/>
            <a:ext cx="12192000" cy="566961"/>
          </a:xfrm>
          <a:solidFill>
            <a:srgbClr val="7D0B52"/>
          </a:solidFill>
        </p:spPr>
        <p:txBody>
          <a:bodyPr>
            <a:normAutofit fontScale="90000"/>
          </a:bodyPr>
          <a:lstStyle/>
          <a:p>
            <a:r>
              <a:rPr lang="en-US" dirty="0">
                <a:solidFill>
                  <a:schemeClr val="bg1"/>
                </a:solidFill>
              </a:rPr>
              <a:t>Eligibility Criteria</a:t>
            </a:r>
          </a:p>
        </p:txBody>
      </p:sp>
      <p:graphicFrame>
        <p:nvGraphicFramePr>
          <p:cNvPr id="4" name="Content Placeholder 3">
            <a:extLst>
              <a:ext uri="{FF2B5EF4-FFF2-40B4-BE49-F238E27FC236}">
                <a16:creationId xmlns:a16="http://schemas.microsoft.com/office/drawing/2014/main" id="{EF8CCB8E-829A-4515-8940-B0EE7758FC6A}"/>
              </a:ext>
            </a:extLst>
          </p:cNvPr>
          <p:cNvGraphicFramePr>
            <a:graphicFrameLocks noGrp="1"/>
          </p:cNvGraphicFramePr>
          <p:nvPr>
            <p:ph idx="1"/>
            <p:extLst>
              <p:ext uri="{D42A27DB-BD31-4B8C-83A1-F6EECF244321}">
                <p14:modId xmlns:p14="http://schemas.microsoft.com/office/powerpoint/2010/main" val="1236555331"/>
              </p:ext>
            </p:extLst>
          </p:nvPr>
        </p:nvGraphicFramePr>
        <p:xfrm>
          <a:off x="765048" y="938656"/>
          <a:ext cx="10802112" cy="47306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6" descr="A picture containing drawing&#10;&#10;Description automatically generated">
            <a:extLst>
              <a:ext uri="{FF2B5EF4-FFF2-40B4-BE49-F238E27FC236}">
                <a16:creationId xmlns:a16="http://schemas.microsoft.com/office/drawing/2014/main" id="{DD79D05E-1BCE-48CE-B3B0-F84F41AD5DC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046889" y="6378498"/>
            <a:ext cx="1015254" cy="274176"/>
          </a:xfrm>
          <a:prstGeom prst="rect">
            <a:avLst/>
          </a:prstGeom>
        </p:spPr>
      </p:pic>
      <p:sp>
        <p:nvSpPr>
          <p:cNvPr id="6" name="TextBox 5">
            <a:extLst>
              <a:ext uri="{FF2B5EF4-FFF2-40B4-BE49-F238E27FC236}">
                <a16:creationId xmlns:a16="http://schemas.microsoft.com/office/drawing/2014/main" id="{7F3E5C52-BA14-41C7-8707-F9EE4316619C}"/>
              </a:ext>
            </a:extLst>
          </p:cNvPr>
          <p:cNvSpPr txBox="1"/>
          <p:nvPr/>
        </p:nvSpPr>
        <p:spPr>
          <a:xfrm>
            <a:off x="1724079" y="4842126"/>
            <a:ext cx="8884050" cy="1077218"/>
          </a:xfrm>
          <a:prstGeom prst="rect">
            <a:avLst/>
          </a:prstGeom>
          <a:noFill/>
        </p:spPr>
        <p:txBody>
          <a:bodyPr wrap="square" rtlCol="0">
            <a:spAutoFit/>
          </a:bodyPr>
          <a:lstStyle/>
          <a:p>
            <a:r>
              <a:rPr lang="en-US" sz="1600" i="1" dirty="0"/>
              <a:t>* If a client is receiving RRH, they are still considered literally homeless.  If a client is receiving RRH, the CE Entry can have an Exit with housed destination.  Households receiving RRH will not be represented on BNL but will still be selected based on prioritization protocol.</a:t>
            </a:r>
          </a:p>
          <a:p>
            <a:endParaRPr lang="en-US" sz="1600" i="1" dirty="0"/>
          </a:p>
        </p:txBody>
      </p:sp>
    </p:spTree>
    <p:extLst>
      <p:ext uri="{BB962C8B-B14F-4D97-AF65-F5344CB8AC3E}">
        <p14:creationId xmlns:p14="http://schemas.microsoft.com/office/powerpoint/2010/main" val="2377228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E39D9C-7E16-4F77-84CF-DA2CCA17FFAE}"/>
              </a:ext>
            </a:extLst>
          </p:cNvPr>
          <p:cNvSpPr>
            <a:spLocks noGrp="1"/>
          </p:cNvSpPr>
          <p:nvPr>
            <p:ph idx="1"/>
          </p:nvPr>
        </p:nvSpPr>
        <p:spPr/>
        <p:txBody>
          <a:bodyPr>
            <a:normAutofit fontScale="92500" lnSpcReduction="20000"/>
          </a:bodyPr>
          <a:lstStyle/>
          <a:p>
            <a:r>
              <a:rPr lang="en-US" dirty="0"/>
              <a:t>Any household member has been convicted of a felony-related, alcohol related, violent criminal activity in the past 12 months</a:t>
            </a:r>
          </a:p>
          <a:p>
            <a:r>
              <a:rPr lang="en-US" dirty="0"/>
              <a:t>Any household member has been convicted of 2 or more misdemeanor or felony drug-related, alcohol-related, violent criminal activity in the past 12 months</a:t>
            </a:r>
          </a:p>
          <a:p>
            <a:r>
              <a:rPr lang="en-US" dirty="0"/>
              <a:t>Any household member has 3 or more convictions for a misdemeanor or felony drug-related, alcohol-related, violent criminal activity one of which is less than 3 years old</a:t>
            </a:r>
          </a:p>
          <a:p>
            <a:r>
              <a:rPr lang="en-US" dirty="0"/>
              <a:t>Any household member has one or more convictions for a felony sex offense in the past 10 years or any conviction of a sex offense involving a minor</a:t>
            </a:r>
          </a:p>
          <a:p>
            <a:r>
              <a:rPr lang="en-US" dirty="0"/>
              <a:t>Any household member is convicted of a drug-related or violent criminal activity that allegedly occurred on or near MDHA premises</a:t>
            </a:r>
          </a:p>
        </p:txBody>
      </p:sp>
      <p:sp>
        <p:nvSpPr>
          <p:cNvPr id="6" name="Title 1">
            <a:extLst>
              <a:ext uri="{FF2B5EF4-FFF2-40B4-BE49-F238E27FC236}">
                <a16:creationId xmlns:a16="http://schemas.microsoft.com/office/drawing/2014/main" id="{E3D1D746-078E-417F-893F-CDA3AA5F7B82}"/>
              </a:ext>
            </a:extLst>
          </p:cNvPr>
          <p:cNvSpPr>
            <a:spLocks noGrp="1"/>
          </p:cNvSpPr>
          <p:nvPr>
            <p:ph type="title"/>
          </p:nvPr>
        </p:nvSpPr>
        <p:spPr>
          <a:xfrm>
            <a:off x="0" y="231311"/>
            <a:ext cx="12192000" cy="705392"/>
          </a:xfrm>
          <a:solidFill>
            <a:srgbClr val="7D0B52"/>
          </a:solidFill>
        </p:spPr>
        <p:txBody>
          <a:bodyPr/>
          <a:lstStyle/>
          <a:p>
            <a:r>
              <a:rPr lang="en-US" dirty="0">
                <a:solidFill>
                  <a:schemeClr val="bg1"/>
                </a:solidFill>
              </a:rPr>
              <a:t>Reasons for denial</a:t>
            </a:r>
          </a:p>
        </p:txBody>
      </p:sp>
    </p:spTree>
    <p:extLst>
      <p:ext uri="{BB962C8B-B14F-4D97-AF65-F5344CB8AC3E}">
        <p14:creationId xmlns:p14="http://schemas.microsoft.com/office/powerpoint/2010/main" val="179857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BC94E1-FAD0-4232-AACC-F776A93C8C68}"/>
              </a:ext>
            </a:extLst>
          </p:cNvPr>
          <p:cNvSpPr>
            <a:spLocks noGrp="1"/>
          </p:cNvSpPr>
          <p:nvPr>
            <p:ph idx="1"/>
          </p:nvPr>
        </p:nvSpPr>
        <p:spPr/>
        <p:txBody>
          <a:bodyPr/>
          <a:lstStyle/>
          <a:p>
            <a:r>
              <a:rPr lang="en-US" dirty="0"/>
              <a:t>Currently owes rent or other amounts to any housing authority in connection with MDHA/Section 8 programs</a:t>
            </a:r>
          </a:p>
          <a:p>
            <a:r>
              <a:rPr lang="en-US" dirty="0"/>
              <a:t>Have a household member who has been evicted, or moved to avoid eviction, or have been terminated from MDHA/Section 8 for a negative reason in the last 12 months</a:t>
            </a:r>
          </a:p>
          <a:p>
            <a:r>
              <a:rPr lang="en-US" dirty="0"/>
              <a:t>Have a household member who has been convicted of manufacturing or producing methamphetamines (DENIED FOR LIFE)</a:t>
            </a:r>
          </a:p>
          <a:p>
            <a:r>
              <a:rPr lang="en-US" dirty="0"/>
              <a:t>Have a household member with a </a:t>
            </a:r>
            <a:r>
              <a:rPr lang="en-US" b="1" i="1" dirty="0"/>
              <a:t>lifetime</a:t>
            </a:r>
            <a:r>
              <a:rPr lang="en-US" dirty="0"/>
              <a:t> registration under a State sex offender registration program (DENIED FOR LIFE)</a:t>
            </a:r>
          </a:p>
        </p:txBody>
      </p:sp>
      <p:sp>
        <p:nvSpPr>
          <p:cNvPr id="4" name="Title 1">
            <a:extLst>
              <a:ext uri="{FF2B5EF4-FFF2-40B4-BE49-F238E27FC236}">
                <a16:creationId xmlns:a16="http://schemas.microsoft.com/office/drawing/2014/main" id="{2B4A881E-D300-49A2-80E1-DB8E47B85D4E}"/>
              </a:ext>
            </a:extLst>
          </p:cNvPr>
          <p:cNvSpPr>
            <a:spLocks noGrp="1"/>
          </p:cNvSpPr>
          <p:nvPr>
            <p:ph type="title"/>
          </p:nvPr>
        </p:nvSpPr>
        <p:spPr>
          <a:xfrm>
            <a:off x="0" y="231311"/>
            <a:ext cx="12192000" cy="705392"/>
          </a:xfrm>
          <a:solidFill>
            <a:srgbClr val="7D0B52"/>
          </a:solidFill>
        </p:spPr>
        <p:txBody>
          <a:bodyPr/>
          <a:lstStyle/>
          <a:p>
            <a:r>
              <a:rPr lang="en-US" dirty="0">
                <a:solidFill>
                  <a:schemeClr val="bg1"/>
                </a:solidFill>
              </a:rPr>
              <a:t>Reasons for denial</a:t>
            </a:r>
          </a:p>
        </p:txBody>
      </p:sp>
    </p:spTree>
    <p:extLst>
      <p:ext uri="{BB962C8B-B14F-4D97-AF65-F5344CB8AC3E}">
        <p14:creationId xmlns:p14="http://schemas.microsoft.com/office/powerpoint/2010/main" val="3162272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9D6ADB6-3F92-420D-A6CE-18282F6000A6}"/>
              </a:ext>
            </a:extLst>
          </p:cNvPr>
          <p:cNvSpPr>
            <a:spLocks noGrp="1"/>
          </p:cNvSpPr>
          <p:nvPr>
            <p:ph type="title"/>
          </p:nvPr>
        </p:nvSpPr>
        <p:spPr>
          <a:xfrm>
            <a:off x="0" y="231311"/>
            <a:ext cx="12192000" cy="705392"/>
          </a:xfrm>
          <a:solidFill>
            <a:srgbClr val="7D0B52"/>
          </a:solidFill>
        </p:spPr>
        <p:txBody>
          <a:bodyPr/>
          <a:lstStyle/>
          <a:p>
            <a:r>
              <a:rPr lang="en-US" dirty="0">
                <a:solidFill>
                  <a:schemeClr val="bg1"/>
                </a:solidFill>
              </a:rPr>
              <a:t>Referral Process</a:t>
            </a:r>
          </a:p>
        </p:txBody>
      </p:sp>
      <p:sp>
        <p:nvSpPr>
          <p:cNvPr id="6" name="Content Placeholder 2">
            <a:extLst>
              <a:ext uri="{FF2B5EF4-FFF2-40B4-BE49-F238E27FC236}">
                <a16:creationId xmlns:a16="http://schemas.microsoft.com/office/drawing/2014/main" id="{C4E17E44-818A-4138-A577-3E2C2A57F2A0}"/>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t>Households will be referred to a SPC voucher from the By Name List (BNL) and based on the prioritization protocol.</a:t>
            </a:r>
          </a:p>
          <a:p>
            <a:pPr marL="0" indent="0" algn="ctr">
              <a:buFont typeface="Arial" panose="020B0604020202020204" pitchFamily="34" charset="0"/>
              <a:buNone/>
            </a:pPr>
            <a:endParaRPr lang="en-US" dirty="0"/>
          </a:p>
          <a:p>
            <a:pPr marL="0" indent="0" algn="ctr">
              <a:buFont typeface="Arial" panose="020B0604020202020204" pitchFamily="34" charset="0"/>
              <a:buNone/>
            </a:pPr>
            <a:r>
              <a:rPr lang="en-US" dirty="0"/>
              <a:t>If you are navigating someone that is referred to SPC, you will receive an email from </a:t>
            </a:r>
            <a:r>
              <a:rPr lang="en-US" dirty="0">
                <a:hlinkClick r:id="rId2"/>
              </a:rPr>
              <a:t>NashvilleCES@Nashville.gov</a:t>
            </a:r>
            <a:r>
              <a:rPr lang="en-US" dirty="0"/>
              <a:t> stating that the household has been referred and is able to submit a SPC application through CE.  </a:t>
            </a:r>
          </a:p>
        </p:txBody>
      </p:sp>
    </p:spTree>
    <p:extLst>
      <p:ext uri="{BB962C8B-B14F-4D97-AF65-F5344CB8AC3E}">
        <p14:creationId xmlns:p14="http://schemas.microsoft.com/office/powerpoint/2010/main" val="1575031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A9D30-94CC-4C22-A77F-2466F3D28874}"/>
              </a:ext>
            </a:extLst>
          </p:cNvPr>
          <p:cNvSpPr>
            <a:spLocks noGrp="1"/>
          </p:cNvSpPr>
          <p:nvPr>
            <p:ph type="title"/>
          </p:nvPr>
        </p:nvSpPr>
        <p:spPr>
          <a:xfrm>
            <a:off x="0" y="352190"/>
            <a:ext cx="12192000" cy="627333"/>
          </a:xfrm>
          <a:solidFill>
            <a:srgbClr val="7D0B52"/>
          </a:solidFill>
        </p:spPr>
        <p:txBody>
          <a:bodyPr>
            <a:normAutofit fontScale="90000"/>
          </a:bodyPr>
          <a:lstStyle/>
          <a:p>
            <a:r>
              <a:rPr lang="en-US" dirty="0">
                <a:solidFill>
                  <a:schemeClr val="bg1"/>
                </a:solidFill>
              </a:rPr>
              <a:t>Weebly Screenshot</a:t>
            </a:r>
          </a:p>
        </p:txBody>
      </p:sp>
      <p:sp>
        <p:nvSpPr>
          <p:cNvPr id="3" name="Content Placeholder 2">
            <a:extLst>
              <a:ext uri="{FF2B5EF4-FFF2-40B4-BE49-F238E27FC236}">
                <a16:creationId xmlns:a16="http://schemas.microsoft.com/office/drawing/2014/main" id="{357168C4-F221-4BD1-BA19-237F38B85F2B}"/>
              </a:ext>
            </a:extLst>
          </p:cNvPr>
          <p:cNvSpPr>
            <a:spLocks noGrp="1"/>
          </p:cNvSpPr>
          <p:nvPr>
            <p:ph idx="1"/>
          </p:nvPr>
        </p:nvSpPr>
        <p:spPr>
          <a:xfrm>
            <a:off x="0" y="1286129"/>
            <a:ext cx="12192000" cy="432943"/>
          </a:xfrm>
        </p:spPr>
        <p:txBody>
          <a:bodyPr>
            <a:normAutofit fontScale="92500" lnSpcReduction="10000"/>
          </a:bodyPr>
          <a:lstStyle/>
          <a:p>
            <a:pPr marL="0" indent="0" algn="ctr">
              <a:buNone/>
            </a:pPr>
            <a:r>
              <a:rPr lang="en-US" dirty="0"/>
              <a:t>https://hmisnashville.weebly.com/forms-and-applications.html</a:t>
            </a:r>
          </a:p>
        </p:txBody>
      </p:sp>
      <p:pic>
        <p:nvPicPr>
          <p:cNvPr id="5" name="Picture 4" descr="Graphical user interface, text, application&#10;&#10;Description automatically generated">
            <a:extLst>
              <a:ext uri="{FF2B5EF4-FFF2-40B4-BE49-F238E27FC236}">
                <a16:creationId xmlns:a16="http://schemas.microsoft.com/office/drawing/2014/main" id="{C1721958-AF61-42F8-BBE9-C0DD29D279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5080" y="2025678"/>
            <a:ext cx="10594554" cy="4090303"/>
          </a:xfrm>
          <a:prstGeom prst="rect">
            <a:avLst/>
          </a:prstGeom>
        </p:spPr>
      </p:pic>
    </p:spTree>
    <p:extLst>
      <p:ext uri="{BB962C8B-B14F-4D97-AF65-F5344CB8AC3E}">
        <p14:creationId xmlns:p14="http://schemas.microsoft.com/office/powerpoint/2010/main" val="1484934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2401F-3EC6-4035-AAD4-AD1CBF23A6FC}"/>
              </a:ext>
            </a:extLst>
          </p:cNvPr>
          <p:cNvSpPr>
            <a:spLocks noGrp="1"/>
          </p:cNvSpPr>
          <p:nvPr>
            <p:ph type="title"/>
          </p:nvPr>
        </p:nvSpPr>
        <p:spPr>
          <a:xfrm>
            <a:off x="0" y="166006"/>
            <a:ext cx="12192000" cy="611887"/>
          </a:xfrm>
          <a:solidFill>
            <a:srgbClr val="7D0B52"/>
          </a:solidFill>
        </p:spPr>
        <p:txBody>
          <a:bodyPr>
            <a:normAutofit fontScale="90000"/>
          </a:bodyPr>
          <a:lstStyle/>
          <a:p>
            <a:r>
              <a:rPr lang="en-US" dirty="0">
                <a:solidFill>
                  <a:schemeClr val="bg1"/>
                </a:solidFill>
              </a:rPr>
              <a:t>How to apply</a:t>
            </a:r>
          </a:p>
        </p:txBody>
      </p:sp>
      <p:graphicFrame>
        <p:nvGraphicFramePr>
          <p:cNvPr id="4" name="Content Placeholder 3">
            <a:extLst>
              <a:ext uri="{FF2B5EF4-FFF2-40B4-BE49-F238E27FC236}">
                <a16:creationId xmlns:a16="http://schemas.microsoft.com/office/drawing/2014/main" id="{6298127F-9B7E-4D97-BD4B-FB645B0BB623}"/>
              </a:ext>
            </a:extLst>
          </p:cNvPr>
          <p:cNvGraphicFramePr>
            <a:graphicFrameLocks/>
          </p:cNvGraphicFramePr>
          <p:nvPr>
            <p:extLst>
              <p:ext uri="{D42A27DB-BD31-4B8C-83A1-F6EECF244321}">
                <p14:modId xmlns:p14="http://schemas.microsoft.com/office/powerpoint/2010/main" val="3406566134"/>
              </p:ext>
            </p:extLst>
          </p:nvPr>
        </p:nvGraphicFramePr>
        <p:xfrm>
          <a:off x="1615069" y="1158874"/>
          <a:ext cx="47244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ight Brace 4">
            <a:extLst>
              <a:ext uri="{FF2B5EF4-FFF2-40B4-BE49-F238E27FC236}">
                <a16:creationId xmlns:a16="http://schemas.microsoft.com/office/drawing/2014/main" id="{582E712E-EF6C-4113-8FDD-442DAB49AFA7}"/>
              </a:ext>
            </a:extLst>
          </p:cNvPr>
          <p:cNvSpPr/>
          <p:nvPr/>
        </p:nvSpPr>
        <p:spPr>
          <a:xfrm>
            <a:off x="6415669" y="1311274"/>
            <a:ext cx="1219200" cy="4800600"/>
          </a:xfrm>
          <a:prstGeom prst="rightBrace">
            <a:avLst>
              <a:gd name="adj1" fmla="val 8333"/>
              <a:gd name="adj2" fmla="val 15575"/>
            </a:avLst>
          </a:prstGeom>
          <a:noFill/>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ounded Rectangle 5">
            <a:extLst>
              <a:ext uri="{FF2B5EF4-FFF2-40B4-BE49-F238E27FC236}">
                <a16:creationId xmlns:a16="http://schemas.microsoft.com/office/drawing/2014/main" id="{F4A7A167-DA08-4433-B539-56F0B65B71C0}"/>
              </a:ext>
            </a:extLst>
          </p:cNvPr>
          <p:cNvSpPr/>
          <p:nvPr/>
        </p:nvSpPr>
        <p:spPr>
          <a:xfrm>
            <a:off x="7863469" y="1235074"/>
            <a:ext cx="1524000" cy="1524000"/>
          </a:xfrm>
          <a:prstGeom prst="roundRect">
            <a:avLst/>
          </a:prstGeom>
          <a:solidFill>
            <a:srgbClr val="215356"/>
          </a:solidFill>
          <a:ln>
            <a:solidFill>
              <a:srgbClr val="2153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Upload into HMIS</a:t>
            </a:r>
          </a:p>
        </p:txBody>
      </p:sp>
      <p:sp>
        <p:nvSpPr>
          <p:cNvPr id="7" name="Rounded Rectangle 6">
            <a:extLst>
              <a:ext uri="{FF2B5EF4-FFF2-40B4-BE49-F238E27FC236}">
                <a16:creationId xmlns:a16="http://schemas.microsoft.com/office/drawing/2014/main" id="{04B98DA1-8BCD-4BEC-A140-1B29756A05E3}"/>
              </a:ext>
            </a:extLst>
          </p:cNvPr>
          <p:cNvSpPr/>
          <p:nvPr/>
        </p:nvSpPr>
        <p:spPr>
          <a:xfrm>
            <a:off x="7330069" y="2911474"/>
            <a:ext cx="2667000" cy="3048000"/>
          </a:xfrm>
          <a:prstGeom prst="roundRect">
            <a:avLst/>
          </a:prstGeom>
          <a:solidFill>
            <a:srgbClr val="215356"/>
          </a:solidFill>
          <a:ln>
            <a:solidFill>
              <a:srgbClr val="2153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t>Recommendations:</a:t>
            </a:r>
          </a:p>
          <a:p>
            <a:pPr algn="ctr"/>
            <a:endParaRPr lang="en-US" b="1" u="sng" dirty="0"/>
          </a:p>
          <a:p>
            <a:pPr marL="342900" indent="-342900">
              <a:buAutoNum type="arabicPeriod"/>
            </a:pPr>
            <a:r>
              <a:rPr lang="en-US" sz="1700" dirty="0"/>
              <a:t>Do NOT fill out application until you have all documents. Application expires after 90 days</a:t>
            </a:r>
          </a:p>
          <a:p>
            <a:pPr marL="342900" indent="-342900">
              <a:buAutoNum type="arabicPeriod"/>
            </a:pPr>
            <a:r>
              <a:rPr lang="en-US" sz="1700" dirty="0"/>
              <a:t>HN should fill out application with client.</a:t>
            </a:r>
          </a:p>
        </p:txBody>
      </p:sp>
      <p:pic>
        <p:nvPicPr>
          <p:cNvPr id="8" name="Picture 7" descr="A picture containing drawing&#10;&#10;Description automatically generated">
            <a:extLst>
              <a:ext uri="{FF2B5EF4-FFF2-40B4-BE49-F238E27FC236}">
                <a16:creationId xmlns:a16="http://schemas.microsoft.com/office/drawing/2014/main" id="{AB937424-7E46-4C4D-95C0-2928D6E9871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046889" y="6378498"/>
            <a:ext cx="1015254" cy="274176"/>
          </a:xfrm>
          <a:prstGeom prst="rect">
            <a:avLst/>
          </a:prstGeom>
        </p:spPr>
      </p:pic>
    </p:spTree>
    <p:extLst>
      <p:ext uri="{BB962C8B-B14F-4D97-AF65-F5344CB8AC3E}">
        <p14:creationId xmlns:p14="http://schemas.microsoft.com/office/powerpoint/2010/main" val="18324315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2488</TotalTime>
  <Words>838</Words>
  <Application>Microsoft Office PowerPoint</Application>
  <PresentationFormat>Widescreen</PresentationFormat>
  <Paragraphs>76</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Coordinated Entry Shelter Plus Care Application Training  </vt:lpstr>
      <vt:lpstr>PowerPoint Presentation</vt:lpstr>
      <vt:lpstr>PowerPoint Presentation</vt:lpstr>
      <vt:lpstr>Eligibility Criteria</vt:lpstr>
      <vt:lpstr>Reasons for denial</vt:lpstr>
      <vt:lpstr>Reasons for denial</vt:lpstr>
      <vt:lpstr>Referral Process</vt:lpstr>
      <vt:lpstr>Weebly Screenshot</vt:lpstr>
      <vt:lpstr>How to apply</vt:lpstr>
      <vt:lpstr>MDHA packet</vt:lpstr>
      <vt:lpstr>Homelessness Verification</vt:lpstr>
      <vt:lpstr>Disability verification</vt:lpstr>
      <vt:lpstr>Uploading application</vt:lpstr>
      <vt:lpstr>How to apply</vt:lpstr>
      <vt:lpstr>How to apply through Rent Cafe</vt:lpstr>
      <vt:lpstr>Once approved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Coordinated Entry Section 8  Training</dc:title>
  <dc:creator>Lott, Sally (Social Services)</dc:creator>
  <cp:lastModifiedBy>Lott, Sally (Social Services)</cp:lastModifiedBy>
  <cp:revision>41</cp:revision>
  <dcterms:created xsi:type="dcterms:W3CDTF">2020-10-14T15:01:00Z</dcterms:created>
  <dcterms:modified xsi:type="dcterms:W3CDTF">2021-01-30T14:49:05Z</dcterms:modified>
</cp:coreProperties>
</file>