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71"/>
  </p:notesMasterIdLst>
  <p:handoutMasterIdLst>
    <p:handoutMasterId r:id="rId72"/>
  </p:handoutMasterIdLst>
  <p:sldIdLst>
    <p:sldId id="256" r:id="rId2"/>
    <p:sldId id="269" r:id="rId3"/>
    <p:sldId id="316" r:id="rId4"/>
    <p:sldId id="360" r:id="rId5"/>
    <p:sldId id="396" r:id="rId6"/>
    <p:sldId id="304" r:id="rId7"/>
    <p:sldId id="299" r:id="rId8"/>
    <p:sldId id="270" r:id="rId9"/>
    <p:sldId id="271" r:id="rId10"/>
    <p:sldId id="272" r:id="rId11"/>
    <p:sldId id="274" r:id="rId12"/>
    <p:sldId id="275" r:id="rId13"/>
    <p:sldId id="276" r:id="rId14"/>
    <p:sldId id="277" r:id="rId15"/>
    <p:sldId id="301" r:id="rId16"/>
    <p:sldId id="317" r:id="rId17"/>
    <p:sldId id="361" r:id="rId18"/>
    <p:sldId id="328" r:id="rId19"/>
    <p:sldId id="279" r:id="rId20"/>
    <p:sldId id="333" r:id="rId21"/>
    <p:sldId id="362" r:id="rId22"/>
    <p:sldId id="410" r:id="rId23"/>
    <p:sldId id="411" r:id="rId24"/>
    <p:sldId id="334" r:id="rId25"/>
    <p:sldId id="363" r:id="rId26"/>
    <p:sldId id="303" r:id="rId27"/>
    <p:sldId id="302" r:id="rId28"/>
    <p:sldId id="280" r:id="rId29"/>
    <p:sldId id="281" r:id="rId30"/>
    <p:sldId id="329" r:id="rId31"/>
    <p:sldId id="397" r:id="rId32"/>
    <p:sldId id="398" r:id="rId33"/>
    <p:sldId id="399" r:id="rId34"/>
    <p:sldId id="408" r:id="rId35"/>
    <p:sldId id="375" r:id="rId36"/>
    <p:sldId id="283" r:id="rId37"/>
    <p:sldId id="322" r:id="rId38"/>
    <p:sldId id="384" r:id="rId39"/>
    <p:sldId id="365" r:id="rId40"/>
    <p:sldId id="376" r:id="rId41"/>
    <p:sldId id="366" r:id="rId42"/>
    <p:sldId id="285" r:id="rId43"/>
    <p:sldId id="389" r:id="rId44"/>
    <p:sldId id="377" r:id="rId45"/>
    <p:sldId id="401" r:id="rId46"/>
    <p:sldId id="327" r:id="rId47"/>
    <p:sldId id="369" r:id="rId48"/>
    <p:sldId id="390" r:id="rId49"/>
    <p:sldId id="402" r:id="rId50"/>
    <p:sldId id="391" r:id="rId51"/>
    <p:sldId id="392" r:id="rId52"/>
    <p:sldId id="403" r:id="rId53"/>
    <p:sldId id="404" r:id="rId54"/>
    <p:sldId id="378" r:id="rId55"/>
    <p:sldId id="409" r:id="rId56"/>
    <p:sldId id="393" r:id="rId57"/>
    <p:sldId id="406" r:id="rId58"/>
    <p:sldId id="407" r:id="rId59"/>
    <p:sldId id="412" r:id="rId60"/>
    <p:sldId id="413" r:id="rId61"/>
    <p:sldId id="414" r:id="rId62"/>
    <p:sldId id="383" r:id="rId63"/>
    <p:sldId id="395" r:id="rId64"/>
    <p:sldId id="379" r:id="rId65"/>
    <p:sldId id="380" r:id="rId66"/>
    <p:sldId id="370" r:id="rId67"/>
    <p:sldId id="371" r:id="rId68"/>
    <p:sldId id="331" r:id="rId69"/>
    <p:sldId id="349"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ey, Jessica (Social Services)" initials="IJ(S" lastIdx="1" clrIdx="0"/>
  <p:cmAuthor id="1" name="BeSuden, Sally (Social Services)" initials="BS(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9BE"/>
    <a:srgbClr val="A1246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5" autoAdjust="0"/>
    <p:restoredTop sz="88162" autoAdjust="0"/>
  </p:normalViewPr>
  <p:slideViewPr>
    <p:cSldViewPr>
      <p:cViewPr varScale="1">
        <p:scale>
          <a:sx n="100" d="100"/>
          <a:sy n="100" d="100"/>
        </p:scale>
        <p:origin x="1788" y="72"/>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5EBF57B-28C0-4730-9328-F1EB00EA4F82}" type="datetimeFigureOut">
              <a:rPr lang="en-US" smtClean="0"/>
              <a:t>6/9/2022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B8C38E-C708-4869-9F05-05089BDA4D43}" type="slidenum">
              <a:rPr lang="en-US" smtClean="0"/>
              <a:t>‹#›</a:t>
            </a:fld>
            <a:endParaRPr lang="en-US" dirty="0"/>
          </a:p>
        </p:txBody>
      </p:sp>
    </p:spTree>
    <p:extLst>
      <p:ext uri="{BB962C8B-B14F-4D97-AF65-F5344CB8AC3E}">
        <p14:creationId xmlns:p14="http://schemas.microsoft.com/office/powerpoint/2010/main" val="2568593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496A4CB-B7CD-4FE4-817D-EF430CFE3921}" type="datetimeFigureOut">
              <a:rPr lang="en-US" smtClean="0"/>
              <a:t>6/9/2022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046D3B-A8EC-4851-9363-163919233C2E}" type="slidenum">
              <a:rPr lang="en-US" smtClean="0"/>
              <a:t>‹#›</a:t>
            </a:fld>
            <a:endParaRPr lang="en-US" dirty="0"/>
          </a:p>
        </p:txBody>
      </p:sp>
    </p:spTree>
    <p:extLst>
      <p:ext uri="{BB962C8B-B14F-4D97-AF65-F5344CB8AC3E}">
        <p14:creationId xmlns:p14="http://schemas.microsoft.com/office/powerpoint/2010/main" val="372504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a:t>
            </a:fld>
            <a:endParaRPr lang="en-US" dirty="0"/>
          </a:p>
        </p:txBody>
      </p:sp>
    </p:spTree>
    <p:extLst>
      <p:ext uri="{BB962C8B-B14F-4D97-AF65-F5344CB8AC3E}">
        <p14:creationId xmlns:p14="http://schemas.microsoft.com/office/powerpoint/2010/main" val="335271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10</a:t>
            </a:fld>
            <a:endParaRPr lang="en-US" dirty="0"/>
          </a:p>
        </p:txBody>
      </p:sp>
    </p:spTree>
    <p:extLst>
      <p:ext uri="{BB962C8B-B14F-4D97-AF65-F5344CB8AC3E}">
        <p14:creationId xmlns:p14="http://schemas.microsoft.com/office/powerpoint/2010/main" val="2715250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a client may already have a record in the system:</a:t>
            </a:r>
          </a:p>
          <a:p>
            <a:pPr marL="171450" indent="-171450">
              <a:buFontTx/>
              <a:buChar char="-"/>
            </a:pPr>
            <a:r>
              <a:rPr lang="en-US" dirty="0"/>
              <a:t>If someone at your agency has added the client to the system</a:t>
            </a:r>
          </a:p>
          <a:p>
            <a:pPr marL="171450" indent="-171450">
              <a:buFontTx/>
              <a:buChar char="-"/>
            </a:pPr>
            <a:r>
              <a:rPr lang="en-US" dirty="0"/>
              <a:t>If the client has received services at another agency (remember that clients are universal, and there are 20+ agencies entering into the system)</a:t>
            </a:r>
          </a:p>
        </p:txBody>
      </p:sp>
      <p:sp>
        <p:nvSpPr>
          <p:cNvPr id="4" name="Slide Number Placeholder 3"/>
          <p:cNvSpPr>
            <a:spLocks noGrp="1"/>
          </p:cNvSpPr>
          <p:nvPr>
            <p:ph type="sldNum" sz="quarter" idx="10"/>
          </p:nvPr>
        </p:nvSpPr>
        <p:spPr/>
        <p:txBody>
          <a:bodyPr/>
          <a:lstStyle/>
          <a:p>
            <a:fld id="{62046D3B-A8EC-4851-9363-163919233C2E}" type="slidenum">
              <a:rPr lang="en-US" smtClean="0"/>
              <a:t>11</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the client looks like they might be a match, but one or two numbers or off, or name is slightly different – use the existing client record. You can always update the information once you start editing the record.</a:t>
            </a:r>
          </a:p>
        </p:txBody>
      </p:sp>
      <p:sp>
        <p:nvSpPr>
          <p:cNvPr id="4" name="Slide Number Placeholder 3"/>
          <p:cNvSpPr>
            <a:spLocks noGrp="1"/>
          </p:cNvSpPr>
          <p:nvPr>
            <p:ph type="sldNum" sz="quarter" idx="10"/>
          </p:nvPr>
        </p:nvSpPr>
        <p:spPr/>
        <p:txBody>
          <a:bodyPr/>
          <a:lstStyle/>
          <a:p>
            <a:fld id="{62046D3B-A8EC-4851-9363-163919233C2E}" type="slidenum">
              <a:rPr lang="en-US" smtClean="0"/>
              <a:t>12</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13</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14</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15</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16</a:t>
            </a:fld>
            <a:endParaRPr lang="en-US" dirty="0"/>
          </a:p>
        </p:txBody>
      </p:sp>
    </p:spTree>
    <p:extLst>
      <p:ext uri="{BB962C8B-B14F-4D97-AF65-F5344CB8AC3E}">
        <p14:creationId xmlns:p14="http://schemas.microsoft.com/office/powerpoint/2010/main" val="335213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17</a:t>
            </a:fld>
            <a:endParaRPr lang="en-US" dirty="0"/>
          </a:p>
        </p:txBody>
      </p:sp>
    </p:spTree>
    <p:extLst>
      <p:ext uri="{BB962C8B-B14F-4D97-AF65-F5344CB8AC3E}">
        <p14:creationId xmlns:p14="http://schemas.microsoft.com/office/powerpoint/2010/main" val="380397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19</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20</a:t>
            </a:fld>
            <a:endParaRPr lang="en-US" dirty="0"/>
          </a:p>
        </p:txBody>
      </p:sp>
    </p:spTree>
    <p:extLst>
      <p:ext uri="{BB962C8B-B14F-4D97-AF65-F5344CB8AC3E}">
        <p14:creationId xmlns:p14="http://schemas.microsoft.com/office/powerpoint/2010/main" val="266062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21</a:t>
            </a:fld>
            <a:endParaRPr lang="en-US" dirty="0"/>
          </a:p>
        </p:txBody>
      </p:sp>
    </p:spTree>
    <p:extLst>
      <p:ext uri="{BB962C8B-B14F-4D97-AF65-F5344CB8AC3E}">
        <p14:creationId xmlns:p14="http://schemas.microsoft.com/office/powerpoint/2010/main" val="3884784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22</a:t>
            </a:fld>
            <a:endParaRPr lang="en-US" dirty="0"/>
          </a:p>
        </p:txBody>
      </p:sp>
    </p:spTree>
    <p:extLst>
      <p:ext uri="{BB962C8B-B14F-4D97-AF65-F5344CB8AC3E}">
        <p14:creationId xmlns:p14="http://schemas.microsoft.com/office/powerpoint/2010/main" val="242746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23</a:t>
            </a:fld>
            <a:endParaRPr lang="en-US" dirty="0"/>
          </a:p>
        </p:txBody>
      </p:sp>
    </p:spTree>
    <p:extLst>
      <p:ext uri="{BB962C8B-B14F-4D97-AF65-F5344CB8AC3E}">
        <p14:creationId xmlns:p14="http://schemas.microsoft.com/office/powerpoint/2010/main" val="922302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24</a:t>
            </a:fld>
            <a:endParaRPr lang="en-US" dirty="0"/>
          </a:p>
        </p:txBody>
      </p:sp>
    </p:spTree>
    <p:extLst>
      <p:ext uri="{BB962C8B-B14F-4D97-AF65-F5344CB8AC3E}">
        <p14:creationId xmlns:p14="http://schemas.microsoft.com/office/powerpoint/2010/main" val="2001106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26</a:t>
            </a:fld>
            <a:endParaRPr lang="en-US" dirty="0"/>
          </a:p>
        </p:txBody>
      </p:sp>
    </p:spTree>
    <p:extLst>
      <p:ext uri="{BB962C8B-B14F-4D97-AF65-F5344CB8AC3E}">
        <p14:creationId xmlns:p14="http://schemas.microsoft.com/office/powerpoint/2010/main" val="4219074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27</a:t>
            </a:fld>
            <a:endParaRPr lang="en-US" dirty="0"/>
          </a:p>
        </p:txBody>
      </p:sp>
    </p:spTree>
    <p:extLst>
      <p:ext uri="{BB962C8B-B14F-4D97-AF65-F5344CB8AC3E}">
        <p14:creationId xmlns:p14="http://schemas.microsoft.com/office/powerpoint/2010/main" val="1788038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28</a:t>
            </a:fld>
            <a:endParaRPr lang="en-US" dirty="0"/>
          </a:p>
        </p:txBody>
      </p:sp>
    </p:spTree>
    <p:extLst>
      <p:ext uri="{BB962C8B-B14F-4D97-AF65-F5344CB8AC3E}">
        <p14:creationId xmlns:p14="http://schemas.microsoft.com/office/powerpoint/2010/main" val="347544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29</a:t>
            </a:fld>
            <a:endParaRPr lang="en-US" dirty="0"/>
          </a:p>
        </p:txBody>
      </p:sp>
    </p:spTree>
    <p:extLst>
      <p:ext uri="{BB962C8B-B14F-4D97-AF65-F5344CB8AC3E}">
        <p14:creationId xmlns:p14="http://schemas.microsoft.com/office/powerpoint/2010/main" val="2097226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46D3B-A8EC-4851-9363-163919233C2E}" type="slidenum">
              <a:rPr lang="en-US" smtClean="0"/>
              <a:t>30</a:t>
            </a:fld>
            <a:endParaRPr lang="en-US" dirty="0"/>
          </a:p>
        </p:txBody>
      </p:sp>
    </p:spTree>
    <p:extLst>
      <p:ext uri="{BB962C8B-B14F-4D97-AF65-F5344CB8AC3E}">
        <p14:creationId xmlns:p14="http://schemas.microsoft.com/office/powerpoint/2010/main" val="4220053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46D3B-A8EC-4851-9363-163919233C2E}" type="slidenum">
              <a:rPr lang="en-US" smtClean="0"/>
              <a:t>35</a:t>
            </a:fld>
            <a:endParaRPr lang="en-US" dirty="0"/>
          </a:p>
        </p:txBody>
      </p:sp>
    </p:spTree>
    <p:extLst>
      <p:ext uri="{BB962C8B-B14F-4D97-AF65-F5344CB8AC3E}">
        <p14:creationId xmlns:p14="http://schemas.microsoft.com/office/powerpoint/2010/main" val="283351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a:t>
            </a:fld>
            <a:endParaRPr lang="en-US" dirty="0"/>
          </a:p>
        </p:txBody>
      </p:sp>
    </p:spTree>
    <p:extLst>
      <p:ext uri="{BB962C8B-B14F-4D97-AF65-F5344CB8AC3E}">
        <p14:creationId xmlns:p14="http://schemas.microsoft.com/office/powerpoint/2010/main" val="3831631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36</a:t>
            </a:fld>
            <a:endParaRPr lang="en-US" dirty="0"/>
          </a:p>
        </p:txBody>
      </p:sp>
    </p:spTree>
    <p:extLst>
      <p:ext uri="{BB962C8B-B14F-4D97-AF65-F5344CB8AC3E}">
        <p14:creationId xmlns:p14="http://schemas.microsoft.com/office/powerpoint/2010/main" val="289624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10"/>
          </p:nvPr>
        </p:nvSpPr>
        <p:spPr/>
        <p:txBody>
          <a:bodyPr/>
          <a:lstStyle/>
          <a:p>
            <a:fld id="{62046D3B-A8EC-4851-9363-163919233C2E}" type="slidenum">
              <a:rPr lang="en-US" smtClean="0"/>
              <a:t>37</a:t>
            </a:fld>
            <a:endParaRPr lang="en-US" dirty="0"/>
          </a:p>
        </p:txBody>
      </p:sp>
    </p:spTree>
    <p:extLst>
      <p:ext uri="{BB962C8B-B14F-4D97-AF65-F5344CB8AC3E}">
        <p14:creationId xmlns:p14="http://schemas.microsoft.com/office/powerpoint/2010/main" val="2317240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46D3B-A8EC-4851-9363-163919233C2E}" type="slidenum">
              <a:rPr lang="en-US" smtClean="0"/>
              <a:t>38</a:t>
            </a:fld>
            <a:endParaRPr lang="en-US" dirty="0"/>
          </a:p>
        </p:txBody>
      </p:sp>
    </p:spTree>
    <p:extLst>
      <p:ext uri="{BB962C8B-B14F-4D97-AF65-F5344CB8AC3E}">
        <p14:creationId xmlns:p14="http://schemas.microsoft.com/office/powerpoint/2010/main" val="3542479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39</a:t>
            </a:fld>
            <a:endParaRPr lang="en-US" dirty="0"/>
          </a:p>
        </p:txBody>
      </p:sp>
    </p:spTree>
    <p:extLst>
      <p:ext uri="{BB962C8B-B14F-4D97-AF65-F5344CB8AC3E}">
        <p14:creationId xmlns:p14="http://schemas.microsoft.com/office/powerpoint/2010/main" val="2501958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40</a:t>
            </a:fld>
            <a:endParaRPr lang="en-US" dirty="0"/>
          </a:p>
        </p:txBody>
      </p:sp>
    </p:spTree>
    <p:extLst>
      <p:ext uri="{BB962C8B-B14F-4D97-AF65-F5344CB8AC3E}">
        <p14:creationId xmlns:p14="http://schemas.microsoft.com/office/powerpoint/2010/main" val="2603887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41</a:t>
            </a:fld>
            <a:endParaRPr lang="en-US" dirty="0"/>
          </a:p>
        </p:txBody>
      </p:sp>
    </p:spTree>
    <p:extLst>
      <p:ext uri="{BB962C8B-B14F-4D97-AF65-F5344CB8AC3E}">
        <p14:creationId xmlns:p14="http://schemas.microsoft.com/office/powerpoint/2010/main" val="2781430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42</a:t>
            </a:fld>
            <a:endParaRPr lang="en-US" dirty="0"/>
          </a:p>
        </p:txBody>
      </p:sp>
    </p:spTree>
    <p:extLst>
      <p:ext uri="{BB962C8B-B14F-4D97-AF65-F5344CB8AC3E}">
        <p14:creationId xmlns:p14="http://schemas.microsoft.com/office/powerpoint/2010/main" val="2372392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44</a:t>
            </a:fld>
            <a:endParaRPr lang="en-US" dirty="0"/>
          </a:p>
        </p:txBody>
      </p:sp>
    </p:spTree>
    <p:extLst>
      <p:ext uri="{BB962C8B-B14F-4D97-AF65-F5344CB8AC3E}">
        <p14:creationId xmlns:p14="http://schemas.microsoft.com/office/powerpoint/2010/main" val="3811723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 Shot</a:t>
            </a:r>
          </a:p>
        </p:txBody>
      </p:sp>
      <p:sp>
        <p:nvSpPr>
          <p:cNvPr id="4" name="Slide Number Placeholder 3"/>
          <p:cNvSpPr>
            <a:spLocks noGrp="1"/>
          </p:cNvSpPr>
          <p:nvPr>
            <p:ph type="sldNum" sz="quarter" idx="10"/>
          </p:nvPr>
        </p:nvSpPr>
        <p:spPr/>
        <p:txBody>
          <a:bodyPr/>
          <a:lstStyle/>
          <a:p>
            <a:fld id="{62046D3B-A8EC-4851-9363-163919233C2E}" type="slidenum">
              <a:rPr lang="en-US" smtClean="0"/>
              <a:t>46</a:t>
            </a:fld>
            <a:endParaRPr lang="en-US" dirty="0"/>
          </a:p>
        </p:txBody>
      </p:sp>
    </p:spTree>
    <p:extLst>
      <p:ext uri="{BB962C8B-B14F-4D97-AF65-F5344CB8AC3E}">
        <p14:creationId xmlns:p14="http://schemas.microsoft.com/office/powerpoint/2010/main" val="4214835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47</a:t>
            </a:fld>
            <a:endParaRPr lang="en-US" dirty="0"/>
          </a:p>
        </p:txBody>
      </p:sp>
    </p:spTree>
    <p:extLst>
      <p:ext uri="{BB962C8B-B14F-4D97-AF65-F5344CB8AC3E}">
        <p14:creationId xmlns:p14="http://schemas.microsoft.com/office/powerpoint/2010/main" val="103678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VA.gov.</a:t>
            </a:r>
          </a:p>
        </p:txBody>
      </p:sp>
      <p:sp>
        <p:nvSpPr>
          <p:cNvPr id="4" name="Slide Number Placeholder 3"/>
          <p:cNvSpPr>
            <a:spLocks noGrp="1"/>
          </p:cNvSpPr>
          <p:nvPr>
            <p:ph type="sldNum" sz="quarter" idx="10"/>
          </p:nvPr>
        </p:nvSpPr>
        <p:spPr/>
        <p:txBody>
          <a:bodyPr/>
          <a:lstStyle/>
          <a:p>
            <a:fld id="{62046D3B-A8EC-4851-9363-163919233C2E}" type="slidenum">
              <a:rPr lang="en-US" smtClean="0"/>
              <a:t>4</a:t>
            </a:fld>
            <a:endParaRPr lang="en-US" dirty="0"/>
          </a:p>
        </p:txBody>
      </p:sp>
    </p:spTree>
    <p:extLst>
      <p:ext uri="{BB962C8B-B14F-4D97-AF65-F5344CB8AC3E}">
        <p14:creationId xmlns:p14="http://schemas.microsoft.com/office/powerpoint/2010/main" val="2831810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54</a:t>
            </a:fld>
            <a:endParaRPr lang="en-US" dirty="0"/>
          </a:p>
        </p:txBody>
      </p:sp>
    </p:spTree>
    <p:extLst>
      <p:ext uri="{BB962C8B-B14F-4D97-AF65-F5344CB8AC3E}">
        <p14:creationId xmlns:p14="http://schemas.microsoft.com/office/powerpoint/2010/main" val="216236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46D3B-A8EC-4851-9363-163919233C2E}" type="slidenum">
              <a:rPr lang="en-US" smtClean="0"/>
              <a:t>59</a:t>
            </a:fld>
            <a:endParaRPr lang="en-US" dirty="0"/>
          </a:p>
        </p:txBody>
      </p:sp>
    </p:spTree>
    <p:extLst>
      <p:ext uri="{BB962C8B-B14F-4D97-AF65-F5344CB8AC3E}">
        <p14:creationId xmlns:p14="http://schemas.microsoft.com/office/powerpoint/2010/main" val="44213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60</a:t>
            </a:fld>
            <a:endParaRPr lang="en-US" dirty="0"/>
          </a:p>
        </p:txBody>
      </p:sp>
    </p:spTree>
    <p:extLst>
      <p:ext uri="{BB962C8B-B14F-4D97-AF65-F5344CB8AC3E}">
        <p14:creationId xmlns:p14="http://schemas.microsoft.com/office/powerpoint/2010/main" val="921009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61</a:t>
            </a:fld>
            <a:endParaRPr lang="en-US" dirty="0"/>
          </a:p>
        </p:txBody>
      </p:sp>
    </p:spTree>
    <p:extLst>
      <p:ext uri="{BB962C8B-B14F-4D97-AF65-F5344CB8AC3E}">
        <p14:creationId xmlns:p14="http://schemas.microsoft.com/office/powerpoint/2010/main" val="2020285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46D3B-A8EC-4851-9363-163919233C2E}" type="slidenum">
              <a:rPr lang="en-US" smtClean="0"/>
              <a:t>62</a:t>
            </a:fld>
            <a:endParaRPr lang="en-US" dirty="0"/>
          </a:p>
        </p:txBody>
      </p:sp>
    </p:spTree>
    <p:extLst>
      <p:ext uri="{BB962C8B-B14F-4D97-AF65-F5344CB8AC3E}">
        <p14:creationId xmlns:p14="http://schemas.microsoft.com/office/powerpoint/2010/main" val="2094209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63</a:t>
            </a:fld>
            <a:endParaRPr lang="en-US" dirty="0"/>
          </a:p>
        </p:txBody>
      </p:sp>
    </p:spTree>
    <p:extLst>
      <p:ext uri="{BB962C8B-B14F-4D97-AF65-F5344CB8AC3E}">
        <p14:creationId xmlns:p14="http://schemas.microsoft.com/office/powerpoint/2010/main" val="1379597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64</a:t>
            </a:fld>
            <a:endParaRPr lang="en-US" dirty="0"/>
          </a:p>
        </p:txBody>
      </p:sp>
    </p:spTree>
    <p:extLst>
      <p:ext uri="{BB962C8B-B14F-4D97-AF65-F5344CB8AC3E}">
        <p14:creationId xmlns:p14="http://schemas.microsoft.com/office/powerpoint/2010/main" val="1867799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65</a:t>
            </a:fld>
            <a:endParaRPr lang="en-US" dirty="0"/>
          </a:p>
        </p:txBody>
      </p:sp>
    </p:spTree>
    <p:extLst>
      <p:ext uri="{BB962C8B-B14F-4D97-AF65-F5344CB8AC3E}">
        <p14:creationId xmlns:p14="http://schemas.microsoft.com/office/powerpoint/2010/main" val="884451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66</a:t>
            </a:fld>
            <a:endParaRPr lang="en-US" dirty="0"/>
          </a:p>
        </p:txBody>
      </p:sp>
    </p:spTree>
    <p:extLst>
      <p:ext uri="{BB962C8B-B14F-4D97-AF65-F5344CB8AC3E}">
        <p14:creationId xmlns:p14="http://schemas.microsoft.com/office/powerpoint/2010/main" val="2456052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67</a:t>
            </a:fld>
            <a:endParaRPr lang="en-US" dirty="0"/>
          </a:p>
        </p:txBody>
      </p:sp>
    </p:spTree>
    <p:extLst>
      <p:ext uri="{BB962C8B-B14F-4D97-AF65-F5344CB8AC3E}">
        <p14:creationId xmlns:p14="http://schemas.microsoft.com/office/powerpoint/2010/main" val="351871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VA.gov.</a:t>
            </a:r>
          </a:p>
        </p:txBody>
      </p:sp>
      <p:sp>
        <p:nvSpPr>
          <p:cNvPr id="4" name="Slide Number Placeholder 3"/>
          <p:cNvSpPr>
            <a:spLocks noGrp="1"/>
          </p:cNvSpPr>
          <p:nvPr>
            <p:ph type="sldNum" sz="quarter" idx="10"/>
          </p:nvPr>
        </p:nvSpPr>
        <p:spPr/>
        <p:txBody>
          <a:bodyPr/>
          <a:lstStyle/>
          <a:p>
            <a:fld id="{62046D3B-A8EC-4851-9363-163919233C2E}" type="slidenum">
              <a:rPr lang="en-US" smtClean="0"/>
              <a:t>5</a:t>
            </a:fld>
            <a:endParaRPr lang="en-US" dirty="0"/>
          </a:p>
        </p:txBody>
      </p:sp>
    </p:spTree>
    <p:extLst>
      <p:ext uri="{BB962C8B-B14F-4D97-AF65-F5344CB8AC3E}">
        <p14:creationId xmlns:p14="http://schemas.microsoft.com/office/powerpoint/2010/main" val="2957375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68</a:t>
            </a:fld>
            <a:endParaRPr lang="en-US" dirty="0"/>
          </a:p>
        </p:txBody>
      </p:sp>
    </p:spTree>
    <p:extLst>
      <p:ext uri="{BB962C8B-B14F-4D97-AF65-F5344CB8AC3E}">
        <p14:creationId xmlns:p14="http://schemas.microsoft.com/office/powerpoint/2010/main" val="362592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6</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7</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8</a:t>
            </a:fld>
            <a:endParaRPr lang="en-US" dirty="0"/>
          </a:p>
        </p:txBody>
      </p:sp>
    </p:spTree>
    <p:extLst>
      <p:ext uri="{BB962C8B-B14F-4D97-AF65-F5344CB8AC3E}">
        <p14:creationId xmlns:p14="http://schemas.microsoft.com/office/powerpoint/2010/main" val="208229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046D3B-A8EC-4851-9363-163919233C2E}" type="slidenum">
              <a:rPr lang="en-US" smtClean="0"/>
              <a:t>9</a:t>
            </a:fld>
            <a:endParaRPr lang="en-US" dirty="0"/>
          </a:p>
        </p:txBody>
      </p:sp>
    </p:spTree>
    <p:extLst>
      <p:ext uri="{BB962C8B-B14F-4D97-AF65-F5344CB8AC3E}">
        <p14:creationId xmlns:p14="http://schemas.microsoft.com/office/powerpoint/2010/main" val="936569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24AC46-6F41-4548-B48A-7C063957E287}" type="datetime1">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8D9F4-F120-4C02-A1F5-FED2235575F2}" type="slidenum">
              <a:rPr lang="en-US" smtClean="0"/>
              <a:t>‹#›</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49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E2021-E5BE-4161-ADD5-5DD5ED0BD6AF}" type="datetime1">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8D9F4-F120-4C02-A1F5-FED2235575F2}" type="slidenum">
              <a:rPr lang="en-US" smtClean="0"/>
              <a:t>‹#›</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2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B4FA75-2530-469D-B44D-B1BEAB3A0576}" type="datetime1">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98D9F4-F120-4C02-A1F5-FED2235575F2}" type="slidenum">
              <a:rPr lang="en-US" smtClean="0"/>
              <a:t>‹#›</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89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67B197-E770-4B5C-9435-A7684C3E9866}" type="datetime1">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8D9F4-F120-4C02-A1F5-FED2235575F2}" type="slidenum">
              <a:rPr lang="en-US" smtClean="0"/>
              <a:t>‹#›</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84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D446EA-7D0C-4EE1-B045-C37E613B785D}" type="datetime1">
              <a:rPr lang="en-US" smtClean="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98D9F4-F120-4C02-A1F5-FED2235575F2}" type="slidenum">
              <a:rPr lang="en-US" smtClean="0"/>
              <a:t>‹#›</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24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AE51E5-A1D1-4E20-8345-8073508607A1}" type="datetime1">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98D9F4-F120-4C02-A1F5-FED2235575F2}" type="slidenum">
              <a:rPr lang="en-US" smtClean="0"/>
              <a:t>‹#›</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69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6148F-A6BD-4CB6-BB80-EC92E0FC5344}" type="datetime1">
              <a:rPr lang="en-US" smtClean="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98D9F4-F120-4C02-A1F5-FED2235575F2}" type="slidenum">
              <a:rPr lang="en-US" smtClean="0"/>
              <a:t>‹#›</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07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429F94-F4BF-45EC-8F94-83EA3AECB7F5}" type="datetime1">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8D9F4-F120-4C02-A1F5-FED2235575F2}" type="slidenum">
              <a:rPr lang="en-US" smtClean="0"/>
              <a:t>‹#›</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48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34D364-1843-455D-8146-6662244BBA77}" type="datetime1">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98D9F4-F120-4C02-A1F5-FED2235575F2}" type="slidenum">
              <a:rPr lang="en-US" smtClean="0"/>
              <a:t>‹#›</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8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564C6-E8A9-4194-9193-236F30FC3C9F}" type="datetime1">
              <a:rPr lang="en-US" smtClean="0"/>
              <a:t>6/9/2022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8D9F4-F120-4C02-A1F5-FED2235575F2}" type="slidenum">
              <a:rPr lang="en-US" smtClean="0"/>
              <a:t>‹#›</a:t>
            </a:fld>
            <a:endParaRPr lang="en-US" dirty="0"/>
          </a:p>
        </p:txBody>
      </p:sp>
      <p:cxnSp>
        <p:nvCxnSpPr>
          <p:cNvPr id="7" name="Straight Connector 6"/>
          <p:cNvCxnSpPr/>
          <p:nvPr/>
        </p:nvCxnSpPr>
        <p:spPr>
          <a:xfrm>
            <a:off x="381000" y="0"/>
            <a:ext cx="0" cy="6934200"/>
          </a:xfrm>
          <a:prstGeom prst="line">
            <a:avLst/>
          </a:prstGeom>
          <a:ln w="76200">
            <a:solidFill>
              <a:srgbClr val="2479BE"/>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39000" y="6248400"/>
            <a:ext cx="1676400" cy="44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6054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hmisnashville.weebly.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p5.servicept.com/MHIDNashville" TargetMode="External"/><Relationship Id="rId7" Type="http://schemas.openxmlformats.org/officeDocument/2006/relationships/hyperlink" Target="mailto:chantelle.owens@nashville.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megan.vickers@nashville.gov" TargetMode="External"/><Relationship Id="rId5" Type="http://schemas.openxmlformats.org/officeDocument/2006/relationships/hyperlink" Target="mailto:hannah.cornjeo-nell@nashville.gov" TargetMode="External"/><Relationship Id="rId4" Type="http://schemas.openxmlformats.org/officeDocument/2006/relationships/hyperlink" Target="mailto:HMISHelp@nashville.go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HMISHelp@Nashville.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4191000"/>
          </a:xfrm>
        </p:spPr>
        <p:txBody>
          <a:bodyPr>
            <a:normAutofit/>
          </a:bodyPr>
          <a:lstStyle/>
          <a:p>
            <a:pPr algn="l">
              <a:spcAft>
                <a:spcPts val="600"/>
              </a:spcAft>
            </a:pPr>
            <a:r>
              <a:rPr lang="en-US" dirty="0"/>
              <a:t>Coordinated Entry (CE) Data Entry Training Guide</a:t>
            </a:r>
            <a:br>
              <a:rPr lang="en-US" dirty="0"/>
            </a:br>
            <a:br>
              <a:rPr lang="en-US" sz="3000" dirty="0">
                <a:solidFill>
                  <a:srgbClr val="A12462"/>
                </a:solidFill>
              </a:rPr>
            </a:br>
            <a:r>
              <a:rPr lang="en-US" sz="3000" dirty="0">
                <a:solidFill>
                  <a:srgbClr val="A12462"/>
                </a:solidFill>
              </a:rPr>
              <a:t>Metro Homeless Impact Division</a:t>
            </a:r>
            <a:br>
              <a:rPr lang="en-US" sz="1600" dirty="0">
                <a:solidFill>
                  <a:srgbClr val="A12462"/>
                </a:solidFill>
              </a:rPr>
            </a:br>
            <a:r>
              <a:rPr lang="en-US" sz="1600" dirty="0">
                <a:solidFill>
                  <a:srgbClr val="A12462"/>
                </a:solidFill>
              </a:rPr>
              <a:t>Updated June 2022</a:t>
            </a:r>
            <a:endParaRPr lang="en-US" sz="3000" dirty="0">
              <a:solidFill>
                <a:srgbClr val="A12462"/>
              </a:solidFill>
            </a:endParaRPr>
          </a:p>
        </p:txBody>
      </p:sp>
    </p:spTree>
    <p:extLst>
      <p:ext uri="{BB962C8B-B14F-4D97-AF65-F5344CB8AC3E}">
        <p14:creationId xmlns:p14="http://schemas.microsoft.com/office/powerpoint/2010/main" val="47898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EDA Tips</a:t>
            </a:r>
          </a:p>
        </p:txBody>
      </p:sp>
      <p:sp>
        <p:nvSpPr>
          <p:cNvPr id="3" name="Content Placeholder 2"/>
          <p:cNvSpPr>
            <a:spLocks noGrp="1"/>
          </p:cNvSpPr>
          <p:nvPr>
            <p:ph idx="1"/>
          </p:nvPr>
        </p:nvSpPr>
        <p:spPr>
          <a:xfrm>
            <a:off x="609600" y="1524000"/>
            <a:ext cx="8229600" cy="4525963"/>
          </a:xfrm>
        </p:spPr>
        <p:txBody>
          <a:bodyPr>
            <a:normAutofit/>
          </a:bodyPr>
          <a:lstStyle/>
          <a:p>
            <a:pPr>
              <a:spcBef>
                <a:spcPts val="1200"/>
              </a:spcBef>
            </a:pPr>
            <a:r>
              <a:rPr lang="en-US" sz="2400" dirty="0"/>
              <a:t>Selecting the correct EDA mode is an important step you need to take every single time you enter data for a client!</a:t>
            </a:r>
          </a:p>
          <a:p>
            <a:pPr lvl="1">
              <a:spcBef>
                <a:spcPts val="1200"/>
              </a:spcBef>
            </a:pPr>
            <a:r>
              <a:rPr lang="en-US" sz="2000" dirty="0"/>
              <a:t>Especially if you’re entering multiple clients in a row, you should make frequent checks to that top-right section of the screen to ensure that you’re in the EDA mode that you meant to be in. </a:t>
            </a:r>
          </a:p>
          <a:p>
            <a:pPr lvl="1">
              <a:spcBef>
                <a:spcPts val="1200"/>
              </a:spcBef>
            </a:pPr>
            <a:r>
              <a:rPr lang="en-US" sz="2000" dirty="0"/>
              <a:t>If you realize you have entered a client’s information under the wrong EDA mode, you will need to contact the HMIS Help Desk to delete the data. Then you’ll have to start over, using the correct EDA mode – so pay close attention!</a:t>
            </a:r>
          </a:p>
          <a:p>
            <a:pPr>
              <a:spcBef>
                <a:spcPts val="1200"/>
              </a:spcBef>
            </a:pPr>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20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Autofit/>
          </a:bodyPr>
          <a:lstStyle/>
          <a:p>
            <a:pPr algn="l"/>
            <a:r>
              <a:rPr lang="en-US" sz="4000" dirty="0" err="1"/>
              <a:t>ClientPoint</a:t>
            </a:r>
            <a:r>
              <a:rPr lang="en-US" sz="4000" dirty="0"/>
              <a:t> – Searching for a Client</a:t>
            </a:r>
          </a:p>
        </p:txBody>
      </p:sp>
      <p:sp>
        <p:nvSpPr>
          <p:cNvPr id="3" name="Content Placeholder 2"/>
          <p:cNvSpPr>
            <a:spLocks noGrp="1"/>
          </p:cNvSpPr>
          <p:nvPr>
            <p:ph idx="1"/>
          </p:nvPr>
        </p:nvSpPr>
        <p:spPr>
          <a:xfrm>
            <a:off x="609600" y="1447800"/>
            <a:ext cx="8229600" cy="1600200"/>
          </a:xfrm>
          <a:ln>
            <a:noFill/>
          </a:ln>
        </p:spPr>
        <p:txBody>
          <a:bodyPr>
            <a:noAutofit/>
          </a:bodyPr>
          <a:lstStyle/>
          <a:p>
            <a:r>
              <a:rPr lang="en-US" sz="2400" dirty="0"/>
              <a:t>Before entering a new client, you are required to first </a:t>
            </a:r>
            <a:r>
              <a:rPr lang="en-US" sz="2400" b="1" dirty="0"/>
              <a:t>search the system </a:t>
            </a:r>
            <a:r>
              <a:rPr lang="en-US" sz="2400" dirty="0"/>
              <a:t>to see if that client already has a record in HMIS (in order to avoid duplication). </a:t>
            </a:r>
          </a:p>
          <a:p>
            <a:r>
              <a:rPr lang="en-US" sz="2400" dirty="0"/>
              <a:t>Enter the client’s first &amp; last name and click “Search.”</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0316"/>
          <a:stretch/>
        </p:blipFill>
        <p:spPr>
          <a:xfrm>
            <a:off x="838200" y="3154210"/>
            <a:ext cx="4749452" cy="3124200"/>
          </a:xfrm>
          <a:prstGeom prst="rect">
            <a:avLst/>
          </a:prstGeom>
        </p:spPr>
      </p:pic>
      <p:sp>
        <p:nvSpPr>
          <p:cNvPr id="6" name="TextBox 5"/>
          <p:cNvSpPr txBox="1"/>
          <p:nvPr/>
        </p:nvSpPr>
        <p:spPr>
          <a:xfrm>
            <a:off x="5889404" y="3318808"/>
            <a:ext cx="3254596" cy="1938992"/>
          </a:xfrm>
          <a:prstGeom prst="rect">
            <a:avLst/>
          </a:prstGeom>
          <a:noFill/>
          <a:ln>
            <a:noFill/>
          </a:ln>
        </p:spPr>
        <p:txBody>
          <a:bodyPr wrap="square" rtlCol="0">
            <a:spAutoFit/>
          </a:bodyPr>
          <a:lstStyle/>
          <a:p>
            <a:r>
              <a:rPr lang="en-US" sz="2400" dirty="0"/>
              <a:t>Note: If you do not find a match using the client’s name, add the client’s SSN and click “Search” again. </a:t>
            </a:r>
          </a:p>
        </p:txBody>
      </p:sp>
      <p:sp>
        <p:nvSpPr>
          <p:cNvPr id="9" name="Rectangle 8"/>
          <p:cNvSpPr/>
          <p:nvPr/>
        </p:nvSpPr>
        <p:spPr>
          <a:xfrm>
            <a:off x="2362200" y="5943600"/>
            <a:ext cx="685800" cy="2286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986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Autofit/>
          </a:bodyPr>
          <a:lstStyle/>
          <a:p>
            <a:pPr algn="l"/>
            <a:r>
              <a:rPr lang="en-US" sz="4000" dirty="0"/>
              <a:t>ClientPoint – Searching for a Client</a:t>
            </a:r>
          </a:p>
        </p:txBody>
      </p:sp>
      <p:sp>
        <p:nvSpPr>
          <p:cNvPr id="3" name="Content Placeholder 2"/>
          <p:cNvSpPr>
            <a:spLocks noGrp="1"/>
          </p:cNvSpPr>
          <p:nvPr>
            <p:ph idx="1"/>
          </p:nvPr>
        </p:nvSpPr>
        <p:spPr>
          <a:xfrm>
            <a:off x="609600" y="1524001"/>
            <a:ext cx="8534400" cy="1388194"/>
          </a:xfrm>
          <a:ln>
            <a:noFill/>
          </a:ln>
        </p:spPr>
        <p:txBody>
          <a:bodyPr>
            <a:noAutofit/>
          </a:bodyPr>
          <a:lstStyle/>
          <a:p>
            <a:pPr marL="0" indent="0">
              <a:buNone/>
            </a:pPr>
            <a:r>
              <a:rPr lang="en-US" sz="2000" dirty="0"/>
              <a:t>If the client has a record in the system, their name will appear under “Client Results.” If they are a match based on name, SSN, and DOB, select the pencil to edit or add to the client record. </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2790067"/>
            <a:ext cx="6172201" cy="3686933"/>
          </a:xfrm>
          <a:prstGeom prst="rect">
            <a:avLst/>
          </a:prstGeom>
        </p:spPr>
      </p:pic>
      <p:sp>
        <p:nvSpPr>
          <p:cNvPr id="7" name="Rectangle 6"/>
          <p:cNvSpPr/>
          <p:nvPr/>
        </p:nvSpPr>
        <p:spPr>
          <a:xfrm>
            <a:off x="1066800" y="6096001"/>
            <a:ext cx="1143000" cy="3048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CDCC660-3514-3C4C-A5EC-21617E7FF204}"/>
              </a:ext>
            </a:extLst>
          </p:cNvPr>
          <p:cNvSpPr/>
          <p:nvPr/>
        </p:nvSpPr>
        <p:spPr>
          <a:xfrm>
            <a:off x="1066800" y="5310568"/>
            <a:ext cx="2438400" cy="3048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EFE9A9C-4D87-5F44-A8F7-7AC93F8E2705}"/>
              </a:ext>
            </a:extLst>
          </p:cNvPr>
          <p:cNvSpPr txBox="1"/>
          <p:nvPr/>
        </p:nvSpPr>
        <p:spPr>
          <a:xfrm>
            <a:off x="6191250" y="3131270"/>
            <a:ext cx="2971800" cy="1323439"/>
          </a:xfrm>
          <a:prstGeom prst="rect">
            <a:avLst/>
          </a:prstGeom>
          <a:solidFill>
            <a:schemeClr val="bg1"/>
          </a:solidFill>
          <a:ln>
            <a:solidFill>
              <a:schemeClr val="accent1"/>
            </a:solidFill>
          </a:ln>
        </p:spPr>
        <p:txBody>
          <a:bodyPr wrap="square" rtlCol="0">
            <a:spAutoFit/>
          </a:bodyPr>
          <a:lstStyle/>
          <a:p>
            <a:pPr algn="ctr"/>
            <a:r>
              <a:rPr lang="en-US" sz="1600" b="1" dirty="0"/>
              <a:t>Tip: </a:t>
            </a:r>
            <a:r>
              <a:rPr lang="en-US" sz="1600" dirty="0"/>
              <a:t>If you already know the client’s ID #, you can type it in to the Client ID # box and click “Submit.” This will take you right to their record.</a:t>
            </a:r>
          </a:p>
        </p:txBody>
      </p:sp>
      <p:cxnSp>
        <p:nvCxnSpPr>
          <p:cNvPr id="10" name="Straight Arrow Connector 9">
            <a:extLst>
              <a:ext uri="{FF2B5EF4-FFF2-40B4-BE49-F238E27FC236}">
                <a16:creationId xmlns:a16="http://schemas.microsoft.com/office/drawing/2014/main" id="{5E9932ED-BB6B-49A9-BB89-9EACFACFB739}"/>
              </a:ext>
            </a:extLst>
          </p:cNvPr>
          <p:cNvCxnSpPr>
            <a:cxnSpLocks/>
          </p:cNvCxnSpPr>
          <p:nvPr/>
        </p:nvCxnSpPr>
        <p:spPr>
          <a:xfrm flipH="1">
            <a:off x="3562350" y="4114800"/>
            <a:ext cx="2381250" cy="1121495"/>
          </a:xfrm>
          <a:prstGeom prst="straightConnector1">
            <a:avLst/>
          </a:prstGeom>
          <a:ln w="3810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76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Autofit/>
          </a:bodyPr>
          <a:lstStyle/>
          <a:p>
            <a:pPr algn="l"/>
            <a:r>
              <a:rPr lang="en-US" sz="4000" dirty="0"/>
              <a:t>ClientPoint – Adding a New Client</a:t>
            </a:r>
          </a:p>
        </p:txBody>
      </p:sp>
      <p:sp>
        <p:nvSpPr>
          <p:cNvPr id="3" name="Content Placeholder 2"/>
          <p:cNvSpPr>
            <a:spLocks noGrp="1"/>
          </p:cNvSpPr>
          <p:nvPr>
            <p:ph idx="1"/>
          </p:nvPr>
        </p:nvSpPr>
        <p:spPr>
          <a:xfrm>
            <a:off x="609600" y="1524000"/>
            <a:ext cx="4114800" cy="5181600"/>
          </a:xfrm>
        </p:spPr>
        <p:txBody>
          <a:bodyPr>
            <a:normAutofit/>
          </a:bodyPr>
          <a:lstStyle/>
          <a:p>
            <a:r>
              <a:rPr lang="en-US" sz="2400" dirty="0"/>
              <a:t>The system will not allow you to add a new client until you have at least done a basic search by name.</a:t>
            </a:r>
          </a:p>
          <a:p>
            <a:r>
              <a:rPr lang="en-US" sz="2400" dirty="0"/>
              <a:t>If no client exists after you have tried searching their name and SSN, you may add them as a new client.</a:t>
            </a:r>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3215"/>
          <a:stretch/>
        </p:blipFill>
        <p:spPr>
          <a:xfrm>
            <a:off x="4732750" y="1981200"/>
            <a:ext cx="4185697" cy="3179697"/>
          </a:xfrm>
          <a:prstGeom prst="rect">
            <a:avLst/>
          </a:prstGeom>
        </p:spPr>
      </p:pic>
      <p:cxnSp>
        <p:nvCxnSpPr>
          <p:cNvPr id="8" name="Straight Arrow Connector 7"/>
          <p:cNvCxnSpPr>
            <a:cxnSpLocks/>
          </p:cNvCxnSpPr>
          <p:nvPr/>
        </p:nvCxnSpPr>
        <p:spPr>
          <a:xfrm>
            <a:off x="4191000" y="2514600"/>
            <a:ext cx="3124200" cy="2133600"/>
          </a:xfrm>
          <a:prstGeom prst="straightConnector1">
            <a:avLst/>
          </a:prstGeom>
          <a:ln w="3810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53200" y="4703523"/>
            <a:ext cx="22860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9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Autofit/>
          </a:bodyPr>
          <a:lstStyle/>
          <a:p>
            <a:pPr algn="l"/>
            <a:r>
              <a:rPr lang="en-US" sz="4000" dirty="0"/>
              <a:t>ClientPoint – Adding a New Client</a:t>
            </a:r>
          </a:p>
        </p:txBody>
      </p:sp>
      <p:sp>
        <p:nvSpPr>
          <p:cNvPr id="3" name="Content Placeholder 2"/>
          <p:cNvSpPr>
            <a:spLocks noGrp="1"/>
          </p:cNvSpPr>
          <p:nvPr>
            <p:ph idx="1"/>
          </p:nvPr>
        </p:nvSpPr>
        <p:spPr>
          <a:xfrm>
            <a:off x="609600" y="1371600"/>
            <a:ext cx="8229600" cy="4525963"/>
          </a:xfrm>
        </p:spPr>
        <p:txBody>
          <a:bodyPr>
            <a:normAutofit/>
          </a:bodyPr>
          <a:lstStyle/>
          <a:p>
            <a:r>
              <a:rPr lang="en-US" sz="2400" dirty="0"/>
              <a:t>To add a new client, enter all client information (</a:t>
            </a:r>
            <a:r>
              <a:rPr lang="en-US" sz="2400" i="1" dirty="0"/>
              <a:t>First Name, Last Name, Name Data Quality, SSN, SSN Data Quality, </a:t>
            </a:r>
            <a:r>
              <a:rPr lang="en-US" sz="2400" dirty="0"/>
              <a:t>and</a:t>
            </a:r>
            <a:r>
              <a:rPr lang="en-US" sz="2400" i="1" dirty="0"/>
              <a:t> US Military Veteran?</a:t>
            </a:r>
            <a:r>
              <a:rPr lang="en-US" sz="2400" dirty="0"/>
              <a:t>) and click “</a:t>
            </a:r>
            <a:r>
              <a:rPr lang="en-US" sz="2400" b="1" dirty="0"/>
              <a:t>Add New Client With This Information</a:t>
            </a:r>
            <a:r>
              <a:rPr lang="en-US" sz="2400" dirty="0"/>
              <a:t>.”</a:t>
            </a:r>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580" r="21440" b="3698"/>
          <a:stretch/>
        </p:blipFill>
        <p:spPr>
          <a:xfrm>
            <a:off x="990600" y="3117272"/>
            <a:ext cx="6629400" cy="3167662"/>
          </a:xfrm>
          <a:prstGeom prst="rect">
            <a:avLst/>
          </a:prstGeom>
        </p:spPr>
      </p:pic>
      <p:cxnSp>
        <p:nvCxnSpPr>
          <p:cNvPr id="7" name="Straight Arrow Connector 6"/>
          <p:cNvCxnSpPr>
            <a:cxnSpLocks/>
          </p:cNvCxnSpPr>
          <p:nvPr/>
        </p:nvCxnSpPr>
        <p:spPr>
          <a:xfrm flipH="1">
            <a:off x="5029200" y="5320240"/>
            <a:ext cx="495301" cy="54716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200" y="4904980"/>
            <a:ext cx="1391432" cy="369332"/>
          </a:xfrm>
          <a:prstGeom prst="rect">
            <a:avLst/>
          </a:prstGeom>
          <a:solidFill>
            <a:schemeClr val="bg1"/>
          </a:solidFill>
          <a:ln w="28575">
            <a:solidFill>
              <a:srgbClr val="2479BE"/>
            </a:solidFill>
          </a:ln>
        </p:spPr>
        <p:txBody>
          <a:bodyPr wrap="square" rtlCol="0">
            <a:spAutoFit/>
          </a:bodyPr>
          <a:lstStyle/>
          <a:p>
            <a:pPr algn="ctr"/>
            <a:r>
              <a:rPr lang="en-US" dirty="0"/>
              <a:t>Click </a:t>
            </a:r>
            <a:r>
              <a:rPr lang="en-US" b="1" dirty="0"/>
              <a:t>Ok.</a:t>
            </a:r>
            <a:endParaRPr lang="en-US" dirty="0"/>
          </a:p>
        </p:txBody>
      </p:sp>
      <p:sp>
        <p:nvSpPr>
          <p:cNvPr id="9" name="Rectangle 8"/>
          <p:cNvSpPr/>
          <p:nvPr/>
        </p:nvSpPr>
        <p:spPr>
          <a:xfrm>
            <a:off x="4572000" y="5943600"/>
            <a:ext cx="10668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C3A256E-2E23-4B53-B820-10E24CBEA7F2}"/>
              </a:ext>
            </a:extLst>
          </p:cNvPr>
          <p:cNvSpPr txBox="1"/>
          <p:nvPr/>
        </p:nvSpPr>
        <p:spPr>
          <a:xfrm>
            <a:off x="5606652" y="2743200"/>
            <a:ext cx="3429000" cy="338554"/>
          </a:xfrm>
          <a:prstGeom prst="rect">
            <a:avLst/>
          </a:prstGeom>
          <a:solidFill>
            <a:schemeClr val="bg1"/>
          </a:solidFill>
          <a:ln w="28575">
            <a:solidFill>
              <a:srgbClr val="2479BE"/>
            </a:solidFill>
          </a:ln>
        </p:spPr>
        <p:txBody>
          <a:bodyPr wrap="square" rtlCol="0">
            <a:spAutoFit/>
          </a:bodyPr>
          <a:lstStyle/>
          <a:p>
            <a:pPr algn="ctr"/>
            <a:r>
              <a:rPr lang="en-US" sz="1600" dirty="0"/>
              <a:t>Follow proper capitalization rules!</a:t>
            </a:r>
          </a:p>
        </p:txBody>
      </p:sp>
      <p:cxnSp>
        <p:nvCxnSpPr>
          <p:cNvPr id="12" name="Straight Arrow Connector 11">
            <a:extLst>
              <a:ext uri="{FF2B5EF4-FFF2-40B4-BE49-F238E27FC236}">
                <a16:creationId xmlns:a16="http://schemas.microsoft.com/office/drawing/2014/main" id="{61D880B4-3CC7-4E4D-B6BB-73A89231D654}"/>
              </a:ext>
            </a:extLst>
          </p:cNvPr>
          <p:cNvCxnSpPr>
            <a:cxnSpLocks/>
          </p:cNvCxnSpPr>
          <p:nvPr/>
        </p:nvCxnSpPr>
        <p:spPr>
          <a:xfrm flipH="1">
            <a:off x="3276600" y="2906038"/>
            <a:ext cx="2247901" cy="56174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841EA0-9F06-4C39-9859-8CEC7EF78FC2}"/>
              </a:ext>
            </a:extLst>
          </p:cNvPr>
          <p:cNvCxnSpPr>
            <a:cxnSpLocks/>
          </p:cNvCxnSpPr>
          <p:nvPr/>
        </p:nvCxnSpPr>
        <p:spPr>
          <a:xfrm flipH="1">
            <a:off x="5576173" y="3171433"/>
            <a:ext cx="945712" cy="29634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C95F56C-8CEF-4B31-B005-B9CCB37247B9}"/>
              </a:ext>
            </a:extLst>
          </p:cNvPr>
          <p:cNvSpPr txBox="1"/>
          <p:nvPr/>
        </p:nvSpPr>
        <p:spPr>
          <a:xfrm>
            <a:off x="4419600" y="4202668"/>
            <a:ext cx="4616052" cy="338554"/>
          </a:xfrm>
          <a:prstGeom prst="rect">
            <a:avLst/>
          </a:prstGeom>
          <a:solidFill>
            <a:schemeClr val="bg1"/>
          </a:solidFill>
          <a:ln w="28575">
            <a:solidFill>
              <a:srgbClr val="2479BE"/>
            </a:solidFill>
          </a:ln>
        </p:spPr>
        <p:txBody>
          <a:bodyPr wrap="square" rtlCol="0">
            <a:spAutoFit/>
          </a:bodyPr>
          <a:lstStyle/>
          <a:p>
            <a:pPr algn="ctr"/>
            <a:r>
              <a:rPr lang="en-US" sz="1600" dirty="0"/>
              <a:t>Full First &amp; Last Name = “Full Name Reported”</a:t>
            </a:r>
          </a:p>
        </p:txBody>
      </p:sp>
      <p:cxnSp>
        <p:nvCxnSpPr>
          <p:cNvPr id="19" name="Straight Arrow Connector 18">
            <a:extLst>
              <a:ext uri="{FF2B5EF4-FFF2-40B4-BE49-F238E27FC236}">
                <a16:creationId xmlns:a16="http://schemas.microsoft.com/office/drawing/2014/main" id="{9C3A2A6A-564B-442D-B36B-58BBA948BF6E}"/>
              </a:ext>
            </a:extLst>
          </p:cNvPr>
          <p:cNvCxnSpPr>
            <a:cxnSpLocks/>
          </p:cNvCxnSpPr>
          <p:nvPr/>
        </p:nvCxnSpPr>
        <p:spPr>
          <a:xfrm flipH="1" flipV="1">
            <a:off x="4191000" y="3731330"/>
            <a:ext cx="1333501" cy="38347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82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5334000"/>
          </a:xfrm>
        </p:spPr>
        <p:txBody>
          <a:bodyPr>
            <a:normAutofit/>
          </a:bodyPr>
          <a:lstStyle/>
          <a:p>
            <a:r>
              <a:rPr lang="en-US" sz="2000" dirty="0"/>
              <a:t>After adding a client or selecting a client record to edit, you will see a “Back Date Mode” pop-up. Back date mode is just simply a time stamp of when your information was collected. You should NEVER enter data without a back-date mode set.</a:t>
            </a:r>
          </a:p>
          <a:p>
            <a:endParaRPr lang="en-US" sz="2000" dirty="0"/>
          </a:p>
          <a:p>
            <a:endParaRPr lang="en-US" sz="2400" dirty="0"/>
          </a:p>
          <a:p>
            <a:endParaRPr lang="en-US" sz="2400" dirty="0"/>
          </a:p>
          <a:p>
            <a:endParaRPr lang="en-US" sz="2400" dirty="0"/>
          </a:p>
          <a:p>
            <a:endParaRPr lang="en-US" sz="2400" dirty="0"/>
          </a:p>
          <a:p>
            <a:endParaRPr lang="en-US" sz="2400" dirty="0"/>
          </a:p>
          <a:p>
            <a:r>
              <a:rPr lang="en-US" sz="2000" b="1" dirty="0"/>
              <a:t>Back Date</a:t>
            </a:r>
            <a:r>
              <a:rPr lang="en-US" sz="2000" dirty="0"/>
              <a:t> = The date something occurred (for example: assessment date, date a service was provided, the date a resident completed an activity, the date you completed an annual update, etc.)</a:t>
            </a:r>
          </a:p>
          <a:p>
            <a:endParaRPr lang="en-US" sz="2800" dirty="0"/>
          </a:p>
        </p:txBody>
      </p:sp>
      <p:pic>
        <p:nvPicPr>
          <p:cNvPr id="6" name="Picture 5">
            <a:extLst>
              <a:ext uri="{FF2B5EF4-FFF2-40B4-BE49-F238E27FC236}">
                <a16:creationId xmlns:a16="http://schemas.microsoft.com/office/drawing/2014/main" id="{580784D7-E55D-4EF3-8671-4E7EE7F5581B}"/>
              </a:ext>
            </a:extLst>
          </p:cNvPr>
          <p:cNvPicPr>
            <a:picLocks noChangeAspect="1"/>
          </p:cNvPicPr>
          <p:nvPr/>
        </p:nvPicPr>
        <p:blipFill>
          <a:blip r:embed="rId3"/>
          <a:stretch>
            <a:fillRect/>
          </a:stretch>
        </p:blipFill>
        <p:spPr>
          <a:xfrm>
            <a:off x="2362200" y="2895600"/>
            <a:ext cx="5105400" cy="2263219"/>
          </a:xfrm>
          <a:prstGeom prst="rect">
            <a:avLst/>
          </a:prstGeom>
        </p:spPr>
      </p:pic>
      <p:sp>
        <p:nvSpPr>
          <p:cNvPr id="2" name="Title 1"/>
          <p:cNvSpPr>
            <a:spLocks noGrp="1"/>
          </p:cNvSpPr>
          <p:nvPr>
            <p:ph type="title"/>
          </p:nvPr>
        </p:nvSpPr>
        <p:spPr>
          <a:xfrm>
            <a:off x="685800" y="274638"/>
            <a:ext cx="8229600" cy="1143000"/>
          </a:xfrm>
        </p:spPr>
        <p:txBody>
          <a:bodyPr>
            <a:noAutofit/>
          </a:bodyPr>
          <a:lstStyle/>
          <a:p>
            <a:pPr algn="l"/>
            <a:r>
              <a:rPr lang="en-US" sz="4000" dirty="0"/>
              <a:t>Client Record – Back Date Mode</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73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5334000"/>
          </a:xfrm>
        </p:spPr>
        <p:txBody>
          <a:bodyPr>
            <a:normAutofit/>
          </a:bodyPr>
          <a:lstStyle/>
          <a:p>
            <a:pPr marL="0" indent="0" algn="ctr">
              <a:buNone/>
            </a:pPr>
            <a:r>
              <a:rPr lang="en-US" dirty="0"/>
              <a:t>Remember: </a:t>
            </a:r>
            <a:r>
              <a:rPr lang="en-US" b="1" u="sng" dirty="0"/>
              <a:t>Always</a:t>
            </a:r>
            <a:r>
              <a:rPr lang="en-US" b="1" dirty="0"/>
              <a:t> use Back Date Mode! </a:t>
            </a:r>
            <a:endParaRPr lang="en-US" b="1" u="sng" dirty="0"/>
          </a:p>
          <a:p>
            <a:endParaRPr lang="en-US" sz="2400" dirty="0"/>
          </a:p>
          <a:p>
            <a:endParaRPr lang="en-US" sz="2400" dirty="0"/>
          </a:p>
          <a:p>
            <a:endParaRPr lang="en-US" sz="2400" dirty="0"/>
          </a:p>
          <a:p>
            <a:pPr marL="0" indent="0">
              <a:buNone/>
            </a:pPr>
            <a:endParaRPr lang="en-US" sz="2400" dirty="0"/>
          </a:p>
          <a:p>
            <a:endParaRPr lang="en-US" sz="2400" dirty="0"/>
          </a:p>
          <a:p>
            <a:endParaRPr lang="en-US" sz="2400" dirty="0"/>
          </a:p>
          <a:p>
            <a:endParaRPr lang="en-US" sz="2400" b="1" dirty="0"/>
          </a:p>
          <a:p>
            <a:endParaRPr lang="en-US" sz="2400" dirty="0"/>
          </a:p>
          <a:p>
            <a:r>
              <a:rPr lang="en-US" sz="2400" dirty="0"/>
              <a:t>If you collected information today, today is your back-date. If you collected data last week, that date will be your back-date.</a:t>
            </a:r>
          </a:p>
        </p:txBody>
      </p:sp>
      <p:pic>
        <p:nvPicPr>
          <p:cNvPr id="6" name="Picture 5">
            <a:extLst>
              <a:ext uri="{FF2B5EF4-FFF2-40B4-BE49-F238E27FC236}">
                <a16:creationId xmlns:a16="http://schemas.microsoft.com/office/drawing/2014/main" id="{580784D7-E55D-4EF3-8671-4E7EE7F5581B}"/>
              </a:ext>
            </a:extLst>
          </p:cNvPr>
          <p:cNvPicPr>
            <a:picLocks noChangeAspect="1"/>
          </p:cNvPicPr>
          <p:nvPr/>
        </p:nvPicPr>
        <p:blipFill>
          <a:blip r:embed="rId3"/>
          <a:stretch>
            <a:fillRect/>
          </a:stretch>
        </p:blipFill>
        <p:spPr>
          <a:xfrm>
            <a:off x="1905000" y="2343150"/>
            <a:ext cx="5543550" cy="2457450"/>
          </a:xfrm>
          <a:prstGeom prst="rect">
            <a:avLst/>
          </a:prstGeom>
        </p:spPr>
      </p:pic>
      <p:sp>
        <p:nvSpPr>
          <p:cNvPr id="2" name="Title 1"/>
          <p:cNvSpPr>
            <a:spLocks noGrp="1"/>
          </p:cNvSpPr>
          <p:nvPr>
            <p:ph type="title"/>
          </p:nvPr>
        </p:nvSpPr>
        <p:spPr>
          <a:xfrm>
            <a:off x="685800" y="274638"/>
            <a:ext cx="8229600" cy="1143000"/>
          </a:xfrm>
        </p:spPr>
        <p:txBody>
          <a:bodyPr>
            <a:noAutofit/>
          </a:bodyPr>
          <a:lstStyle/>
          <a:p>
            <a:pPr algn="l"/>
            <a:r>
              <a:rPr lang="en-US" sz="4000" dirty="0"/>
              <a:t>Client Record – Back Date Mode</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0" y="3810000"/>
            <a:ext cx="2514600"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FE3B8B1-7936-4354-9017-27E11C5AC0F3}"/>
              </a:ext>
            </a:extLst>
          </p:cNvPr>
          <p:cNvSpPr/>
          <p:nvPr/>
        </p:nvSpPr>
        <p:spPr>
          <a:xfrm>
            <a:off x="3572256" y="4305300"/>
            <a:ext cx="1761744"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4013FA7-D205-4079-9A6B-C140BD6859D1}"/>
              </a:ext>
            </a:extLst>
          </p:cNvPr>
          <p:cNvSpPr txBox="1"/>
          <p:nvPr/>
        </p:nvSpPr>
        <p:spPr>
          <a:xfrm>
            <a:off x="5715001" y="2895600"/>
            <a:ext cx="3337740" cy="369332"/>
          </a:xfrm>
          <a:prstGeom prst="rect">
            <a:avLst/>
          </a:prstGeom>
          <a:solidFill>
            <a:schemeClr val="bg1">
              <a:lumMod val="95000"/>
            </a:schemeClr>
          </a:solidFill>
          <a:ln w="28575">
            <a:solidFill>
              <a:srgbClr val="2479BE"/>
            </a:solidFill>
          </a:ln>
        </p:spPr>
        <p:txBody>
          <a:bodyPr wrap="square" rtlCol="0">
            <a:spAutoFit/>
          </a:bodyPr>
          <a:lstStyle/>
          <a:p>
            <a:pPr algn="ctr"/>
            <a:r>
              <a:rPr lang="en-US" dirty="0"/>
              <a:t>Leave time as is! (12:01:00 AM)</a:t>
            </a:r>
          </a:p>
        </p:txBody>
      </p:sp>
      <p:cxnSp>
        <p:nvCxnSpPr>
          <p:cNvPr id="10" name="Straight Arrow Connector 9">
            <a:extLst>
              <a:ext uri="{FF2B5EF4-FFF2-40B4-BE49-F238E27FC236}">
                <a16:creationId xmlns:a16="http://schemas.microsoft.com/office/drawing/2014/main" id="{538DE482-3E45-4D20-B974-A3FA72AA3F90}"/>
              </a:ext>
            </a:extLst>
          </p:cNvPr>
          <p:cNvCxnSpPr>
            <a:cxnSpLocks/>
          </p:cNvCxnSpPr>
          <p:nvPr/>
        </p:nvCxnSpPr>
        <p:spPr>
          <a:xfrm flipH="1">
            <a:off x="5715000" y="3352800"/>
            <a:ext cx="609600" cy="56473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D282623-F768-1C4A-A149-BCE458455A4F}"/>
              </a:ext>
            </a:extLst>
          </p:cNvPr>
          <p:cNvSpPr txBox="1"/>
          <p:nvPr/>
        </p:nvSpPr>
        <p:spPr>
          <a:xfrm>
            <a:off x="6019800" y="4687669"/>
            <a:ext cx="3048000" cy="646331"/>
          </a:xfrm>
          <a:prstGeom prst="rect">
            <a:avLst/>
          </a:prstGeom>
          <a:solidFill>
            <a:schemeClr val="bg1">
              <a:lumMod val="95000"/>
            </a:schemeClr>
          </a:solidFill>
          <a:ln w="28575">
            <a:solidFill>
              <a:srgbClr val="2479BE"/>
            </a:solidFill>
          </a:ln>
        </p:spPr>
        <p:txBody>
          <a:bodyPr wrap="square" rtlCol="0">
            <a:spAutoFit/>
          </a:bodyPr>
          <a:lstStyle/>
          <a:p>
            <a:pPr algn="ctr"/>
            <a:r>
              <a:rPr lang="en-US" dirty="0"/>
              <a:t>Click </a:t>
            </a:r>
            <a:r>
              <a:rPr lang="en-US" b="1" dirty="0"/>
              <a:t>Set New Back Date</a:t>
            </a:r>
            <a:r>
              <a:rPr lang="en-US" dirty="0"/>
              <a:t> to continue.</a:t>
            </a:r>
          </a:p>
        </p:txBody>
      </p:sp>
      <p:cxnSp>
        <p:nvCxnSpPr>
          <p:cNvPr id="12" name="Straight Arrow Connector 11">
            <a:extLst>
              <a:ext uri="{FF2B5EF4-FFF2-40B4-BE49-F238E27FC236}">
                <a16:creationId xmlns:a16="http://schemas.microsoft.com/office/drawing/2014/main" id="{E2FB849A-9BD6-7746-B50D-886CACC6B3CA}"/>
              </a:ext>
            </a:extLst>
          </p:cNvPr>
          <p:cNvCxnSpPr>
            <a:cxnSpLocks/>
          </p:cNvCxnSpPr>
          <p:nvPr/>
        </p:nvCxnSpPr>
        <p:spPr>
          <a:xfrm flipH="1" flipV="1">
            <a:off x="4953000" y="4737339"/>
            <a:ext cx="914400" cy="27349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594280-34AD-CA46-A586-602BFABA13CF}"/>
              </a:ext>
            </a:extLst>
          </p:cNvPr>
          <p:cNvSpPr txBox="1"/>
          <p:nvPr/>
        </p:nvSpPr>
        <p:spPr>
          <a:xfrm>
            <a:off x="823140" y="2819400"/>
            <a:ext cx="2605860" cy="369332"/>
          </a:xfrm>
          <a:prstGeom prst="rect">
            <a:avLst/>
          </a:prstGeom>
          <a:solidFill>
            <a:schemeClr val="bg1">
              <a:lumMod val="95000"/>
            </a:schemeClr>
          </a:solidFill>
          <a:ln w="28575">
            <a:solidFill>
              <a:srgbClr val="2479BE"/>
            </a:solidFill>
          </a:ln>
        </p:spPr>
        <p:txBody>
          <a:bodyPr wrap="square" rtlCol="0">
            <a:spAutoFit/>
          </a:bodyPr>
          <a:lstStyle/>
          <a:p>
            <a:pPr algn="ctr"/>
            <a:r>
              <a:rPr lang="en-US" dirty="0"/>
              <a:t>Enter the desired date.</a:t>
            </a:r>
          </a:p>
        </p:txBody>
      </p:sp>
      <p:cxnSp>
        <p:nvCxnSpPr>
          <p:cNvPr id="16" name="Straight Arrow Connector 15">
            <a:extLst>
              <a:ext uri="{FF2B5EF4-FFF2-40B4-BE49-F238E27FC236}">
                <a16:creationId xmlns:a16="http://schemas.microsoft.com/office/drawing/2014/main" id="{8E59B10A-76EC-0341-B416-3329A51DB144}"/>
              </a:ext>
            </a:extLst>
          </p:cNvPr>
          <p:cNvCxnSpPr>
            <a:cxnSpLocks/>
          </p:cNvCxnSpPr>
          <p:nvPr/>
        </p:nvCxnSpPr>
        <p:spPr>
          <a:xfrm>
            <a:off x="2286000" y="3179588"/>
            <a:ext cx="304800" cy="56473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7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C47ACF-4F32-4A3B-87C5-7BFDDB14E64F}"/>
              </a:ext>
            </a:extLst>
          </p:cNvPr>
          <p:cNvPicPr>
            <a:picLocks noChangeAspect="1"/>
          </p:cNvPicPr>
          <p:nvPr/>
        </p:nvPicPr>
        <p:blipFill>
          <a:blip r:embed="rId3"/>
          <a:stretch>
            <a:fillRect/>
          </a:stretch>
        </p:blipFill>
        <p:spPr>
          <a:xfrm>
            <a:off x="658762" y="2589071"/>
            <a:ext cx="6198366" cy="4116529"/>
          </a:xfrm>
          <a:prstGeom prst="rect">
            <a:avLst/>
          </a:prstGeom>
        </p:spPr>
      </p:pic>
      <p:sp>
        <p:nvSpPr>
          <p:cNvPr id="2" name="Title 1"/>
          <p:cNvSpPr>
            <a:spLocks noGrp="1"/>
          </p:cNvSpPr>
          <p:nvPr>
            <p:ph type="title"/>
          </p:nvPr>
        </p:nvSpPr>
        <p:spPr>
          <a:xfrm>
            <a:off x="685800" y="274638"/>
            <a:ext cx="8229600" cy="1143000"/>
          </a:xfrm>
        </p:spPr>
        <p:txBody>
          <a:bodyPr>
            <a:noAutofit/>
          </a:bodyPr>
          <a:lstStyle/>
          <a:p>
            <a:pPr algn="l"/>
            <a:r>
              <a:rPr lang="en-US" sz="4000" dirty="0"/>
              <a:t>Client Information – Summary Tab</a:t>
            </a:r>
          </a:p>
        </p:txBody>
      </p:sp>
      <p:sp>
        <p:nvSpPr>
          <p:cNvPr id="3" name="Content Placeholder 2"/>
          <p:cNvSpPr>
            <a:spLocks noGrp="1"/>
          </p:cNvSpPr>
          <p:nvPr>
            <p:ph idx="1"/>
          </p:nvPr>
        </p:nvSpPr>
        <p:spPr>
          <a:xfrm>
            <a:off x="609600" y="1371600"/>
            <a:ext cx="8229600" cy="1447800"/>
          </a:xfrm>
          <a:ln>
            <a:noFill/>
          </a:ln>
        </p:spPr>
        <p:txBody>
          <a:bodyPr>
            <a:normAutofit/>
          </a:bodyPr>
          <a:lstStyle/>
          <a:p>
            <a:r>
              <a:rPr lang="en-US" sz="2400" dirty="0"/>
              <a:t>You will land on the </a:t>
            </a:r>
            <a:r>
              <a:rPr lang="en-US" sz="2400" b="1" dirty="0"/>
              <a:t>Summary </a:t>
            </a:r>
            <a:r>
              <a:rPr lang="en-US" sz="2400" dirty="0"/>
              <a:t>tab, which gives you an overview of the information in the client’s record.</a:t>
            </a:r>
          </a:p>
          <a:p>
            <a:endParaRPr lang="en-US" sz="2400" dirty="0"/>
          </a:p>
          <a:p>
            <a:endParaRPr lang="en-US" sz="2400" dirty="0"/>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8761" y="3181896"/>
            <a:ext cx="914400" cy="241539"/>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857500" y="2215818"/>
            <a:ext cx="3886200" cy="523220"/>
          </a:xfrm>
          <a:prstGeom prst="rect">
            <a:avLst/>
          </a:prstGeom>
          <a:solidFill>
            <a:schemeClr val="bg1">
              <a:lumMod val="95000"/>
            </a:schemeClr>
          </a:solidFill>
          <a:ln w="28575">
            <a:solidFill>
              <a:schemeClr val="tx2">
                <a:lumMod val="60000"/>
                <a:lumOff val="40000"/>
              </a:schemeClr>
            </a:solidFill>
          </a:ln>
        </p:spPr>
        <p:txBody>
          <a:bodyPr wrap="square" rtlCol="0">
            <a:spAutoFit/>
          </a:bodyPr>
          <a:lstStyle/>
          <a:p>
            <a:r>
              <a:rPr lang="en-US" sz="1400" dirty="0"/>
              <a:t>The </a:t>
            </a:r>
            <a:r>
              <a:rPr lang="en-US" sz="1400" b="1" dirty="0"/>
              <a:t>Client ID# </a:t>
            </a:r>
            <a:r>
              <a:rPr lang="en-US" sz="1400" dirty="0"/>
              <a:t>can be used to quickly navigate back to the client’s record in the future.</a:t>
            </a:r>
          </a:p>
        </p:txBody>
      </p:sp>
      <p:cxnSp>
        <p:nvCxnSpPr>
          <p:cNvPr id="16" name="Straight Arrow Connector 15"/>
          <p:cNvCxnSpPr>
            <a:cxnSpLocks/>
          </p:cNvCxnSpPr>
          <p:nvPr/>
        </p:nvCxnSpPr>
        <p:spPr>
          <a:xfrm flipH="1" flipV="1">
            <a:off x="1404294" y="2790824"/>
            <a:ext cx="1306212" cy="26161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D83B417-82F5-4619-BDF5-1357C2F2BE6A}"/>
              </a:ext>
            </a:extLst>
          </p:cNvPr>
          <p:cNvSpPr txBox="1">
            <a:spLocks/>
          </p:cNvSpPr>
          <p:nvPr/>
        </p:nvSpPr>
        <p:spPr>
          <a:xfrm>
            <a:off x="6781800" y="2457996"/>
            <a:ext cx="2095500" cy="279980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US" sz="2400" dirty="0"/>
          </a:p>
          <a:p>
            <a:pPr algn="ctr"/>
            <a:endParaRPr lang="en-US" sz="2400" dirty="0"/>
          </a:p>
          <a:p>
            <a:pPr algn="ctr"/>
            <a:endParaRPr lang="en-US" sz="2400" dirty="0"/>
          </a:p>
        </p:txBody>
      </p:sp>
      <p:sp>
        <p:nvSpPr>
          <p:cNvPr id="10" name="TextBox 9">
            <a:extLst>
              <a:ext uri="{FF2B5EF4-FFF2-40B4-BE49-F238E27FC236}">
                <a16:creationId xmlns:a16="http://schemas.microsoft.com/office/drawing/2014/main" id="{4141F802-4459-42AD-8A9D-0626E2FBD61D}"/>
              </a:ext>
            </a:extLst>
          </p:cNvPr>
          <p:cNvSpPr txBox="1"/>
          <p:nvPr/>
        </p:nvSpPr>
        <p:spPr>
          <a:xfrm>
            <a:off x="7267575" y="2871459"/>
            <a:ext cx="1409700" cy="2246769"/>
          </a:xfrm>
          <a:prstGeom prst="rect">
            <a:avLst/>
          </a:prstGeom>
          <a:solidFill>
            <a:schemeClr val="bg1">
              <a:lumMod val="95000"/>
            </a:schemeClr>
          </a:solidFill>
          <a:ln w="28575">
            <a:solidFill>
              <a:schemeClr val="tx2">
                <a:lumMod val="60000"/>
                <a:lumOff val="40000"/>
              </a:schemeClr>
            </a:solidFill>
          </a:ln>
        </p:spPr>
        <p:txBody>
          <a:bodyPr wrap="square" rtlCol="0">
            <a:spAutoFit/>
          </a:bodyPr>
          <a:lstStyle/>
          <a:p>
            <a:pPr algn="ctr"/>
            <a:r>
              <a:rPr lang="en-US" sz="1400" dirty="0"/>
              <a:t>This tab will be empty if you are creating a new client but will fill in as you add information to the record in the different tabs.</a:t>
            </a:r>
          </a:p>
        </p:txBody>
      </p:sp>
    </p:spTree>
    <p:extLst>
      <p:ext uri="{BB962C8B-B14F-4D97-AF65-F5344CB8AC3E}">
        <p14:creationId xmlns:p14="http://schemas.microsoft.com/office/powerpoint/2010/main" val="290780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0213A-CDF5-DB4F-82CB-523A8ECE1F05}"/>
              </a:ext>
            </a:extLst>
          </p:cNvPr>
          <p:cNvSpPr>
            <a:spLocks noGrp="1"/>
          </p:cNvSpPr>
          <p:nvPr>
            <p:ph type="ctrTitle"/>
          </p:nvPr>
        </p:nvSpPr>
        <p:spPr/>
        <p:txBody>
          <a:bodyPr>
            <a:normAutofit/>
          </a:bodyPr>
          <a:lstStyle/>
          <a:p>
            <a:pPr algn="l"/>
            <a:r>
              <a:rPr lang="en-US" sz="5400" dirty="0"/>
              <a:t>Client Profile Tab</a:t>
            </a:r>
          </a:p>
        </p:txBody>
      </p:sp>
      <p:sp>
        <p:nvSpPr>
          <p:cNvPr id="7" name="Subtitle 6">
            <a:extLst>
              <a:ext uri="{FF2B5EF4-FFF2-40B4-BE49-F238E27FC236}">
                <a16:creationId xmlns:a16="http://schemas.microsoft.com/office/drawing/2014/main" id="{665DCB7B-491F-0B43-B40A-E5BF698D9EF4}"/>
              </a:ext>
            </a:extLst>
          </p:cNvPr>
          <p:cNvSpPr>
            <a:spLocks noGrp="1"/>
          </p:cNvSpPr>
          <p:nvPr>
            <p:ph type="subTitle" idx="1"/>
          </p:nvPr>
        </p:nvSpPr>
        <p:spPr>
          <a:xfrm>
            <a:off x="685800" y="3276600"/>
            <a:ext cx="6400800" cy="1752600"/>
          </a:xfrm>
        </p:spPr>
        <p:txBody>
          <a:bodyPr>
            <a:normAutofit fontScale="92500" lnSpcReduction="20000"/>
          </a:bodyPr>
          <a:lstStyle/>
          <a:p>
            <a:pPr marL="457200" indent="-457200" algn="l">
              <a:buFont typeface="Arial" panose="020B0604020202020204" pitchFamily="34" charset="0"/>
              <a:buChar char="•"/>
            </a:pPr>
            <a:r>
              <a:rPr lang="en-US" sz="2800" dirty="0">
                <a:solidFill>
                  <a:schemeClr val="tx1">
                    <a:lumMod val="75000"/>
                    <a:lumOff val="25000"/>
                  </a:schemeClr>
                </a:solidFill>
              </a:rPr>
              <a:t>Client Demographics</a:t>
            </a:r>
          </a:p>
          <a:p>
            <a:pPr marL="457200" indent="-457200" algn="l">
              <a:buFont typeface="Arial" panose="020B0604020202020204" pitchFamily="34" charset="0"/>
              <a:buChar char="•"/>
            </a:pPr>
            <a:r>
              <a:rPr lang="en-US" sz="2800" dirty="0">
                <a:solidFill>
                  <a:schemeClr val="tx1">
                    <a:lumMod val="75000"/>
                    <a:lumOff val="25000"/>
                  </a:schemeClr>
                </a:solidFill>
              </a:rPr>
              <a:t>Client Photo</a:t>
            </a:r>
          </a:p>
          <a:p>
            <a:pPr marL="457200" indent="-457200" algn="l">
              <a:buFont typeface="Arial" panose="020B0604020202020204" pitchFamily="34" charset="0"/>
              <a:buChar char="•"/>
            </a:pPr>
            <a:r>
              <a:rPr lang="en-US" sz="2800" dirty="0">
                <a:solidFill>
                  <a:schemeClr val="tx1">
                    <a:lumMod val="75000"/>
                    <a:lumOff val="25000"/>
                  </a:schemeClr>
                </a:solidFill>
              </a:rPr>
              <a:t>Client Notes</a:t>
            </a:r>
          </a:p>
          <a:p>
            <a:pPr marL="457200" indent="-457200" algn="l">
              <a:buFont typeface="Arial" panose="020B0604020202020204" pitchFamily="34" charset="0"/>
              <a:buChar char="•"/>
            </a:pPr>
            <a:r>
              <a:rPr lang="en-US" sz="2800" dirty="0">
                <a:solidFill>
                  <a:schemeClr val="tx1">
                    <a:lumMod val="75000"/>
                    <a:lumOff val="25000"/>
                  </a:schemeClr>
                </a:solidFill>
              </a:rPr>
              <a:t>File Attachments</a:t>
            </a:r>
          </a:p>
        </p:txBody>
      </p:sp>
    </p:spTree>
    <p:extLst>
      <p:ext uri="{BB962C8B-B14F-4D97-AF65-F5344CB8AC3E}">
        <p14:creationId xmlns:p14="http://schemas.microsoft.com/office/powerpoint/2010/main" val="178891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D1C029-7FDD-4EF9-84E8-3D5474BAC73C}"/>
              </a:ext>
            </a:extLst>
          </p:cNvPr>
          <p:cNvPicPr>
            <a:picLocks noChangeAspect="1"/>
          </p:cNvPicPr>
          <p:nvPr/>
        </p:nvPicPr>
        <p:blipFill>
          <a:blip r:embed="rId3"/>
          <a:stretch>
            <a:fillRect/>
          </a:stretch>
        </p:blipFill>
        <p:spPr>
          <a:xfrm>
            <a:off x="587477" y="2727236"/>
            <a:ext cx="8382000" cy="2667280"/>
          </a:xfrm>
          <a:prstGeom prst="rect">
            <a:avLst/>
          </a:prstGeom>
        </p:spPr>
      </p:pic>
      <p:sp>
        <p:nvSpPr>
          <p:cNvPr id="2" name="Title 1"/>
          <p:cNvSpPr>
            <a:spLocks noGrp="1"/>
          </p:cNvSpPr>
          <p:nvPr>
            <p:ph type="title"/>
          </p:nvPr>
        </p:nvSpPr>
        <p:spPr>
          <a:xfrm>
            <a:off x="685800" y="274638"/>
            <a:ext cx="8229600" cy="1143000"/>
          </a:xfrm>
        </p:spPr>
        <p:txBody>
          <a:bodyPr/>
          <a:lstStyle/>
          <a:p>
            <a:pPr algn="l"/>
            <a:r>
              <a:rPr lang="en-US" dirty="0"/>
              <a:t>Client Profile Tab</a:t>
            </a:r>
          </a:p>
        </p:txBody>
      </p:sp>
      <p:sp>
        <p:nvSpPr>
          <p:cNvPr id="3" name="Content Placeholder 2"/>
          <p:cNvSpPr>
            <a:spLocks noGrp="1"/>
          </p:cNvSpPr>
          <p:nvPr>
            <p:ph idx="1"/>
          </p:nvPr>
        </p:nvSpPr>
        <p:spPr>
          <a:xfrm>
            <a:off x="609600" y="1524000"/>
            <a:ext cx="8229600" cy="4525963"/>
          </a:xfrm>
        </p:spPr>
        <p:txBody>
          <a:bodyPr>
            <a:normAutofit/>
          </a:bodyPr>
          <a:lstStyle/>
          <a:p>
            <a:r>
              <a:rPr lang="en-US" sz="2400" dirty="0"/>
              <a:t>Use the </a:t>
            </a:r>
            <a:r>
              <a:rPr lang="en-US" sz="2400" b="1" dirty="0"/>
              <a:t>Client Profile </a:t>
            </a:r>
            <a:r>
              <a:rPr lang="en-US" sz="2400" dirty="0"/>
              <a:t>tab to complete or correct demographic/identifying information, add a </a:t>
            </a:r>
            <a:r>
              <a:rPr lang="en-US" sz="2400" b="1" dirty="0"/>
              <a:t>photo</a:t>
            </a:r>
            <a:r>
              <a:rPr lang="en-US" sz="2400" dirty="0"/>
              <a:t> (if available), and </a:t>
            </a:r>
            <a:r>
              <a:rPr lang="en-US" sz="2400" b="1" dirty="0"/>
              <a:t>upload documents</a:t>
            </a:r>
            <a:r>
              <a:rPr lang="en-US" sz="2400" dirty="0"/>
              <a:t>.</a:t>
            </a:r>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62665" y="3642481"/>
            <a:ext cx="1542535" cy="3810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B87B02A-B6B2-9E47-9BBA-527941A393CD}"/>
              </a:ext>
            </a:extLst>
          </p:cNvPr>
          <p:cNvSpPr/>
          <p:nvPr/>
        </p:nvSpPr>
        <p:spPr>
          <a:xfrm>
            <a:off x="1543565" y="4625099"/>
            <a:ext cx="1143000" cy="3810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600E6D4-729C-3449-85F1-6B9B08E0162D}"/>
              </a:ext>
            </a:extLst>
          </p:cNvPr>
          <p:cNvSpPr txBox="1"/>
          <p:nvPr/>
        </p:nvSpPr>
        <p:spPr>
          <a:xfrm>
            <a:off x="2908198" y="5506144"/>
            <a:ext cx="4300483" cy="830997"/>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Note: Most users can only see the last 4 of SSN. Contact your agency’s Point of Contact if you believe the entire SSN is incorrect.</a:t>
            </a:r>
          </a:p>
        </p:txBody>
      </p:sp>
      <p:cxnSp>
        <p:nvCxnSpPr>
          <p:cNvPr id="17" name="Straight Arrow Connector 16">
            <a:extLst>
              <a:ext uri="{FF2B5EF4-FFF2-40B4-BE49-F238E27FC236}">
                <a16:creationId xmlns:a16="http://schemas.microsoft.com/office/drawing/2014/main" id="{61F7AF66-942C-5B44-B5D1-6ABD9154F70F}"/>
              </a:ext>
            </a:extLst>
          </p:cNvPr>
          <p:cNvCxnSpPr>
            <a:cxnSpLocks/>
          </p:cNvCxnSpPr>
          <p:nvPr/>
        </p:nvCxnSpPr>
        <p:spPr>
          <a:xfrm flipH="1" flipV="1">
            <a:off x="2099088" y="5046915"/>
            <a:ext cx="762000" cy="57416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53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What is HMIS?</a:t>
            </a:r>
          </a:p>
        </p:txBody>
      </p:sp>
      <p:sp>
        <p:nvSpPr>
          <p:cNvPr id="3" name="Content Placeholder 2"/>
          <p:cNvSpPr>
            <a:spLocks noGrp="1"/>
          </p:cNvSpPr>
          <p:nvPr>
            <p:ph idx="1"/>
          </p:nvPr>
        </p:nvSpPr>
        <p:spPr>
          <a:xfrm>
            <a:off x="609600" y="1524000"/>
            <a:ext cx="8229600" cy="5181600"/>
          </a:xfrm>
        </p:spPr>
        <p:txBody>
          <a:bodyPr>
            <a:noAutofit/>
          </a:bodyPr>
          <a:lstStyle/>
          <a:p>
            <a:r>
              <a:rPr lang="en-US" sz="2800" dirty="0"/>
              <a:t>HMIS stands for </a:t>
            </a:r>
            <a:r>
              <a:rPr lang="en-US" sz="2800" b="1" dirty="0"/>
              <a:t>Homeless Management Information System</a:t>
            </a:r>
            <a:r>
              <a:rPr lang="en-US" sz="2800" dirty="0"/>
              <a:t>. An HMIS is a web-based software application that collects and reports on client-level information for people who are served by projects intended to prevent and end homelessness. </a:t>
            </a:r>
          </a:p>
          <a:p>
            <a:r>
              <a:rPr lang="en-US" sz="2800" dirty="0"/>
              <a:t>HMIS collects information about who your clients are, when you served them, what their circumstances are when they enter your project, whether they change, and what services you are providing.</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75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EB787-D15F-405E-AACE-73DB1D848DA6}"/>
              </a:ext>
            </a:extLst>
          </p:cNvPr>
          <p:cNvPicPr>
            <a:picLocks noChangeAspect="1"/>
          </p:cNvPicPr>
          <p:nvPr/>
        </p:nvPicPr>
        <p:blipFill>
          <a:blip r:embed="rId3"/>
          <a:stretch>
            <a:fillRect/>
          </a:stretch>
        </p:blipFill>
        <p:spPr>
          <a:xfrm>
            <a:off x="674739" y="2225826"/>
            <a:ext cx="8077200" cy="3930348"/>
          </a:xfrm>
          <a:prstGeom prst="rect">
            <a:avLst/>
          </a:prstGeom>
        </p:spPr>
      </p:pic>
      <p:sp>
        <p:nvSpPr>
          <p:cNvPr id="2" name="Title 1"/>
          <p:cNvSpPr>
            <a:spLocks noGrp="1"/>
          </p:cNvSpPr>
          <p:nvPr>
            <p:ph type="title"/>
          </p:nvPr>
        </p:nvSpPr>
        <p:spPr>
          <a:xfrm>
            <a:off x="685800" y="76200"/>
            <a:ext cx="8229600" cy="1143000"/>
          </a:xfrm>
        </p:spPr>
        <p:txBody>
          <a:bodyPr>
            <a:normAutofit fontScale="90000"/>
          </a:bodyPr>
          <a:lstStyle/>
          <a:p>
            <a:pPr algn="l"/>
            <a:r>
              <a:rPr lang="en-US" dirty="0"/>
              <a:t>Client Profile Tab – Client Demographics</a:t>
            </a:r>
          </a:p>
        </p:txBody>
      </p:sp>
      <p:sp>
        <p:nvSpPr>
          <p:cNvPr id="3" name="Content Placeholder 2"/>
          <p:cNvSpPr>
            <a:spLocks noGrp="1"/>
          </p:cNvSpPr>
          <p:nvPr>
            <p:ph idx="1"/>
          </p:nvPr>
        </p:nvSpPr>
        <p:spPr>
          <a:xfrm>
            <a:off x="609600" y="1371600"/>
            <a:ext cx="8229600" cy="4525963"/>
          </a:xfrm>
        </p:spPr>
        <p:txBody>
          <a:bodyPr>
            <a:normAutofit/>
          </a:bodyPr>
          <a:lstStyle/>
          <a:p>
            <a:r>
              <a:rPr lang="en-US" sz="2000" dirty="0"/>
              <a:t>Make sure </a:t>
            </a:r>
            <a:r>
              <a:rPr lang="en-US" sz="2000" b="1" dirty="0"/>
              <a:t>all </a:t>
            </a:r>
            <a:r>
              <a:rPr lang="en-US" sz="2000" dirty="0"/>
              <a:t>information is completed. Click the pencil to edit existing information including the “data quality” questions</a:t>
            </a:r>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03339" y="4381500"/>
            <a:ext cx="381000" cy="3810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74CDA41E-0A80-7C44-9221-82F1113BD1A9}"/>
              </a:ext>
            </a:extLst>
          </p:cNvPr>
          <p:cNvCxnSpPr>
            <a:cxnSpLocks/>
          </p:cNvCxnSpPr>
          <p:nvPr/>
        </p:nvCxnSpPr>
        <p:spPr>
          <a:xfrm flipV="1">
            <a:off x="1371600" y="4127212"/>
            <a:ext cx="1137470" cy="44478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C76865-F880-E848-98D2-3837C6D93523}"/>
              </a:ext>
            </a:extLst>
          </p:cNvPr>
          <p:cNvSpPr/>
          <p:nvPr/>
        </p:nvSpPr>
        <p:spPr>
          <a:xfrm>
            <a:off x="3505200" y="5211344"/>
            <a:ext cx="2362200" cy="258763"/>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C6D8FE93-E63B-F345-9E78-413DCA26A144}"/>
              </a:ext>
            </a:extLst>
          </p:cNvPr>
          <p:cNvCxnSpPr>
            <a:cxnSpLocks/>
          </p:cNvCxnSpPr>
          <p:nvPr/>
        </p:nvCxnSpPr>
        <p:spPr>
          <a:xfrm flipV="1">
            <a:off x="5867400" y="4473296"/>
            <a:ext cx="533400" cy="677111"/>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E58D4AA-8827-C74E-8547-56F693D665B3}"/>
              </a:ext>
            </a:extLst>
          </p:cNvPr>
          <p:cNvSpPr txBox="1"/>
          <p:nvPr/>
        </p:nvSpPr>
        <p:spPr>
          <a:xfrm>
            <a:off x="5532573" y="3834825"/>
            <a:ext cx="3339180" cy="584775"/>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If client reports one race, leave Secondary race blank.</a:t>
            </a:r>
          </a:p>
        </p:txBody>
      </p:sp>
      <p:sp>
        <p:nvSpPr>
          <p:cNvPr id="11" name="TextBox 10">
            <a:extLst>
              <a:ext uri="{FF2B5EF4-FFF2-40B4-BE49-F238E27FC236}">
                <a16:creationId xmlns:a16="http://schemas.microsoft.com/office/drawing/2014/main" id="{6172EF98-89F9-4DF2-95C5-8DBD097F76DF}"/>
              </a:ext>
            </a:extLst>
          </p:cNvPr>
          <p:cNvSpPr txBox="1"/>
          <p:nvPr/>
        </p:nvSpPr>
        <p:spPr>
          <a:xfrm>
            <a:off x="5869959" y="4542383"/>
            <a:ext cx="3339180" cy="1569660"/>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***At this time, the answers available in HMIS for race and ethnicity are the only HUD recognized options. Hopefully this list becomes more comprehensive soon!</a:t>
            </a:r>
          </a:p>
        </p:txBody>
      </p:sp>
    </p:spTree>
    <p:extLst>
      <p:ext uri="{BB962C8B-B14F-4D97-AF65-F5344CB8AC3E}">
        <p14:creationId xmlns:p14="http://schemas.microsoft.com/office/powerpoint/2010/main" val="403789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2E4A77-96EA-6C40-9217-E8642580D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0198"/>
            <a:ext cx="9144000" cy="2569602"/>
          </a:xfrm>
          <a:prstGeom prst="rect">
            <a:avLst/>
          </a:prstGeom>
        </p:spPr>
      </p:pic>
      <p:sp>
        <p:nvSpPr>
          <p:cNvPr id="2" name="Title 1"/>
          <p:cNvSpPr>
            <a:spLocks noGrp="1"/>
          </p:cNvSpPr>
          <p:nvPr>
            <p:ph type="title"/>
          </p:nvPr>
        </p:nvSpPr>
        <p:spPr>
          <a:xfrm>
            <a:off x="685800" y="304800"/>
            <a:ext cx="8229600" cy="1143000"/>
          </a:xfrm>
        </p:spPr>
        <p:txBody>
          <a:bodyPr>
            <a:noAutofit/>
          </a:bodyPr>
          <a:lstStyle/>
          <a:p>
            <a:pPr algn="l"/>
            <a:r>
              <a:rPr lang="en-US" sz="3600" dirty="0"/>
              <a:t>Client Profile Tab – File Attachments</a:t>
            </a:r>
          </a:p>
        </p:txBody>
      </p:sp>
      <p:sp>
        <p:nvSpPr>
          <p:cNvPr id="3" name="Content Placeholder 2"/>
          <p:cNvSpPr>
            <a:spLocks noGrp="1"/>
          </p:cNvSpPr>
          <p:nvPr>
            <p:ph idx="1"/>
          </p:nvPr>
        </p:nvSpPr>
        <p:spPr>
          <a:xfrm>
            <a:off x="609600" y="1417637"/>
            <a:ext cx="8229600" cy="4525963"/>
          </a:xfrm>
        </p:spPr>
        <p:txBody>
          <a:bodyPr>
            <a:normAutofit/>
          </a:bodyPr>
          <a:lstStyle/>
          <a:p>
            <a:r>
              <a:rPr lang="en-US" sz="2400" dirty="0"/>
              <a:t>Use </a:t>
            </a:r>
            <a:r>
              <a:rPr lang="en-US" sz="2400" b="1" dirty="0"/>
              <a:t>File Attachments </a:t>
            </a:r>
            <a:r>
              <a:rPr lang="en-US" sz="2400" dirty="0"/>
              <a:t>(at the bottom of the Client Profile tab) to upload housing-related documents. (ROI’s uploaded later in the ROI tab)</a:t>
            </a:r>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C76865-F880-E848-98D2-3837C6D93523}"/>
              </a:ext>
            </a:extLst>
          </p:cNvPr>
          <p:cNvSpPr/>
          <p:nvPr/>
        </p:nvSpPr>
        <p:spPr>
          <a:xfrm>
            <a:off x="50456" y="4071303"/>
            <a:ext cx="1930743" cy="37681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E58D4AA-8827-C74E-8547-56F693D665B3}"/>
              </a:ext>
            </a:extLst>
          </p:cNvPr>
          <p:cNvSpPr txBox="1"/>
          <p:nvPr/>
        </p:nvSpPr>
        <p:spPr>
          <a:xfrm>
            <a:off x="647300" y="2748308"/>
            <a:ext cx="3567780" cy="523220"/>
          </a:xfrm>
          <a:prstGeom prst="rect">
            <a:avLst/>
          </a:prstGeom>
          <a:solidFill>
            <a:schemeClr val="bg1">
              <a:lumMod val="95000"/>
            </a:schemeClr>
          </a:solidFill>
          <a:ln w="28575">
            <a:solidFill>
              <a:srgbClr val="2479BE"/>
            </a:solidFill>
          </a:ln>
        </p:spPr>
        <p:txBody>
          <a:bodyPr wrap="square" rtlCol="0">
            <a:spAutoFit/>
          </a:bodyPr>
          <a:lstStyle/>
          <a:p>
            <a:pPr algn="ctr"/>
            <a:r>
              <a:rPr lang="en-US" sz="1400" dirty="0"/>
              <a:t>Click </a:t>
            </a:r>
            <a:r>
              <a:rPr lang="en-US" sz="1400" b="1" dirty="0"/>
              <a:t>Add New File Attachment </a:t>
            </a:r>
            <a:r>
              <a:rPr lang="en-US" sz="1400" dirty="0"/>
              <a:t>to select a document from your computer.</a:t>
            </a:r>
          </a:p>
        </p:txBody>
      </p:sp>
      <p:cxnSp>
        <p:nvCxnSpPr>
          <p:cNvPr id="10" name="Straight Arrow Connector 9">
            <a:extLst>
              <a:ext uri="{FF2B5EF4-FFF2-40B4-BE49-F238E27FC236}">
                <a16:creationId xmlns:a16="http://schemas.microsoft.com/office/drawing/2014/main" id="{74CDA41E-0A80-7C44-9221-82F1113BD1A9}"/>
              </a:ext>
            </a:extLst>
          </p:cNvPr>
          <p:cNvCxnSpPr>
            <a:cxnSpLocks/>
          </p:cNvCxnSpPr>
          <p:nvPr/>
        </p:nvCxnSpPr>
        <p:spPr>
          <a:xfrm flipH="1">
            <a:off x="2021874" y="3514346"/>
            <a:ext cx="818633" cy="69317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49D3A86-2911-BA43-B57D-4AE299F4E9B3}"/>
              </a:ext>
            </a:extLst>
          </p:cNvPr>
          <p:cNvSpPr/>
          <p:nvPr/>
        </p:nvSpPr>
        <p:spPr>
          <a:xfrm>
            <a:off x="4419600" y="5496769"/>
            <a:ext cx="1206610" cy="329624"/>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0EBC2A3-BB6A-E14A-A9B5-73CD1E0501FB}"/>
              </a:ext>
            </a:extLst>
          </p:cNvPr>
          <p:cNvSpPr txBox="1"/>
          <p:nvPr/>
        </p:nvSpPr>
        <p:spPr>
          <a:xfrm>
            <a:off x="6002635" y="5572575"/>
            <a:ext cx="2038185" cy="646331"/>
          </a:xfrm>
          <a:prstGeom prst="rect">
            <a:avLst/>
          </a:prstGeom>
          <a:solidFill>
            <a:schemeClr val="bg1">
              <a:lumMod val="95000"/>
            </a:schemeClr>
          </a:solidFill>
          <a:ln w="28575">
            <a:solidFill>
              <a:srgbClr val="2479BE"/>
            </a:solidFill>
          </a:ln>
        </p:spPr>
        <p:txBody>
          <a:bodyPr wrap="square" rtlCol="0">
            <a:spAutoFit/>
          </a:bodyPr>
          <a:lstStyle/>
          <a:p>
            <a:pPr algn="ctr"/>
            <a:r>
              <a:rPr lang="en-US" dirty="0"/>
              <a:t>Choose a File, then click </a:t>
            </a:r>
            <a:r>
              <a:rPr lang="en-US" b="1" dirty="0"/>
              <a:t>Upload</a:t>
            </a:r>
            <a:r>
              <a:rPr lang="en-US" dirty="0"/>
              <a:t>.</a:t>
            </a:r>
          </a:p>
        </p:txBody>
      </p:sp>
      <p:cxnSp>
        <p:nvCxnSpPr>
          <p:cNvPr id="21" name="Straight Arrow Connector 20">
            <a:extLst>
              <a:ext uri="{FF2B5EF4-FFF2-40B4-BE49-F238E27FC236}">
                <a16:creationId xmlns:a16="http://schemas.microsoft.com/office/drawing/2014/main" id="{0034320C-FAFE-944C-8634-3417433F9E23}"/>
              </a:ext>
            </a:extLst>
          </p:cNvPr>
          <p:cNvCxnSpPr>
            <a:cxnSpLocks/>
          </p:cNvCxnSpPr>
          <p:nvPr/>
        </p:nvCxnSpPr>
        <p:spPr>
          <a:xfrm flipH="1">
            <a:off x="5650924" y="5482692"/>
            <a:ext cx="703423" cy="19289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DB7DCB2-F0AB-2F45-8A81-5DDCBDBCF640}"/>
              </a:ext>
            </a:extLst>
          </p:cNvPr>
          <p:cNvSpPr txBox="1"/>
          <p:nvPr/>
        </p:nvSpPr>
        <p:spPr>
          <a:xfrm>
            <a:off x="4634297" y="2621794"/>
            <a:ext cx="4509703" cy="892552"/>
          </a:xfrm>
          <a:prstGeom prst="rect">
            <a:avLst/>
          </a:prstGeom>
          <a:solidFill>
            <a:schemeClr val="bg1">
              <a:lumMod val="95000"/>
            </a:schemeClr>
          </a:solidFill>
          <a:ln w="28575">
            <a:solidFill>
              <a:srgbClr val="2479BE"/>
            </a:solidFill>
          </a:ln>
        </p:spPr>
        <p:txBody>
          <a:bodyPr wrap="square" rtlCol="0">
            <a:spAutoFit/>
          </a:bodyPr>
          <a:lstStyle/>
          <a:p>
            <a:pPr algn="ctr"/>
            <a:r>
              <a:rPr lang="en-US" dirty="0"/>
              <a:t>Files should be named using this naming convention: </a:t>
            </a:r>
          </a:p>
          <a:p>
            <a:pPr algn="ctr"/>
            <a:r>
              <a:rPr lang="en-US" sz="1600" dirty="0"/>
              <a:t>“</a:t>
            </a:r>
            <a:r>
              <a:rPr lang="en-US" sz="1600" b="1" dirty="0"/>
              <a:t>Last Name_First Name_Document Type</a:t>
            </a:r>
            <a:r>
              <a:rPr lang="en-US" sz="1600" dirty="0"/>
              <a:t>”</a:t>
            </a:r>
          </a:p>
        </p:txBody>
      </p:sp>
      <p:sp>
        <p:nvSpPr>
          <p:cNvPr id="23" name="Rectangle 22">
            <a:extLst>
              <a:ext uri="{FF2B5EF4-FFF2-40B4-BE49-F238E27FC236}">
                <a16:creationId xmlns:a16="http://schemas.microsoft.com/office/drawing/2014/main" id="{04BD79CC-BD88-C74C-80B7-AEAAC4E61340}"/>
              </a:ext>
            </a:extLst>
          </p:cNvPr>
          <p:cNvSpPr/>
          <p:nvPr/>
        </p:nvSpPr>
        <p:spPr>
          <a:xfrm>
            <a:off x="3657600" y="4330758"/>
            <a:ext cx="762000" cy="329624"/>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113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Client Profile Tab- Client Notes</a:t>
            </a:r>
          </a:p>
        </p:txBody>
      </p:sp>
      <p:sp>
        <p:nvSpPr>
          <p:cNvPr id="3" name="Content Placeholder 2"/>
          <p:cNvSpPr>
            <a:spLocks noGrp="1"/>
          </p:cNvSpPr>
          <p:nvPr>
            <p:ph idx="1"/>
          </p:nvPr>
        </p:nvSpPr>
        <p:spPr>
          <a:xfrm>
            <a:off x="609600" y="1524000"/>
            <a:ext cx="8229600" cy="4525963"/>
          </a:xfrm>
        </p:spPr>
        <p:txBody>
          <a:bodyPr>
            <a:normAutofit fontScale="92500"/>
          </a:bodyPr>
          <a:lstStyle/>
          <a:p>
            <a:r>
              <a:rPr lang="en-US" sz="2400" dirty="0"/>
              <a:t>Case notes live on the client profile tab. They should be utilized by any project type to add information that could help collaborate or coordinate services for the client across agencies.</a:t>
            </a:r>
          </a:p>
          <a:p>
            <a:r>
              <a:rPr lang="en-US" sz="2400" dirty="0"/>
              <a:t>For Coordinated Entry, helpful case notes include any of the following pieces of information:</a:t>
            </a:r>
          </a:p>
          <a:p>
            <a:pPr lvl="1"/>
            <a:r>
              <a:rPr lang="en-US" sz="2000" dirty="0"/>
              <a:t>Where is the client in the housing process?</a:t>
            </a:r>
            <a:endParaRPr lang="en-US" sz="1600" dirty="0"/>
          </a:p>
          <a:p>
            <a:pPr lvl="1"/>
            <a:r>
              <a:rPr lang="en-US" sz="2000" dirty="0"/>
              <a:t>What barriers exist for the client to work towards housing. </a:t>
            </a:r>
          </a:p>
          <a:p>
            <a:pPr lvl="1"/>
            <a:r>
              <a:rPr lang="en-US" sz="2000" dirty="0"/>
              <a:t>What documents are needed to apply to resources</a:t>
            </a:r>
          </a:p>
          <a:p>
            <a:r>
              <a:rPr lang="en-US" sz="2400" dirty="0"/>
              <a:t>Connector cards- any client who has a connector card needs an update note added every two weeks. Case notes entered for this reason should begin with “Connector Card update”</a:t>
            </a:r>
          </a:p>
          <a:p>
            <a:pPr marL="457200" lvl="1" indent="0">
              <a:buNone/>
            </a:pPr>
            <a:endParaRPr lang="en-US" sz="2000" dirty="0"/>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9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Client Profile Tab- Client Notes</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922A1ED0-17C6-4212-9704-2D9F8D433908}"/>
              </a:ext>
            </a:extLst>
          </p:cNvPr>
          <p:cNvPicPr>
            <a:picLocks noGrp="1" noChangeAspect="1"/>
          </p:cNvPicPr>
          <p:nvPr>
            <p:ph idx="1"/>
          </p:nvPr>
        </p:nvPicPr>
        <p:blipFill>
          <a:blip r:embed="rId3"/>
          <a:stretch>
            <a:fillRect/>
          </a:stretch>
        </p:blipFill>
        <p:spPr>
          <a:xfrm>
            <a:off x="628650" y="2496142"/>
            <a:ext cx="8229600" cy="1373590"/>
          </a:xfrm>
          <a:prstGeom prst="rect">
            <a:avLst/>
          </a:prstGeom>
        </p:spPr>
      </p:pic>
      <p:sp>
        <p:nvSpPr>
          <p:cNvPr id="8" name="TextBox 7">
            <a:extLst>
              <a:ext uri="{FF2B5EF4-FFF2-40B4-BE49-F238E27FC236}">
                <a16:creationId xmlns:a16="http://schemas.microsoft.com/office/drawing/2014/main" id="{33A61C45-C1D6-4CEC-8191-B427D6E7D14D}"/>
              </a:ext>
            </a:extLst>
          </p:cNvPr>
          <p:cNvSpPr txBox="1"/>
          <p:nvPr/>
        </p:nvSpPr>
        <p:spPr>
          <a:xfrm>
            <a:off x="628650" y="1600200"/>
            <a:ext cx="3562350" cy="523220"/>
          </a:xfrm>
          <a:prstGeom prst="rect">
            <a:avLst/>
          </a:prstGeom>
          <a:solidFill>
            <a:schemeClr val="bg1">
              <a:lumMod val="95000"/>
            </a:schemeClr>
          </a:solidFill>
          <a:ln w="28575">
            <a:solidFill>
              <a:srgbClr val="2479BE"/>
            </a:solidFill>
          </a:ln>
        </p:spPr>
        <p:txBody>
          <a:bodyPr wrap="square" rtlCol="0">
            <a:spAutoFit/>
          </a:bodyPr>
          <a:lstStyle/>
          <a:p>
            <a:pPr algn="ctr"/>
            <a:r>
              <a:rPr lang="en-US" sz="1400" dirty="0"/>
              <a:t>Make sure you are in the correct EDA mode and Back-date mode.</a:t>
            </a:r>
          </a:p>
        </p:txBody>
      </p:sp>
      <p:sp>
        <p:nvSpPr>
          <p:cNvPr id="9" name="TextBox 8">
            <a:extLst>
              <a:ext uri="{FF2B5EF4-FFF2-40B4-BE49-F238E27FC236}">
                <a16:creationId xmlns:a16="http://schemas.microsoft.com/office/drawing/2014/main" id="{6DBE8919-818C-4704-A81E-7997565CB835}"/>
              </a:ext>
            </a:extLst>
          </p:cNvPr>
          <p:cNvSpPr txBox="1"/>
          <p:nvPr/>
        </p:nvSpPr>
        <p:spPr>
          <a:xfrm>
            <a:off x="4953002" y="1721580"/>
            <a:ext cx="3562350" cy="523220"/>
          </a:xfrm>
          <a:prstGeom prst="rect">
            <a:avLst/>
          </a:prstGeom>
          <a:solidFill>
            <a:schemeClr val="bg1">
              <a:lumMod val="95000"/>
            </a:schemeClr>
          </a:solidFill>
          <a:ln w="28575">
            <a:solidFill>
              <a:srgbClr val="2479BE"/>
            </a:solidFill>
          </a:ln>
        </p:spPr>
        <p:txBody>
          <a:bodyPr wrap="square" rtlCol="0">
            <a:spAutoFit/>
          </a:bodyPr>
          <a:lstStyle/>
          <a:p>
            <a:pPr algn="ctr"/>
            <a:r>
              <a:rPr lang="en-US" sz="1400" dirty="0"/>
              <a:t>If you hover on the note icon, the whole note will pop up.</a:t>
            </a:r>
          </a:p>
        </p:txBody>
      </p:sp>
      <p:pic>
        <p:nvPicPr>
          <p:cNvPr id="10" name="Picture 9">
            <a:extLst>
              <a:ext uri="{FF2B5EF4-FFF2-40B4-BE49-F238E27FC236}">
                <a16:creationId xmlns:a16="http://schemas.microsoft.com/office/drawing/2014/main" id="{1F708254-90D6-4506-B449-354C37FF2E8D}"/>
              </a:ext>
            </a:extLst>
          </p:cNvPr>
          <p:cNvPicPr>
            <a:picLocks noChangeAspect="1"/>
          </p:cNvPicPr>
          <p:nvPr/>
        </p:nvPicPr>
        <p:blipFill>
          <a:blip r:embed="rId4"/>
          <a:stretch>
            <a:fillRect/>
          </a:stretch>
        </p:blipFill>
        <p:spPr>
          <a:xfrm>
            <a:off x="4572000" y="3945729"/>
            <a:ext cx="4074913" cy="2005013"/>
          </a:xfrm>
          <a:prstGeom prst="rect">
            <a:avLst/>
          </a:prstGeom>
        </p:spPr>
      </p:pic>
      <p:sp>
        <p:nvSpPr>
          <p:cNvPr id="11" name="TextBox 10">
            <a:extLst>
              <a:ext uri="{FF2B5EF4-FFF2-40B4-BE49-F238E27FC236}">
                <a16:creationId xmlns:a16="http://schemas.microsoft.com/office/drawing/2014/main" id="{5B2021E3-C4B7-4B26-A2BB-049FF7CD51B7}"/>
              </a:ext>
            </a:extLst>
          </p:cNvPr>
          <p:cNvSpPr txBox="1"/>
          <p:nvPr/>
        </p:nvSpPr>
        <p:spPr>
          <a:xfrm>
            <a:off x="800100" y="4519136"/>
            <a:ext cx="3562350" cy="523220"/>
          </a:xfrm>
          <a:prstGeom prst="rect">
            <a:avLst/>
          </a:prstGeom>
          <a:solidFill>
            <a:schemeClr val="bg1">
              <a:lumMod val="95000"/>
            </a:schemeClr>
          </a:solidFill>
          <a:ln w="28575">
            <a:solidFill>
              <a:srgbClr val="2479BE"/>
            </a:solidFill>
          </a:ln>
        </p:spPr>
        <p:txBody>
          <a:bodyPr wrap="square" rtlCol="0">
            <a:spAutoFit/>
          </a:bodyPr>
          <a:lstStyle/>
          <a:p>
            <a:pPr algn="ctr"/>
            <a:r>
              <a:rPr lang="en-US" sz="1400" dirty="0"/>
              <a:t>Make sure to sign off with your name and agency in each case note.</a:t>
            </a:r>
          </a:p>
        </p:txBody>
      </p:sp>
      <p:sp>
        <p:nvSpPr>
          <p:cNvPr id="12" name="TextBox 11">
            <a:extLst>
              <a:ext uri="{FF2B5EF4-FFF2-40B4-BE49-F238E27FC236}">
                <a16:creationId xmlns:a16="http://schemas.microsoft.com/office/drawing/2014/main" id="{DE7ED7E8-85F5-4022-9283-07640BCF6203}"/>
              </a:ext>
            </a:extLst>
          </p:cNvPr>
          <p:cNvSpPr txBox="1"/>
          <p:nvPr/>
        </p:nvSpPr>
        <p:spPr>
          <a:xfrm>
            <a:off x="800100" y="5322428"/>
            <a:ext cx="3562350" cy="738664"/>
          </a:xfrm>
          <a:prstGeom prst="rect">
            <a:avLst/>
          </a:prstGeom>
          <a:solidFill>
            <a:schemeClr val="bg1">
              <a:lumMod val="95000"/>
            </a:schemeClr>
          </a:solidFill>
          <a:ln w="28575">
            <a:solidFill>
              <a:srgbClr val="2479BE"/>
            </a:solidFill>
          </a:ln>
        </p:spPr>
        <p:txBody>
          <a:bodyPr wrap="square" rtlCol="0">
            <a:spAutoFit/>
          </a:bodyPr>
          <a:lstStyle/>
          <a:p>
            <a:pPr algn="ctr"/>
            <a:r>
              <a:rPr lang="en-US" sz="1400" dirty="0"/>
              <a:t>Notes added to maintain a client’s Connector Card should begin with “Connector Card update”</a:t>
            </a:r>
          </a:p>
        </p:txBody>
      </p:sp>
      <p:cxnSp>
        <p:nvCxnSpPr>
          <p:cNvPr id="13" name="Straight Arrow Connector 12">
            <a:extLst>
              <a:ext uri="{FF2B5EF4-FFF2-40B4-BE49-F238E27FC236}">
                <a16:creationId xmlns:a16="http://schemas.microsoft.com/office/drawing/2014/main" id="{CB636FC4-DA97-46F9-AF9A-83957D197911}"/>
              </a:ext>
            </a:extLst>
          </p:cNvPr>
          <p:cNvCxnSpPr>
            <a:cxnSpLocks/>
          </p:cNvCxnSpPr>
          <p:nvPr/>
        </p:nvCxnSpPr>
        <p:spPr>
          <a:xfrm>
            <a:off x="8001000" y="2338864"/>
            <a:ext cx="514352" cy="709136"/>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7C9F545-DDCF-441D-AC16-6647D03B5A4C}"/>
              </a:ext>
            </a:extLst>
          </p:cNvPr>
          <p:cNvCxnSpPr>
            <a:cxnSpLocks/>
          </p:cNvCxnSpPr>
          <p:nvPr/>
        </p:nvCxnSpPr>
        <p:spPr>
          <a:xfrm flipH="1">
            <a:off x="8343900" y="3581400"/>
            <a:ext cx="303013" cy="10668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4D9E214-DCF0-48EA-A49B-A45CB40124C5}"/>
              </a:ext>
            </a:extLst>
          </p:cNvPr>
          <p:cNvCxnSpPr>
            <a:cxnSpLocks/>
          </p:cNvCxnSpPr>
          <p:nvPr/>
        </p:nvCxnSpPr>
        <p:spPr>
          <a:xfrm>
            <a:off x="4362450" y="5042356"/>
            <a:ext cx="1428750" cy="74884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02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291BA1-FB95-45E8-ADEC-CBE79C38107D}"/>
              </a:ext>
            </a:extLst>
          </p:cNvPr>
          <p:cNvPicPr>
            <a:picLocks noChangeAspect="1"/>
          </p:cNvPicPr>
          <p:nvPr/>
        </p:nvPicPr>
        <p:blipFill>
          <a:blip r:embed="rId3"/>
          <a:stretch>
            <a:fillRect/>
          </a:stretch>
        </p:blipFill>
        <p:spPr>
          <a:xfrm>
            <a:off x="571500" y="3217287"/>
            <a:ext cx="8458200" cy="2855004"/>
          </a:xfrm>
          <a:prstGeom prst="rect">
            <a:avLst/>
          </a:prstGeom>
        </p:spPr>
      </p:pic>
      <p:sp>
        <p:nvSpPr>
          <p:cNvPr id="2" name="Title 1"/>
          <p:cNvSpPr>
            <a:spLocks noGrp="1"/>
          </p:cNvSpPr>
          <p:nvPr>
            <p:ph type="title"/>
          </p:nvPr>
        </p:nvSpPr>
        <p:spPr>
          <a:xfrm>
            <a:off x="685800" y="304800"/>
            <a:ext cx="8229600" cy="1143000"/>
          </a:xfrm>
        </p:spPr>
        <p:txBody>
          <a:bodyPr>
            <a:normAutofit/>
          </a:bodyPr>
          <a:lstStyle/>
          <a:p>
            <a:pPr algn="l"/>
            <a:r>
              <a:rPr lang="en-US" dirty="0"/>
              <a:t>Client Profile Tab – Client Photo</a:t>
            </a:r>
          </a:p>
        </p:txBody>
      </p:sp>
      <p:sp>
        <p:nvSpPr>
          <p:cNvPr id="3" name="Content Placeholder 2"/>
          <p:cNvSpPr>
            <a:spLocks noGrp="1"/>
          </p:cNvSpPr>
          <p:nvPr>
            <p:ph idx="1"/>
          </p:nvPr>
        </p:nvSpPr>
        <p:spPr>
          <a:xfrm>
            <a:off x="580718" y="1247575"/>
            <a:ext cx="8229600" cy="4525963"/>
          </a:xfrm>
        </p:spPr>
        <p:txBody>
          <a:bodyPr>
            <a:normAutofit/>
          </a:bodyPr>
          <a:lstStyle/>
          <a:p>
            <a:r>
              <a:rPr lang="en-US" sz="2400" dirty="0"/>
              <a:t>If you have obtained permission to upload a client photo, click “</a:t>
            </a:r>
            <a:r>
              <a:rPr lang="en-US" sz="2400" b="1" dirty="0"/>
              <a:t>Change</a:t>
            </a:r>
            <a:r>
              <a:rPr lang="en-US" sz="2400" dirty="0"/>
              <a:t>” to upload an image. This photo is used primarily for Connector Cards, however it can also be helpful in street outreach coordination.</a:t>
            </a:r>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886699" y="4354244"/>
            <a:ext cx="514351" cy="28204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74CDA41E-0A80-7C44-9221-82F1113BD1A9}"/>
              </a:ext>
            </a:extLst>
          </p:cNvPr>
          <p:cNvCxnSpPr>
            <a:cxnSpLocks/>
          </p:cNvCxnSpPr>
          <p:nvPr/>
        </p:nvCxnSpPr>
        <p:spPr>
          <a:xfrm flipV="1">
            <a:off x="3328544" y="4684938"/>
            <a:ext cx="1787892" cy="123474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C76865-F880-E848-98D2-3837C6D93523}"/>
              </a:ext>
            </a:extLst>
          </p:cNvPr>
          <p:cNvSpPr/>
          <p:nvPr/>
        </p:nvSpPr>
        <p:spPr>
          <a:xfrm>
            <a:off x="5650124" y="4419388"/>
            <a:ext cx="718851" cy="28204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C6D8FE93-E63B-F345-9E78-413DCA26A144}"/>
              </a:ext>
            </a:extLst>
          </p:cNvPr>
          <p:cNvCxnSpPr>
            <a:cxnSpLocks/>
          </p:cNvCxnSpPr>
          <p:nvPr/>
        </p:nvCxnSpPr>
        <p:spPr>
          <a:xfrm flipH="1" flipV="1">
            <a:off x="8282142" y="4703988"/>
            <a:ext cx="281140" cy="297763"/>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E58D4AA-8827-C74E-8547-56F693D665B3}"/>
              </a:ext>
            </a:extLst>
          </p:cNvPr>
          <p:cNvSpPr txBox="1"/>
          <p:nvPr/>
        </p:nvSpPr>
        <p:spPr>
          <a:xfrm>
            <a:off x="685800" y="5817518"/>
            <a:ext cx="3339180" cy="830997"/>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Click </a:t>
            </a:r>
            <a:r>
              <a:rPr lang="en-US" sz="1600" b="1" dirty="0"/>
              <a:t>Browse </a:t>
            </a:r>
            <a:r>
              <a:rPr lang="en-US" sz="1600" dirty="0"/>
              <a:t>to select an image from your computer. (Must be a JPEG or PNG file, </a:t>
            </a:r>
            <a:r>
              <a:rPr lang="en-US" sz="1600" i="1" dirty="0"/>
              <a:t>not </a:t>
            </a:r>
            <a:r>
              <a:rPr lang="en-US" sz="1600" dirty="0"/>
              <a:t>a PDF.)</a:t>
            </a:r>
          </a:p>
        </p:txBody>
      </p:sp>
      <p:sp>
        <p:nvSpPr>
          <p:cNvPr id="19" name="Rectangle 18">
            <a:extLst>
              <a:ext uri="{FF2B5EF4-FFF2-40B4-BE49-F238E27FC236}">
                <a16:creationId xmlns:a16="http://schemas.microsoft.com/office/drawing/2014/main" id="{749D3A86-2911-BA43-B57D-4AE299F4E9B3}"/>
              </a:ext>
            </a:extLst>
          </p:cNvPr>
          <p:cNvSpPr/>
          <p:nvPr/>
        </p:nvSpPr>
        <p:spPr>
          <a:xfrm>
            <a:off x="6342479" y="5438038"/>
            <a:ext cx="760970" cy="28204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0EBC2A3-BB6A-E14A-A9B5-73CD1E0501FB}"/>
              </a:ext>
            </a:extLst>
          </p:cNvPr>
          <p:cNvSpPr txBox="1"/>
          <p:nvPr/>
        </p:nvSpPr>
        <p:spPr>
          <a:xfrm>
            <a:off x="4953000" y="6072291"/>
            <a:ext cx="1994305" cy="641746"/>
          </a:xfrm>
          <a:prstGeom prst="rect">
            <a:avLst/>
          </a:prstGeom>
          <a:solidFill>
            <a:schemeClr val="bg1">
              <a:lumMod val="95000"/>
            </a:schemeClr>
          </a:solidFill>
          <a:ln w="28575">
            <a:solidFill>
              <a:srgbClr val="2479BE"/>
            </a:solidFill>
          </a:ln>
        </p:spPr>
        <p:txBody>
          <a:bodyPr wrap="square" rtlCol="0">
            <a:spAutoFit/>
          </a:bodyPr>
          <a:lstStyle/>
          <a:p>
            <a:pPr algn="ctr"/>
            <a:r>
              <a:rPr lang="en-US" dirty="0"/>
              <a:t>Then click </a:t>
            </a:r>
            <a:r>
              <a:rPr lang="en-US" b="1" dirty="0"/>
              <a:t>Upload</a:t>
            </a:r>
            <a:r>
              <a:rPr lang="en-US" dirty="0"/>
              <a:t>.</a:t>
            </a:r>
          </a:p>
        </p:txBody>
      </p:sp>
      <p:cxnSp>
        <p:nvCxnSpPr>
          <p:cNvPr id="21" name="Straight Arrow Connector 20">
            <a:extLst>
              <a:ext uri="{FF2B5EF4-FFF2-40B4-BE49-F238E27FC236}">
                <a16:creationId xmlns:a16="http://schemas.microsoft.com/office/drawing/2014/main" id="{0034320C-FAFE-944C-8634-3417433F9E23}"/>
              </a:ext>
            </a:extLst>
          </p:cNvPr>
          <p:cNvCxnSpPr>
            <a:cxnSpLocks/>
          </p:cNvCxnSpPr>
          <p:nvPr/>
        </p:nvCxnSpPr>
        <p:spPr>
          <a:xfrm flipV="1">
            <a:off x="5920050" y="5632317"/>
            <a:ext cx="326872" cy="42773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53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0213A-CDF5-DB4F-82CB-523A8ECE1F05}"/>
              </a:ext>
            </a:extLst>
          </p:cNvPr>
          <p:cNvSpPr>
            <a:spLocks noGrp="1"/>
          </p:cNvSpPr>
          <p:nvPr>
            <p:ph type="ctrTitle"/>
          </p:nvPr>
        </p:nvSpPr>
        <p:spPr/>
        <p:txBody>
          <a:bodyPr>
            <a:normAutofit/>
          </a:bodyPr>
          <a:lstStyle/>
          <a:p>
            <a:pPr algn="l"/>
            <a:r>
              <a:rPr lang="en-US" sz="5400" dirty="0"/>
              <a:t>Households Tab</a:t>
            </a:r>
          </a:p>
        </p:txBody>
      </p:sp>
      <p:sp>
        <p:nvSpPr>
          <p:cNvPr id="7" name="Subtitle 6">
            <a:extLst>
              <a:ext uri="{FF2B5EF4-FFF2-40B4-BE49-F238E27FC236}">
                <a16:creationId xmlns:a16="http://schemas.microsoft.com/office/drawing/2014/main" id="{665DCB7B-491F-0B43-B40A-E5BF698D9EF4}"/>
              </a:ext>
            </a:extLst>
          </p:cNvPr>
          <p:cNvSpPr>
            <a:spLocks noGrp="1"/>
          </p:cNvSpPr>
          <p:nvPr>
            <p:ph type="subTitle" idx="1"/>
          </p:nvPr>
        </p:nvSpPr>
        <p:spPr>
          <a:xfrm>
            <a:off x="685800" y="3276600"/>
            <a:ext cx="7010400" cy="1752600"/>
          </a:xfrm>
        </p:spPr>
        <p:txBody>
          <a:bodyPr>
            <a:normAutofit lnSpcReduction="10000"/>
          </a:bodyPr>
          <a:lstStyle/>
          <a:p>
            <a:pPr marL="457200" indent="-457200" algn="l">
              <a:buFont typeface="Arial" panose="020B0604020202020204" pitchFamily="34" charset="0"/>
              <a:buChar char="•"/>
            </a:pPr>
            <a:r>
              <a:rPr lang="en-US" sz="2800" dirty="0">
                <a:solidFill>
                  <a:schemeClr val="tx1">
                    <a:lumMod val="75000"/>
                    <a:lumOff val="25000"/>
                  </a:schemeClr>
                </a:solidFill>
              </a:rPr>
              <a:t>Create households with </a:t>
            </a:r>
            <a:r>
              <a:rPr lang="en-US" sz="2800" b="1" dirty="0">
                <a:solidFill>
                  <a:schemeClr val="tx1">
                    <a:lumMod val="75000"/>
                    <a:lumOff val="25000"/>
                  </a:schemeClr>
                </a:solidFill>
              </a:rPr>
              <a:t>multiple</a:t>
            </a:r>
            <a:r>
              <a:rPr lang="en-US" sz="2800" dirty="0">
                <a:solidFill>
                  <a:schemeClr val="tx1">
                    <a:lumMod val="75000"/>
                    <a:lumOff val="25000"/>
                  </a:schemeClr>
                </a:solidFill>
              </a:rPr>
              <a:t> members</a:t>
            </a:r>
          </a:p>
          <a:p>
            <a:pPr marL="457200" indent="-457200" algn="l">
              <a:buFont typeface="Arial" panose="020B0604020202020204" pitchFamily="34" charset="0"/>
              <a:buChar char="•"/>
            </a:pPr>
            <a:r>
              <a:rPr lang="en-US" sz="2800" dirty="0">
                <a:solidFill>
                  <a:schemeClr val="tx1">
                    <a:lumMod val="75000"/>
                    <a:lumOff val="25000"/>
                  </a:schemeClr>
                </a:solidFill>
              </a:rPr>
              <a:t>If you’re working with a single individual, skip this tab!</a:t>
            </a:r>
          </a:p>
        </p:txBody>
      </p:sp>
    </p:spTree>
    <p:extLst>
      <p:ext uri="{BB962C8B-B14F-4D97-AF65-F5344CB8AC3E}">
        <p14:creationId xmlns:p14="http://schemas.microsoft.com/office/powerpoint/2010/main" val="102654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197976-D827-4023-B298-4AE4ECD5D38B}"/>
              </a:ext>
            </a:extLst>
          </p:cNvPr>
          <p:cNvPicPr>
            <a:picLocks noChangeAspect="1"/>
          </p:cNvPicPr>
          <p:nvPr/>
        </p:nvPicPr>
        <p:blipFill>
          <a:blip r:embed="rId3"/>
          <a:stretch>
            <a:fillRect/>
          </a:stretch>
        </p:blipFill>
        <p:spPr>
          <a:xfrm>
            <a:off x="662940" y="3733800"/>
            <a:ext cx="8229599" cy="1516207"/>
          </a:xfrm>
          <a:prstGeom prst="rect">
            <a:avLst/>
          </a:prstGeom>
        </p:spPr>
      </p:pic>
      <p:sp>
        <p:nvSpPr>
          <p:cNvPr id="2" name="Title 1"/>
          <p:cNvSpPr>
            <a:spLocks noGrp="1"/>
          </p:cNvSpPr>
          <p:nvPr>
            <p:ph type="title"/>
          </p:nvPr>
        </p:nvSpPr>
        <p:spPr>
          <a:xfrm>
            <a:off x="685800" y="274638"/>
            <a:ext cx="8229600" cy="1143000"/>
          </a:xfrm>
        </p:spPr>
        <p:txBody>
          <a:bodyPr/>
          <a:lstStyle/>
          <a:p>
            <a:pPr algn="l"/>
            <a:r>
              <a:rPr lang="en-US" dirty="0"/>
              <a:t>Households Tab</a:t>
            </a:r>
          </a:p>
        </p:txBody>
      </p:sp>
      <p:sp>
        <p:nvSpPr>
          <p:cNvPr id="3" name="Content Placeholder 2"/>
          <p:cNvSpPr>
            <a:spLocks noGrp="1"/>
          </p:cNvSpPr>
          <p:nvPr>
            <p:ph idx="1"/>
          </p:nvPr>
        </p:nvSpPr>
        <p:spPr>
          <a:xfrm>
            <a:off x="609600" y="1524001"/>
            <a:ext cx="8229600" cy="2057399"/>
          </a:xfrm>
          <a:ln>
            <a:noFill/>
          </a:ln>
        </p:spPr>
        <p:txBody>
          <a:bodyPr>
            <a:normAutofit fontScale="92500" lnSpcReduction="10000"/>
          </a:bodyPr>
          <a:lstStyle/>
          <a:p>
            <a:r>
              <a:rPr lang="en-US" sz="2400" dirty="0"/>
              <a:t>If the client has other members in their household, click on the </a:t>
            </a:r>
            <a:r>
              <a:rPr lang="en-US" sz="2400" b="1" dirty="0"/>
              <a:t>Households</a:t>
            </a:r>
            <a:r>
              <a:rPr lang="en-US" sz="2400" dirty="0"/>
              <a:t> tab.</a:t>
            </a:r>
          </a:p>
          <a:p>
            <a:r>
              <a:rPr lang="en-US" sz="2400" dirty="0"/>
              <a:t>According to HUD a “household” is any group of people that want to live together. This could be relatives or non-relative groupings of people.</a:t>
            </a:r>
          </a:p>
          <a:p>
            <a:r>
              <a:rPr lang="en-US" sz="2400" dirty="0"/>
              <a:t>If you are working with an individual, you will skip this tab.</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84B4529-8233-469F-A020-4A4353A38765}"/>
              </a:ext>
            </a:extLst>
          </p:cNvPr>
          <p:cNvCxnSpPr>
            <a:cxnSpLocks/>
          </p:cNvCxnSpPr>
          <p:nvPr/>
        </p:nvCxnSpPr>
        <p:spPr>
          <a:xfrm>
            <a:off x="4038600" y="3810000"/>
            <a:ext cx="0" cy="81974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737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Households Tab</a:t>
            </a:r>
          </a:p>
        </p:txBody>
      </p:sp>
      <p:sp>
        <p:nvSpPr>
          <p:cNvPr id="3" name="Content Placeholder 2"/>
          <p:cNvSpPr>
            <a:spLocks noGrp="1"/>
          </p:cNvSpPr>
          <p:nvPr>
            <p:ph idx="1"/>
          </p:nvPr>
        </p:nvSpPr>
        <p:spPr>
          <a:xfrm>
            <a:off x="609600" y="1524001"/>
            <a:ext cx="8229600" cy="4114799"/>
          </a:xfrm>
          <a:ln>
            <a:noFill/>
          </a:ln>
        </p:spPr>
        <p:txBody>
          <a:bodyPr>
            <a:normAutofit lnSpcReduction="10000"/>
          </a:bodyPr>
          <a:lstStyle/>
          <a:p>
            <a:r>
              <a:rPr lang="en-US" sz="2400" dirty="0"/>
              <a:t>Check to see if the client is already in a household. If the household exists, you are finished in the tab. If multiple households are listed and one of them is correct, you are finished in the household tab. </a:t>
            </a:r>
          </a:p>
          <a:p>
            <a:r>
              <a:rPr lang="en-US" sz="2400" dirty="0"/>
              <a:t>If there is no household listed click “Start New Household”</a:t>
            </a:r>
          </a:p>
          <a:p>
            <a:r>
              <a:rPr lang="en-US" sz="2400" dirty="0"/>
              <a:t>**** If during a client’s enrollment in a project, the household composition changes, look to the training guidance available on the </a:t>
            </a:r>
            <a:r>
              <a:rPr lang="en-US" sz="2400" dirty="0">
                <a:hlinkClick r:id="rId3"/>
              </a:rPr>
              <a:t>https://hmisnashville.weebly.com/</a:t>
            </a:r>
            <a:r>
              <a:rPr lang="en-US" sz="2400" dirty="0"/>
              <a:t> for how to update manage the household in HMIS.</a:t>
            </a:r>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41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Households Tab – New Household</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r>
              <a:rPr lang="en-US" sz="2400" dirty="0"/>
              <a:t>Click “Start a New Household.”</a:t>
            </a:r>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57400"/>
            <a:ext cx="4609228" cy="4461642"/>
          </a:xfrm>
          <a:prstGeom prst="rect">
            <a:avLst/>
          </a:prstGeom>
        </p:spPr>
      </p:pic>
      <p:cxnSp>
        <p:nvCxnSpPr>
          <p:cNvPr id="9" name="Straight Arrow Connector 8"/>
          <p:cNvCxnSpPr/>
          <p:nvPr/>
        </p:nvCxnSpPr>
        <p:spPr>
          <a:xfrm flipH="1">
            <a:off x="4038600" y="2590800"/>
            <a:ext cx="1219200" cy="3810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1909" y="4848761"/>
            <a:ext cx="5164889" cy="1323439"/>
          </a:xfrm>
          <a:prstGeom prst="rect">
            <a:avLst/>
          </a:prstGeom>
          <a:solidFill>
            <a:schemeClr val="bg1">
              <a:lumMod val="95000"/>
            </a:schemeClr>
          </a:solidFill>
          <a:ln w="28575">
            <a:solidFill>
              <a:srgbClr val="2479BE"/>
            </a:solidFill>
          </a:ln>
        </p:spPr>
        <p:txBody>
          <a:bodyPr wrap="square" rtlCol="0">
            <a:spAutoFit/>
          </a:bodyPr>
          <a:lstStyle/>
          <a:p>
            <a:r>
              <a:rPr lang="en-US" sz="2000" dirty="0"/>
              <a:t>3. Once you find/create the family member, click the green circle with the plus in order to </a:t>
            </a:r>
            <a:r>
              <a:rPr lang="en-US" sz="2000" b="1" u="sng" dirty="0"/>
              <a:t>add</a:t>
            </a:r>
            <a:r>
              <a:rPr lang="en-US" sz="2000" dirty="0"/>
              <a:t> them to the household.</a:t>
            </a:r>
          </a:p>
          <a:p>
            <a:r>
              <a:rPr lang="en-US" sz="2000" dirty="0"/>
              <a:t>4. </a:t>
            </a:r>
            <a:r>
              <a:rPr lang="en-US" sz="2000" b="1" dirty="0"/>
              <a:t>Repeat</a:t>
            </a:r>
            <a:r>
              <a:rPr lang="en-US" sz="2000" dirty="0"/>
              <a:t> for each household member.</a:t>
            </a:r>
          </a:p>
        </p:txBody>
      </p:sp>
      <p:cxnSp>
        <p:nvCxnSpPr>
          <p:cNvPr id="11" name="Straight Arrow Connector 10"/>
          <p:cNvCxnSpPr/>
          <p:nvPr/>
        </p:nvCxnSpPr>
        <p:spPr>
          <a:xfrm flipH="1">
            <a:off x="1676400" y="3886200"/>
            <a:ext cx="3542428" cy="142934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47090" y="2477631"/>
            <a:ext cx="3531212" cy="2246769"/>
          </a:xfrm>
          <a:prstGeom prst="rect">
            <a:avLst/>
          </a:prstGeom>
          <a:solidFill>
            <a:schemeClr val="bg1">
              <a:lumMod val="95000"/>
            </a:schemeClr>
          </a:solidFill>
          <a:ln w="28575">
            <a:solidFill>
              <a:srgbClr val="2479BE"/>
            </a:solidFill>
          </a:ln>
        </p:spPr>
        <p:txBody>
          <a:bodyPr wrap="square" rtlCol="0">
            <a:spAutoFit/>
          </a:bodyPr>
          <a:lstStyle/>
          <a:p>
            <a:r>
              <a:rPr lang="en-US" sz="2000" dirty="0"/>
              <a:t>2. </a:t>
            </a:r>
            <a:r>
              <a:rPr lang="en-US" sz="2000" b="1" dirty="0"/>
              <a:t>Search</a:t>
            </a:r>
            <a:r>
              <a:rPr lang="en-US" sz="2000" dirty="0"/>
              <a:t> for a family member. If they already exist in the system, they will populate under “Client Results.” If they don’t already exist, select “</a:t>
            </a:r>
            <a:r>
              <a:rPr lang="en-US" sz="2000" b="1" dirty="0"/>
              <a:t>Add new Client with This Information</a:t>
            </a:r>
            <a:r>
              <a:rPr lang="en-US" sz="2000" dirty="0"/>
              <a:t>.”</a:t>
            </a:r>
          </a:p>
        </p:txBody>
      </p:sp>
      <p:cxnSp>
        <p:nvCxnSpPr>
          <p:cNvPr id="13" name="Straight Arrow Connector 12"/>
          <p:cNvCxnSpPr/>
          <p:nvPr/>
        </p:nvCxnSpPr>
        <p:spPr>
          <a:xfrm flipH="1">
            <a:off x="3352802" y="1903511"/>
            <a:ext cx="3047998" cy="35150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98920" y="1578114"/>
            <a:ext cx="2187879" cy="707886"/>
          </a:xfrm>
          <a:prstGeom prst="rect">
            <a:avLst/>
          </a:prstGeom>
          <a:solidFill>
            <a:schemeClr val="bg1">
              <a:lumMod val="95000"/>
            </a:schemeClr>
          </a:solidFill>
          <a:ln w="19050">
            <a:solidFill>
              <a:srgbClr val="2479BE"/>
            </a:solidFill>
          </a:ln>
        </p:spPr>
        <p:txBody>
          <a:bodyPr wrap="square" rtlCol="0">
            <a:spAutoFit/>
          </a:bodyPr>
          <a:lstStyle/>
          <a:p>
            <a:r>
              <a:rPr lang="en-US" sz="2000" dirty="0"/>
              <a:t>1. Select the  </a:t>
            </a:r>
            <a:r>
              <a:rPr lang="en-US" sz="2000" b="1" dirty="0"/>
              <a:t>Household Type</a:t>
            </a:r>
            <a:r>
              <a:rPr lang="en-US" sz="2000" dirty="0"/>
              <a:t>.</a:t>
            </a:r>
          </a:p>
        </p:txBody>
      </p:sp>
      <p:sp>
        <p:nvSpPr>
          <p:cNvPr id="15" name="Rectangle 14"/>
          <p:cNvSpPr/>
          <p:nvPr/>
        </p:nvSpPr>
        <p:spPr>
          <a:xfrm>
            <a:off x="734860" y="2036523"/>
            <a:ext cx="2617942"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739552" y="4017723"/>
            <a:ext cx="1708062"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80372" y="5152706"/>
            <a:ext cx="1096027" cy="32567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907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rotWithShape="1">
          <a:blip r:embed="rId3"/>
          <a:srcRect l="60332" t="21930" r="10628" b="5586"/>
          <a:stretch/>
        </p:blipFill>
        <p:spPr bwMode="auto">
          <a:xfrm>
            <a:off x="521761" y="1219200"/>
            <a:ext cx="7266278" cy="5100084"/>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685800" y="152400"/>
            <a:ext cx="8229600" cy="1143000"/>
          </a:xfrm>
        </p:spPr>
        <p:txBody>
          <a:bodyPr>
            <a:normAutofit fontScale="90000"/>
          </a:bodyPr>
          <a:lstStyle/>
          <a:p>
            <a:pPr algn="l"/>
            <a:r>
              <a:rPr lang="en-US" dirty="0"/>
              <a:t>Households Tab – New Household</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1430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24200" y="2133600"/>
            <a:ext cx="3200401" cy="9144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20253" y="5674519"/>
            <a:ext cx="1614047" cy="369332"/>
          </a:xfrm>
          <a:prstGeom prst="rect">
            <a:avLst/>
          </a:prstGeom>
          <a:solidFill>
            <a:schemeClr val="bg1">
              <a:lumMod val="95000"/>
            </a:schemeClr>
          </a:solidFill>
          <a:ln w="28575">
            <a:solidFill>
              <a:srgbClr val="2479BE"/>
            </a:solidFill>
          </a:ln>
        </p:spPr>
        <p:txBody>
          <a:bodyPr wrap="square" rtlCol="0">
            <a:spAutoFit/>
          </a:bodyPr>
          <a:lstStyle/>
          <a:p>
            <a:r>
              <a:rPr lang="en-US" dirty="0"/>
              <a:t>4. Save &amp; Exit.</a:t>
            </a:r>
          </a:p>
        </p:txBody>
      </p:sp>
      <p:sp>
        <p:nvSpPr>
          <p:cNvPr id="15" name="TextBox 14"/>
          <p:cNvSpPr txBox="1"/>
          <p:nvPr/>
        </p:nvSpPr>
        <p:spPr>
          <a:xfrm>
            <a:off x="4290747" y="4646474"/>
            <a:ext cx="1676400" cy="1754326"/>
          </a:xfrm>
          <a:prstGeom prst="rect">
            <a:avLst/>
          </a:prstGeom>
          <a:solidFill>
            <a:schemeClr val="bg1">
              <a:lumMod val="95000"/>
            </a:schemeClr>
          </a:solidFill>
          <a:ln w="28575">
            <a:solidFill>
              <a:srgbClr val="2479BE"/>
            </a:solidFill>
          </a:ln>
        </p:spPr>
        <p:txBody>
          <a:bodyPr wrap="square" rtlCol="0">
            <a:spAutoFit/>
          </a:bodyPr>
          <a:lstStyle/>
          <a:p>
            <a:r>
              <a:rPr lang="en-US" dirty="0"/>
              <a:t>3. “Joined Household” date </a:t>
            </a:r>
            <a:r>
              <a:rPr lang="en-US" b="1" dirty="0"/>
              <a:t>pre-populates</a:t>
            </a:r>
            <a:r>
              <a:rPr lang="en-US" dirty="0"/>
              <a:t> to back-date (do not edit).</a:t>
            </a:r>
          </a:p>
        </p:txBody>
      </p:sp>
      <p:cxnSp>
        <p:nvCxnSpPr>
          <p:cNvPr id="16" name="Straight Arrow Connector 15"/>
          <p:cNvCxnSpPr/>
          <p:nvPr/>
        </p:nvCxnSpPr>
        <p:spPr>
          <a:xfrm flipH="1" flipV="1">
            <a:off x="4724399" y="4076700"/>
            <a:ext cx="1" cy="4953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95800" y="3352802"/>
            <a:ext cx="1776843" cy="15239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667000" y="3159781"/>
            <a:ext cx="585368" cy="1105693"/>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1745918-EAE1-8E49-A80E-AF65395C4235}"/>
              </a:ext>
            </a:extLst>
          </p:cNvPr>
          <p:cNvSpPr txBox="1"/>
          <p:nvPr/>
        </p:nvSpPr>
        <p:spPr>
          <a:xfrm>
            <a:off x="6374898" y="1401763"/>
            <a:ext cx="2704541" cy="2800767"/>
          </a:xfrm>
          <a:prstGeom prst="rect">
            <a:avLst/>
          </a:prstGeom>
          <a:solidFill>
            <a:schemeClr val="bg1">
              <a:lumMod val="95000"/>
            </a:schemeClr>
          </a:solidFill>
          <a:ln w="28575">
            <a:solidFill>
              <a:srgbClr val="2479BE"/>
            </a:solidFill>
          </a:ln>
        </p:spPr>
        <p:txBody>
          <a:bodyPr wrap="square" rtlCol="0">
            <a:spAutoFit/>
          </a:bodyPr>
          <a:lstStyle/>
          <a:p>
            <a:pPr marL="342900" indent="-342900">
              <a:buAutoNum type="arabicPeriod"/>
            </a:pPr>
            <a:r>
              <a:rPr lang="en-US" sz="1600" dirty="0"/>
              <a:t>Answer “Yes” to the “Head of Household” (</a:t>
            </a:r>
            <a:r>
              <a:rPr lang="en-US" sz="1600" dirty="0" err="1"/>
              <a:t>HoH</a:t>
            </a:r>
            <a:r>
              <a:rPr lang="en-US" sz="1600" dirty="0"/>
              <a:t>) question for the head of household. </a:t>
            </a:r>
          </a:p>
          <a:p>
            <a:pPr marL="342900" indent="-342900">
              <a:buAutoNum type="arabicPeriod"/>
            </a:pPr>
            <a:r>
              <a:rPr lang="en-US" sz="1600" dirty="0"/>
              <a:t>For every other family member, select their relationship </a:t>
            </a:r>
            <a:r>
              <a:rPr lang="en-US" sz="1600" b="1" dirty="0"/>
              <a:t>TO</a:t>
            </a:r>
            <a:r>
              <a:rPr lang="en-US" sz="1600" dirty="0"/>
              <a:t> the head of household. Only ONE household member listed as Head of Household.</a:t>
            </a:r>
          </a:p>
        </p:txBody>
      </p:sp>
    </p:spTree>
    <p:extLst>
      <p:ext uri="{BB962C8B-B14F-4D97-AF65-F5344CB8AC3E}">
        <p14:creationId xmlns:p14="http://schemas.microsoft.com/office/powerpoint/2010/main" val="100789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Why Use HMIS?</a:t>
            </a:r>
          </a:p>
        </p:txBody>
      </p:sp>
      <p:sp>
        <p:nvSpPr>
          <p:cNvPr id="3" name="Content Placeholder 2"/>
          <p:cNvSpPr>
            <a:spLocks noGrp="1"/>
          </p:cNvSpPr>
          <p:nvPr>
            <p:ph idx="1"/>
          </p:nvPr>
        </p:nvSpPr>
        <p:spPr>
          <a:xfrm>
            <a:off x="609600" y="1524000"/>
            <a:ext cx="8229600" cy="5181600"/>
          </a:xfrm>
        </p:spPr>
        <p:txBody>
          <a:bodyPr>
            <a:noAutofit/>
          </a:bodyPr>
          <a:lstStyle/>
          <a:p>
            <a:r>
              <a:rPr lang="en-US" sz="2400" dirty="0"/>
              <a:t>Every Continuum of Care (</a:t>
            </a:r>
            <a:r>
              <a:rPr lang="en-US" sz="2400" dirty="0" err="1"/>
              <a:t>CoC</a:t>
            </a:r>
            <a:r>
              <a:rPr lang="en-US" sz="2400" dirty="0"/>
              <a:t>) is required to have a single HMIS in order to receive funding from the Dept. of Housing and Urban Development (HUD)</a:t>
            </a:r>
          </a:p>
          <a:p>
            <a:r>
              <a:rPr lang="en-US" sz="2400" dirty="0"/>
              <a:t>HMIS is used to measure project effectiveness, generate an unduplicated count of homeless persons for the </a:t>
            </a:r>
            <a:r>
              <a:rPr lang="en-US" sz="2400" dirty="0" err="1"/>
              <a:t>CoC</a:t>
            </a:r>
            <a:r>
              <a:rPr lang="en-US" sz="2400" dirty="0"/>
              <a:t>, and help understand the extent and nature of homelessness and patterns of service use.</a:t>
            </a:r>
          </a:p>
          <a:p>
            <a:r>
              <a:rPr lang="en-US" sz="2400" dirty="0"/>
              <a:t>The more agencies that participate, the better we are able to provide services and demonstrate our community’s effectiveness in ending and preventing homelessness!</a:t>
            </a:r>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80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0213A-CDF5-DB4F-82CB-523A8ECE1F05}"/>
              </a:ext>
            </a:extLst>
          </p:cNvPr>
          <p:cNvSpPr>
            <a:spLocks noGrp="1"/>
          </p:cNvSpPr>
          <p:nvPr>
            <p:ph type="ctrTitle"/>
          </p:nvPr>
        </p:nvSpPr>
        <p:spPr/>
        <p:txBody>
          <a:bodyPr>
            <a:normAutofit/>
          </a:bodyPr>
          <a:lstStyle/>
          <a:p>
            <a:pPr algn="l"/>
            <a:r>
              <a:rPr lang="en-US" sz="5400" dirty="0"/>
              <a:t>ROI Tab</a:t>
            </a:r>
          </a:p>
        </p:txBody>
      </p:sp>
      <p:sp>
        <p:nvSpPr>
          <p:cNvPr id="7" name="Subtitle 6">
            <a:extLst>
              <a:ext uri="{FF2B5EF4-FFF2-40B4-BE49-F238E27FC236}">
                <a16:creationId xmlns:a16="http://schemas.microsoft.com/office/drawing/2014/main" id="{665DCB7B-491F-0B43-B40A-E5BF698D9EF4}"/>
              </a:ext>
            </a:extLst>
          </p:cNvPr>
          <p:cNvSpPr>
            <a:spLocks noGrp="1"/>
          </p:cNvSpPr>
          <p:nvPr>
            <p:ph type="subTitle" idx="1"/>
          </p:nvPr>
        </p:nvSpPr>
        <p:spPr>
          <a:xfrm>
            <a:off x="685800" y="3276600"/>
            <a:ext cx="8305800" cy="2667000"/>
          </a:xfrm>
        </p:spPr>
        <p:txBody>
          <a:bodyPr>
            <a:normAutofit fontScale="92500" lnSpcReduction="20000"/>
          </a:bodyPr>
          <a:lstStyle/>
          <a:p>
            <a:pPr marL="457200" indent="-457200" algn="l">
              <a:buFont typeface="Arial" panose="020B0604020202020204" pitchFamily="34" charset="0"/>
              <a:buChar char="•"/>
            </a:pPr>
            <a:r>
              <a:rPr lang="en-US" sz="2800" dirty="0">
                <a:solidFill>
                  <a:schemeClr val="tx1">
                    <a:lumMod val="75000"/>
                    <a:lumOff val="25000"/>
                  </a:schemeClr>
                </a:solidFill>
              </a:rPr>
              <a:t>Every household member age 18+ must sign their </a:t>
            </a:r>
            <a:r>
              <a:rPr lang="en-US" sz="2800" i="1" dirty="0">
                <a:solidFill>
                  <a:schemeClr val="tx1">
                    <a:lumMod val="75000"/>
                    <a:lumOff val="25000"/>
                  </a:schemeClr>
                </a:solidFill>
              </a:rPr>
              <a:t>own </a:t>
            </a:r>
            <a:r>
              <a:rPr lang="en-US" sz="2800" dirty="0">
                <a:solidFill>
                  <a:schemeClr val="tx1">
                    <a:lumMod val="75000"/>
                    <a:lumOff val="25000"/>
                  </a:schemeClr>
                </a:solidFill>
              </a:rPr>
              <a:t>ROI.</a:t>
            </a:r>
          </a:p>
          <a:p>
            <a:pPr marL="457200" indent="-457200" algn="l">
              <a:buFont typeface="Arial" panose="020B0604020202020204" pitchFamily="34" charset="0"/>
              <a:buChar char="•"/>
            </a:pPr>
            <a:r>
              <a:rPr lang="en-US" sz="2800" dirty="0">
                <a:solidFill>
                  <a:schemeClr val="tx1">
                    <a:lumMod val="75000"/>
                    <a:lumOff val="25000"/>
                  </a:schemeClr>
                </a:solidFill>
              </a:rPr>
              <a:t>Minors will be listed on the Head of Household ROI and tagged on the </a:t>
            </a:r>
            <a:r>
              <a:rPr lang="en-US" sz="2800" dirty="0" err="1">
                <a:solidFill>
                  <a:schemeClr val="tx1">
                    <a:lumMod val="75000"/>
                    <a:lumOff val="25000"/>
                  </a:schemeClr>
                </a:solidFill>
              </a:rPr>
              <a:t>HoH’s</a:t>
            </a:r>
            <a:r>
              <a:rPr lang="en-US" sz="2800" dirty="0">
                <a:solidFill>
                  <a:schemeClr val="tx1">
                    <a:lumMod val="75000"/>
                    <a:lumOff val="25000"/>
                  </a:schemeClr>
                </a:solidFill>
              </a:rPr>
              <a:t> ROI tab.</a:t>
            </a:r>
          </a:p>
          <a:p>
            <a:pPr marL="457200" indent="-457200" algn="l">
              <a:buFont typeface="Arial" panose="020B0604020202020204" pitchFamily="34" charset="0"/>
              <a:buChar char="•"/>
            </a:pPr>
            <a:r>
              <a:rPr lang="en-US" sz="2800" dirty="0">
                <a:solidFill>
                  <a:schemeClr val="tx1">
                    <a:lumMod val="75000"/>
                    <a:lumOff val="25000"/>
                  </a:schemeClr>
                </a:solidFill>
              </a:rPr>
              <a:t>Even though you’ve uploaded the ROI, you still must electronically indicate that there is an ROI on file! We call this “Electronically tagging the ROI”.</a:t>
            </a:r>
          </a:p>
        </p:txBody>
      </p:sp>
    </p:spTree>
    <p:extLst>
      <p:ext uri="{BB962C8B-B14F-4D97-AF65-F5344CB8AC3E}">
        <p14:creationId xmlns:p14="http://schemas.microsoft.com/office/powerpoint/2010/main" val="174425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0C64-434A-4E23-9465-964FF446E260}"/>
              </a:ext>
            </a:extLst>
          </p:cNvPr>
          <p:cNvSpPr>
            <a:spLocks noGrp="1"/>
          </p:cNvSpPr>
          <p:nvPr>
            <p:ph type="title"/>
          </p:nvPr>
        </p:nvSpPr>
        <p:spPr>
          <a:xfrm>
            <a:off x="457200" y="274638"/>
            <a:ext cx="8229600" cy="715962"/>
          </a:xfrm>
        </p:spPr>
        <p:txBody>
          <a:bodyPr>
            <a:normAutofit fontScale="90000"/>
          </a:bodyPr>
          <a:lstStyle/>
          <a:p>
            <a:r>
              <a:rPr lang="en-US" dirty="0"/>
              <a:t>Tagging the ROI</a:t>
            </a:r>
          </a:p>
        </p:txBody>
      </p:sp>
      <p:pic>
        <p:nvPicPr>
          <p:cNvPr id="4" name="Picture 3">
            <a:extLst>
              <a:ext uri="{FF2B5EF4-FFF2-40B4-BE49-F238E27FC236}">
                <a16:creationId xmlns:a16="http://schemas.microsoft.com/office/drawing/2014/main" id="{B289D3D7-EAAE-443F-B84D-926BC2E2F989}"/>
              </a:ext>
            </a:extLst>
          </p:cNvPr>
          <p:cNvPicPr>
            <a:picLocks noChangeAspect="1"/>
          </p:cNvPicPr>
          <p:nvPr/>
        </p:nvPicPr>
        <p:blipFill>
          <a:blip r:embed="rId2"/>
          <a:stretch>
            <a:fillRect/>
          </a:stretch>
        </p:blipFill>
        <p:spPr>
          <a:xfrm>
            <a:off x="685799" y="990600"/>
            <a:ext cx="5190259" cy="5334000"/>
          </a:xfrm>
          <a:prstGeom prst="rect">
            <a:avLst/>
          </a:prstGeom>
        </p:spPr>
      </p:pic>
      <p:sp>
        <p:nvSpPr>
          <p:cNvPr id="5" name="Text Box 21">
            <a:extLst>
              <a:ext uri="{FF2B5EF4-FFF2-40B4-BE49-F238E27FC236}">
                <a16:creationId xmlns:a16="http://schemas.microsoft.com/office/drawing/2014/main" id="{2C7F4DC1-F83B-4579-BEE7-C26420EE7D4A}"/>
              </a:ext>
            </a:extLst>
          </p:cNvPr>
          <p:cNvSpPr txBox="1"/>
          <p:nvPr/>
        </p:nvSpPr>
        <p:spPr>
          <a:xfrm>
            <a:off x="6351812" y="1761148"/>
            <a:ext cx="2030188" cy="1058251"/>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Include all household members that are listed on the ROI.</a:t>
            </a:r>
          </a:p>
        </p:txBody>
      </p:sp>
      <p:cxnSp>
        <p:nvCxnSpPr>
          <p:cNvPr id="7" name="Straight Arrow Connector 6">
            <a:extLst>
              <a:ext uri="{FF2B5EF4-FFF2-40B4-BE49-F238E27FC236}">
                <a16:creationId xmlns:a16="http://schemas.microsoft.com/office/drawing/2014/main" id="{4ABE42CD-97DF-495C-8321-BD27BEBDDEA9}"/>
              </a:ext>
            </a:extLst>
          </p:cNvPr>
          <p:cNvCxnSpPr>
            <a:cxnSpLocks/>
          </p:cNvCxnSpPr>
          <p:nvPr/>
        </p:nvCxnSpPr>
        <p:spPr>
          <a:xfrm flipH="1">
            <a:off x="4495801" y="2252345"/>
            <a:ext cx="1734819" cy="433195"/>
          </a:xfrm>
          <a:prstGeom prst="straightConnector1">
            <a:avLst/>
          </a:prstGeom>
          <a:noFill/>
          <a:ln w="57150" cap="flat" cmpd="sng" algn="ctr">
            <a:solidFill>
              <a:srgbClr val="A12462"/>
            </a:solidFill>
            <a:prstDash val="solid"/>
            <a:miter lim="800000"/>
            <a:tailEnd type="arrow"/>
          </a:ln>
          <a:effectLst/>
        </p:spPr>
      </p:cxnSp>
      <p:cxnSp>
        <p:nvCxnSpPr>
          <p:cNvPr id="8" name="Straight Arrow Connector 7">
            <a:extLst>
              <a:ext uri="{FF2B5EF4-FFF2-40B4-BE49-F238E27FC236}">
                <a16:creationId xmlns:a16="http://schemas.microsoft.com/office/drawing/2014/main" id="{E0331D72-D3DB-4F94-8E4F-7231CCA3ACE2}"/>
              </a:ext>
            </a:extLst>
          </p:cNvPr>
          <p:cNvCxnSpPr>
            <a:cxnSpLocks/>
          </p:cNvCxnSpPr>
          <p:nvPr/>
        </p:nvCxnSpPr>
        <p:spPr>
          <a:xfrm flipH="1" flipV="1">
            <a:off x="3733800" y="4456031"/>
            <a:ext cx="2152419" cy="592899"/>
          </a:xfrm>
          <a:prstGeom prst="straightConnector1">
            <a:avLst/>
          </a:prstGeom>
          <a:noFill/>
          <a:ln w="57150" cap="flat" cmpd="sng" algn="ctr">
            <a:solidFill>
              <a:srgbClr val="A12462"/>
            </a:solidFill>
            <a:prstDash val="solid"/>
            <a:miter lim="800000"/>
            <a:tailEnd type="arrow"/>
          </a:ln>
          <a:effectLst/>
        </p:spPr>
      </p:cxnSp>
      <p:sp>
        <p:nvSpPr>
          <p:cNvPr id="12" name="Text Box 23">
            <a:extLst>
              <a:ext uri="{FF2B5EF4-FFF2-40B4-BE49-F238E27FC236}">
                <a16:creationId xmlns:a16="http://schemas.microsoft.com/office/drawing/2014/main" id="{C0B00560-1B49-41A5-BD3F-D7A284D808BD}"/>
              </a:ext>
            </a:extLst>
          </p:cNvPr>
          <p:cNvSpPr txBox="1"/>
          <p:nvPr/>
        </p:nvSpPr>
        <p:spPr>
          <a:xfrm>
            <a:off x="6221095" y="3120863"/>
            <a:ext cx="2581910" cy="2670337"/>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EDA mode you are in will be listed as the Provider. Click “Search” and a screen with additional providers will pop up. Unless the client opted out of data sharing, you will always need to also tag “1 Universal ROI” as a provider. (Next slide) </a:t>
            </a:r>
          </a:p>
        </p:txBody>
      </p:sp>
    </p:spTree>
    <p:extLst>
      <p:ext uri="{BB962C8B-B14F-4D97-AF65-F5344CB8AC3E}">
        <p14:creationId xmlns:p14="http://schemas.microsoft.com/office/powerpoint/2010/main" val="321005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A53A-2C1A-4E0C-8D9B-2D80C4AE97A2}"/>
              </a:ext>
            </a:extLst>
          </p:cNvPr>
          <p:cNvSpPr>
            <a:spLocks noGrp="1"/>
          </p:cNvSpPr>
          <p:nvPr>
            <p:ph type="title"/>
          </p:nvPr>
        </p:nvSpPr>
        <p:spPr/>
        <p:txBody>
          <a:bodyPr/>
          <a:lstStyle/>
          <a:p>
            <a:r>
              <a:rPr lang="en-US" dirty="0"/>
              <a:t>Tagging ROIs</a:t>
            </a:r>
          </a:p>
        </p:txBody>
      </p:sp>
      <p:pic>
        <p:nvPicPr>
          <p:cNvPr id="4" name="Content Placeholder 3">
            <a:extLst>
              <a:ext uri="{FF2B5EF4-FFF2-40B4-BE49-F238E27FC236}">
                <a16:creationId xmlns:a16="http://schemas.microsoft.com/office/drawing/2014/main" id="{1D69BBA7-7855-467D-9AD2-E438C03A36CE}"/>
              </a:ext>
            </a:extLst>
          </p:cNvPr>
          <p:cNvPicPr>
            <a:picLocks noGrp="1" noChangeAspect="1"/>
          </p:cNvPicPr>
          <p:nvPr>
            <p:ph idx="1"/>
          </p:nvPr>
        </p:nvPicPr>
        <p:blipFill>
          <a:blip r:embed="rId2"/>
          <a:stretch>
            <a:fillRect/>
          </a:stretch>
        </p:blipFill>
        <p:spPr>
          <a:xfrm>
            <a:off x="685801" y="253761"/>
            <a:ext cx="6781800" cy="6528037"/>
          </a:xfrm>
          <a:prstGeom prst="rect">
            <a:avLst/>
          </a:prstGeom>
        </p:spPr>
      </p:pic>
      <p:sp>
        <p:nvSpPr>
          <p:cNvPr id="5" name="Text Box 25">
            <a:extLst>
              <a:ext uri="{FF2B5EF4-FFF2-40B4-BE49-F238E27FC236}">
                <a16:creationId xmlns:a16="http://schemas.microsoft.com/office/drawing/2014/main" id="{99F13D3A-A73E-4A81-8520-899945A76CC2}"/>
              </a:ext>
            </a:extLst>
          </p:cNvPr>
          <p:cNvSpPr txBox="1"/>
          <p:nvPr/>
        </p:nvSpPr>
        <p:spPr>
          <a:xfrm>
            <a:off x="7110966" y="1024334"/>
            <a:ext cx="1995091" cy="1947466"/>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Click the green + button next to “1 Universal ROI” to add it to the other provider listed. This will make the ROI visible to any program or provider using HMIS.</a:t>
            </a:r>
          </a:p>
        </p:txBody>
      </p:sp>
      <p:cxnSp>
        <p:nvCxnSpPr>
          <p:cNvPr id="6" name="Straight Arrow Connector 5">
            <a:extLst>
              <a:ext uri="{FF2B5EF4-FFF2-40B4-BE49-F238E27FC236}">
                <a16:creationId xmlns:a16="http://schemas.microsoft.com/office/drawing/2014/main" id="{F35DA03D-1065-4A18-89EB-DDF414EE31C8}"/>
              </a:ext>
            </a:extLst>
          </p:cNvPr>
          <p:cNvCxnSpPr>
            <a:cxnSpLocks/>
          </p:cNvCxnSpPr>
          <p:nvPr/>
        </p:nvCxnSpPr>
        <p:spPr>
          <a:xfrm flipH="1">
            <a:off x="2362200" y="3962400"/>
            <a:ext cx="4305300" cy="1905000"/>
          </a:xfrm>
          <a:prstGeom prst="straightConnector1">
            <a:avLst/>
          </a:prstGeom>
          <a:noFill/>
          <a:ln w="57150" cap="flat" cmpd="sng" algn="ctr">
            <a:solidFill>
              <a:srgbClr val="A12462"/>
            </a:solidFill>
            <a:prstDash val="solid"/>
            <a:miter lim="800000"/>
            <a:tailEnd type="arrow"/>
          </a:ln>
          <a:effectLst/>
        </p:spPr>
      </p:cxnSp>
      <p:sp>
        <p:nvSpPr>
          <p:cNvPr id="9" name="Text Box 26">
            <a:extLst>
              <a:ext uri="{FF2B5EF4-FFF2-40B4-BE49-F238E27FC236}">
                <a16:creationId xmlns:a16="http://schemas.microsoft.com/office/drawing/2014/main" id="{22F870DD-71F1-41B4-9B2F-E62593AA3A34}"/>
              </a:ext>
            </a:extLst>
          </p:cNvPr>
          <p:cNvSpPr txBox="1"/>
          <p:nvPr/>
        </p:nvSpPr>
        <p:spPr>
          <a:xfrm>
            <a:off x="6766560" y="3311684"/>
            <a:ext cx="2377440" cy="864236"/>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“1 Universal ROI” will show up at the bottom with the other Provider.</a:t>
            </a:r>
          </a:p>
        </p:txBody>
      </p:sp>
      <p:cxnSp>
        <p:nvCxnSpPr>
          <p:cNvPr id="10" name="Straight Arrow Connector 9">
            <a:extLst>
              <a:ext uri="{FF2B5EF4-FFF2-40B4-BE49-F238E27FC236}">
                <a16:creationId xmlns:a16="http://schemas.microsoft.com/office/drawing/2014/main" id="{53826500-B1B1-44C3-9145-34981981ED7D}"/>
              </a:ext>
            </a:extLst>
          </p:cNvPr>
          <p:cNvCxnSpPr>
            <a:cxnSpLocks/>
          </p:cNvCxnSpPr>
          <p:nvPr/>
        </p:nvCxnSpPr>
        <p:spPr>
          <a:xfrm flipH="1">
            <a:off x="2438400" y="1793161"/>
            <a:ext cx="4457700" cy="1417082"/>
          </a:xfrm>
          <a:prstGeom prst="straightConnector1">
            <a:avLst/>
          </a:prstGeom>
          <a:noFill/>
          <a:ln w="57150" cap="flat" cmpd="sng" algn="ctr">
            <a:solidFill>
              <a:srgbClr val="A12462"/>
            </a:solidFill>
            <a:prstDash val="solid"/>
            <a:miter lim="800000"/>
            <a:tailEnd type="arrow"/>
          </a:ln>
          <a:effectLst/>
        </p:spPr>
      </p:cxnSp>
      <p:sp>
        <p:nvSpPr>
          <p:cNvPr id="12" name="Text Box 27">
            <a:extLst>
              <a:ext uri="{FF2B5EF4-FFF2-40B4-BE49-F238E27FC236}">
                <a16:creationId xmlns:a16="http://schemas.microsoft.com/office/drawing/2014/main" id="{A39047E6-D263-4A5E-928E-F7F2014CF353}"/>
              </a:ext>
            </a:extLst>
          </p:cNvPr>
          <p:cNvSpPr txBox="1"/>
          <p:nvPr/>
        </p:nvSpPr>
        <p:spPr>
          <a:xfrm>
            <a:off x="7110966" y="5090319"/>
            <a:ext cx="1575834" cy="777081"/>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Once both are listed, click the “Exit” button.</a:t>
            </a:r>
          </a:p>
        </p:txBody>
      </p:sp>
      <p:cxnSp>
        <p:nvCxnSpPr>
          <p:cNvPr id="14" name="Straight Arrow Connector 13">
            <a:extLst>
              <a:ext uri="{FF2B5EF4-FFF2-40B4-BE49-F238E27FC236}">
                <a16:creationId xmlns:a16="http://schemas.microsoft.com/office/drawing/2014/main" id="{6BA61B31-3EBF-4F55-A11D-B2D59C6D40D1}"/>
              </a:ext>
            </a:extLst>
          </p:cNvPr>
          <p:cNvCxnSpPr>
            <a:cxnSpLocks/>
          </p:cNvCxnSpPr>
          <p:nvPr/>
        </p:nvCxnSpPr>
        <p:spPr>
          <a:xfrm flipH="1">
            <a:off x="6896100" y="5613716"/>
            <a:ext cx="132238" cy="893446"/>
          </a:xfrm>
          <a:prstGeom prst="straightConnector1">
            <a:avLst/>
          </a:prstGeom>
          <a:noFill/>
          <a:ln w="57150" cap="flat" cmpd="sng" algn="ctr">
            <a:solidFill>
              <a:srgbClr val="A12462"/>
            </a:solidFill>
            <a:prstDash val="solid"/>
            <a:miter lim="800000"/>
            <a:tailEnd type="arrow"/>
          </a:ln>
          <a:effectLst/>
        </p:spPr>
      </p:cxnSp>
      <p:sp>
        <p:nvSpPr>
          <p:cNvPr id="13" name="Text Box 25">
            <a:extLst>
              <a:ext uri="{FF2B5EF4-FFF2-40B4-BE49-F238E27FC236}">
                <a16:creationId xmlns:a16="http://schemas.microsoft.com/office/drawing/2014/main" id="{448FC42E-47E9-45C8-861D-DCB175DF271C}"/>
              </a:ext>
            </a:extLst>
          </p:cNvPr>
          <p:cNvSpPr txBox="1"/>
          <p:nvPr/>
        </p:nvSpPr>
        <p:spPr>
          <a:xfrm>
            <a:off x="6657340" y="253762"/>
            <a:ext cx="1995091" cy="616427"/>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This ROI sub-assessment will pop up.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60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AC23B5-90E2-4D94-AC8A-60854328DF12}"/>
              </a:ext>
            </a:extLst>
          </p:cNvPr>
          <p:cNvPicPr>
            <a:picLocks noGrp="1" noChangeAspect="1"/>
          </p:cNvPicPr>
          <p:nvPr>
            <p:ph idx="1"/>
          </p:nvPr>
        </p:nvPicPr>
        <p:blipFill>
          <a:blip r:embed="rId2"/>
          <a:stretch>
            <a:fillRect/>
          </a:stretch>
        </p:blipFill>
        <p:spPr>
          <a:xfrm>
            <a:off x="467360" y="152400"/>
            <a:ext cx="5400040" cy="6656653"/>
          </a:xfrm>
          <a:prstGeom prst="rect">
            <a:avLst/>
          </a:prstGeom>
        </p:spPr>
      </p:pic>
      <p:sp>
        <p:nvSpPr>
          <p:cNvPr id="5" name="Text Box 32">
            <a:extLst>
              <a:ext uri="{FF2B5EF4-FFF2-40B4-BE49-F238E27FC236}">
                <a16:creationId xmlns:a16="http://schemas.microsoft.com/office/drawing/2014/main" id="{BFA7AE4B-8E1C-4E84-ACDC-8EC020376A6E}"/>
              </a:ext>
            </a:extLst>
          </p:cNvPr>
          <p:cNvSpPr txBox="1"/>
          <p:nvPr/>
        </p:nvSpPr>
        <p:spPr>
          <a:xfrm>
            <a:off x="6400800" y="190500"/>
            <a:ext cx="1981200" cy="1676400"/>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you have collected a ROI select “Yes” for release granted. (You should not be entering data if there is no ROI</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6" name="Straight Arrow Connector 5">
            <a:extLst>
              <a:ext uri="{FF2B5EF4-FFF2-40B4-BE49-F238E27FC236}">
                <a16:creationId xmlns:a16="http://schemas.microsoft.com/office/drawing/2014/main" id="{C769F21D-59E2-4A19-A848-E4E4DB007BBE}"/>
              </a:ext>
            </a:extLst>
          </p:cNvPr>
          <p:cNvCxnSpPr>
            <a:cxnSpLocks/>
          </p:cNvCxnSpPr>
          <p:nvPr/>
        </p:nvCxnSpPr>
        <p:spPr>
          <a:xfrm flipH="1">
            <a:off x="2743200" y="1447800"/>
            <a:ext cx="3429000" cy="3733800"/>
          </a:xfrm>
          <a:prstGeom prst="straightConnector1">
            <a:avLst/>
          </a:prstGeom>
          <a:noFill/>
          <a:ln w="57150" cap="flat" cmpd="sng" algn="ctr">
            <a:solidFill>
              <a:srgbClr val="A12462"/>
            </a:solidFill>
            <a:prstDash val="solid"/>
            <a:miter lim="800000"/>
            <a:tailEnd type="arrow"/>
          </a:ln>
          <a:effectLst/>
        </p:spPr>
      </p:cxnSp>
      <p:sp>
        <p:nvSpPr>
          <p:cNvPr id="8" name="Text Box 33">
            <a:extLst>
              <a:ext uri="{FF2B5EF4-FFF2-40B4-BE49-F238E27FC236}">
                <a16:creationId xmlns:a16="http://schemas.microsoft.com/office/drawing/2014/main" id="{8009716A-6AD2-4623-B0DB-CA7E7AA4A7BA}"/>
              </a:ext>
            </a:extLst>
          </p:cNvPr>
          <p:cNvSpPr txBox="1"/>
          <p:nvPr/>
        </p:nvSpPr>
        <p:spPr>
          <a:xfrm>
            <a:off x="6530518" y="2182549"/>
            <a:ext cx="1828800" cy="761999"/>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ROI is valid for 3 years. Set the end date.</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9" name="Straight Arrow Connector 8">
            <a:extLst>
              <a:ext uri="{FF2B5EF4-FFF2-40B4-BE49-F238E27FC236}">
                <a16:creationId xmlns:a16="http://schemas.microsoft.com/office/drawing/2014/main" id="{ACBB4AAB-0EDD-4AC5-B8E1-78CCF29E7487}"/>
              </a:ext>
            </a:extLst>
          </p:cNvPr>
          <p:cNvCxnSpPr>
            <a:cxnSpLocks/>
          </p:cNvCxnSpPr>
          <p:nvPr/>
        </p:nvCxnSpPr>
        <p:spPr>
          <a:xfrm flipH="1">
            <a:off x="3147060" y="2805774"/>
            <a:ext cx="3204607" cy="2909226"/>
          </a:xfrm>
          <a:prstGeom prst="straightConnector1">
            <a:avLst/>
          </a:prstGeom>
          <a:noFill/>
          <a:ln w="57150" cap="flat" cmpd="sng" algn="ctr">
            <a:solidFill>
              <a:srgbClr val="A12462"/>
            </a:solidFill>
            <a:prstDash val="solid"/>
            <a:miter lim="800000"/>
            <a:tailEnd type="arrow"/>
          </a:ln>
          <a:effectLst/>
        </p:spPr>
      </p:cxnSp>
      <p:sp>
        <p:nvSpPr>
          <p:cNvPr id="11" name="Text Box 34">
            <a:extLst>
              <a:ext uri="{FF2B5EF4-FFF2-40B4-BE49-F238E27FC236}">
                <a16:creationId xmlns:a16="http://schemas.microsoft.com/office/drawing/2014/main" id="{8AB3214F-0F00-489F-8E05-2F369E23B42D}"/>
              </a:ext>
            </a:extLst>
          </p:cNvPr>
          <p:cNvSpPr txBox="1"/>
          <p:nvPr/>
        </p:nvSpPr>
        <p:spPr>
          <a:xfrm>
            <a:off x="6448029" y="3096948"/>
            <a:ext cx="2228611" cy="1295400"/>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Identify whether there is a signed ROI or if verbal consent was granted (An upload of an ROI is required regardless)</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Straight Arrow Connector 11">
            <a:extLst>
              <a:ext uri="{FF2B5EF4-FFF2-40B4-BE49-F238E27FC236}">
                <a16:creationId xmlns:a16="http://schemas.microsoft.com/office/drawing/2014/main" id="{76EC8163-B8C7-48E2-AABE-AA7E72A29F13}"/>
              </a:ext>
            </a:extLst>
          </p:cNvPr>
          <p:cNvCxnSpPr>
            <a:cxnSpLocks/>
          </p:cNvCxnSpPr>
          <p:nvPr/>
        </p:nvCxnSpPr>
        <p:spPr>
          <a:xfrm flipH="1">
            <a:off x="3507898" y="4038600"/>
            <a:ext cx="2843769" cy="1905001"/>
          </a:xfrm>
          <a:prstGeom prst="straightConnector1">
            <a:avLst/>
          </a:prstGeom>
          <a:noFill/>
          <a:ln w="57150" cap="flat" cmpd="sng" algn="ctr">
            <a:solidFill>
              <a:srgbClr val="A12462"/>
            </a:solidFill>
            <a:prstDash val="solid"/>
            <a:miter lim="800000"/>
            <a:tailEnd type="arrow"/>
          </a:ln>
          <a:effectLst/>
        </p:spPr>
      </p:cxnSp>
      <p:sp>
        <p:nvSpPr>
          <p:cNvPr id="15" name="Text Box 35">
            <a:extLst>
              <a:ext uri="{FF2B5EF4-FFF2-40B4-BE49-F238E27FC236}">
                <a16:creationId xmlns:a16="http://schemas.microsoft.com/office/drawing/2014/main" id="{7B0E92C6-C880-4B59-B457-FA955279EAA9}"/>
              </a:ext>
            </a:extLst>
          </p:cNvPr>
          <p:cNvSpPr txBox="1"/>
          <p:nvPr/>
        </p:nvSpPr>
        <p:spPr>
          <a:xfrm>
            <a:off x="6293603" y="4556761"/>
            <a:ext cx="2321204" cy="848360"/>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Sign as the witness. This adds another level of accountability for client data.</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6" name="Straight Arrow Connector 15">
            <a:extLst>
              <a:ext uri="{FF2B5EF4-FFF2-40B4-BE49-F238E27FC236}">
                <a16:creationId xmlns:a16="http://schemas.microsoft.com/office/drawing/2014/main" id="{F145198D-53F9-4A69-9D76-271B99117A0E}"/>
              </a:ext>
            </a:extLst>
          </p:cNvPr>
          <p:cNvCxnSpPr>
            <a:cxnSpLocks/>
          </p:cNvCxnSpPr>
          <p:nvPr/>
        </p:nvCxnSpPr>
        <p:spPr>
          <a:xfrm flipH="1">
            <a:off x="3787496" y="5863246"/>
            <a:ext cx="2460904" cy="360680"/>
          </a:xfrm>
          <a:prstGeom prst="straightConnector1">
            <a:avLst/>
          </a:prstGeom>
          <a:noFill/>
          <a:ln w="57150" cap="flat" cmpd="sng" algn="ctr">
            <a:solidFill>
              <a:srgbClr val="A12462"/>
            </a:solidFill>
            <a:prstDash val="solid"/>
            <a:miter lim="800000"/>
            <a:tailEnd type="arrow"/>
          </a:ln>
          <a:effectLst/>
        </p:spPr>
      </p:cxnSp>
      <p:sp>
        <p:nvSpPr>
          <p:cNvPr id="19" name="Text Box 35">
            <a:extLst>
              <a:ext uri="{FF2B5EF4-FFF2-40B4-BE49-F238E27FC236}">
                <a16:creationId xmlns:a16="http://schemas.microsoft.com/office/drawing/2014/main" id="{5D50CEB1-2912-418F-9B7D-7062AA342713}"/>
              </a:ext>
            </a:extLst>
          </p:cNvPr>
          <p:cNvSpPr txBox="1"/>
          <p:nvPr/>
        </p:nvSpPr>
        <p:spPr>
          <a:xfrm>
            <a:off x="6543238" y="5545749"/>
            <a:ext cx="1874164" cy="597586"/>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Click “Save release of information”</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0187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23F2-EB06-4AE4-9711-0845909E1821}"/>
              </a:ext>
            </a:extLst>
          </p:cNvPr>
          <p:cNvSpPr>
            <a:spLocks noGrp="1"/>
          </p:cNvSpPr>
          <p:nvPr>
            <p:ph type="title"/>
          </p:nvPr>
        </p:nvSpPr>
        <p:spPr/>
        <p:txBody>
          <a:bodyPr/>
          <a:lstStyle/>
          <a:p>
            <a:r>
              <a:rPr lang="en-US" dirty="0"/>
              <a:t>ROI tab</a:t>
            </a:r>
          </a:p>
        </p:txBody>
      </p:sp>
      <p:pic>
        <p:nvPicPr>
          <p:cNvPr id="4" name="Content Placeholder 3">
            <a:extLst>
              <a:ext uri="{FF2B5EF4-FFF2-40B4-BE49-F238E27FC236}">
                <a16:creationId xmlns:a16="http://schemas.microsoft.com/office/drawing/2014/main" id="{5B045A7F-5D71-4A81-829C-0B7FE9B18B43}"/>
              </a:ext>
            </a:extLst>
          </p:cNvPr>
          <p:cNvPicPr>
            <a:picLocks noGrp="1" noChangeAspect="1"/>
          </p:cNvPicPr>
          <p:nvPr>
            <p:ph idx="1"/>
          </p:nvPr>
        </p:nvPicPr>
        <p:blipFill>
          <a:blip r:embed="rId2"/>
          <a:stretch>
            <a:fillRect/>
          </a:stretch>
        </p:blipFill>
        <p:spPr>
          <a:xfrm>
            <a:off x="457200" y="3048000"/>
            <a:ext cx="8229600" cy="2752778"/>
          </a:xfrm>
          <a:prstGeom prst="rect">
            <a:avLst/>
          </a:prstGeom>
        </p:spPr>
      </p:pic>
      <p:sp>
        <p:nvSpPr>
          <p:cNvPr id="5" name="Text Box 32">
            <a:extLst>
              <a:ext uri="{FF2B5EF4-FFF2-40B4-BE49-F238E27FC236}">
                <a16:creationId xmlns:a16="http://schemas.microsoft.com/office/drawing/2014/main" id="{2D917388-B005-4582-8C45-8412833E110A}"/>
              </a:ext>
            </a:extLst>
          </p:cNvPr>
          <p:cNvSpPr txBox="1"/>
          <p:nvPr/>
        </p:nvSpPr>
        <p:spPr>
          <a:xfrm>
            <a:off x="609598" y="1266745"/>
            <a:ext cx="1981200" cy="1227138"/>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Once you have clicked “Save” the ROI tab should now look like this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32">
            <a:extLst>
              <a:ext uri="{FF2B5EF4-FFF2-40B4-BE49-F238E27FC236}">
                <a16:creationId xmlns:a16="http://schemas.microsoft.com/office/drawing/2014/main" id="{8D25C86D-98E6-4648-A5CB-2E10F39F91C8}"/>
              </a:ext>
            </a:extLst>
          </p:cNvPr>
          <p:cNvSpPr txBox="1"/>
          <p:nvPr/>
        </p:nvSpPr>
        <p:spPr>
          <a:xfrm>
            <a:off x="3429000" y="1752600"/>
            <a:ext cx="1981200" cy="616266"/>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You will see the ROI expiration date listed.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Box 32">
            <a:extLst>
              <a:ext uri="{FF2B5EF4-FFF2-40B4-BE49-F238E27FC236}">
                <a16:creationId xmlns:a16="http://schemas.microsoft.com/office/drawing/2014/main" id="{295275E8-0AD8-4D42-A6E9-DF2732625CF6}"/>
              </a:ext>
            </a:extLst>
          </p:cNvPr>
          <p:cNvSpPr txBox="1"/>
          <p:nvPr/>
        </p:nvSpPr>
        <p:spPr>
          <a:xfrm>
            <a:off x="838200" y="5967096"/>
            <a:ext cx="1752598" cy="616266"/>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Both providers should be tagged.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32">
            <a:extLst>
              <a:ext uri="{FF2B5EF4-FFF2-40B4-BE49-F238E27FC236}">
                <a16:creationId xmlns:a16="http://schemas.microsoft.com/office/drawing/2014/main" id="{E8DA9B74-7A48-4317-B38C-8A3314813DE6}"/>
              </a:ext>
            </a:extLst>
          </p:cNvPr>
          <p:cNvSpPr txBox="1"/>
          <p:nvPr/>
        </p:nvSpPr>
        <p:spPr>
          <a:xfrm>
            <a:off x="6248402" y="779383"/>
            <a:ext cx="1981200" cy="1946433"/>
          </a:xfrm>
          <a:prstGeom prst="rect">
            <a:avLst/>
          </a:prstGeom>
          <a:solidFill>
            <a:schemeClr val="bg1">
              <a:lumMod val="95000"/>
            </a:schemeClr>
          </a:solidFill>
          <a:ln w="28575">
            <a:solidFill>
              <a:schemeClr val="tx2">
                <a:lumMod val="60000"/>
                <a:lumOff val="4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You will upload the ROI here on the Universal ROI line.</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0" name="Straight Arrow Connector 9">
            <a:extLst>
              <a:ext uri="{FF2B5EF4-FFF2-40B4-BE49-F238E27FC236}">
                <a16:creationId xmlns:a16="http://schemas.microsoft.com/office/drawing/2014/main" id="{6D87C107-7179-4623-A0CF-6669274CD7B5}"/>
              </a:ext>
            </a:extLst>
          </p:cNvPr>
          <p:cNvCxnSpPr>
            <a:cxnSpLocks/>
          </p:cNvCxnSpPr>
          <p:nvPr/>
        </p:nvCxnSpPr>
        <p:spPr>
          <a:xfrm>
            <a:off x="7467600" y="2895600"/>
            <a:ext cx="762002" cy="2057400"/>
          </a:xfrm>
          <a:prstGeom prst="straightConnector1">
            <a:avLst/>
          </a:prstGeom>
          <a:noFill/>
          <a:ln w="57150" cap="flat" cmpd="sng" algn="ctr">
            <a:solidFill>
              <a:srgbClr val="A12462"/>
            </a:solidFill>
            <a:prstDash val="solid"/>
            <a:miter lim="800000"/>
            <a:tailEnd type="arrow"/>
          </a:ln>
          <a:effectLst/>
        </p:spPr>
      </p:cxnSp>
      <p:cxnSp>
        <p:nvCxnSpPr>
          <p:cNvPr id="14" name="Straight Arrow Connector 13">
            <a:extLst>
              <a:ext uri="{FF2B5EF4-FFF2-40B4-BE49-F238E27FC236}">
                <a16:creationId xmlns:a16="http://schemas.microsoft.com/office/drawing/2014/main" id="{0B818B01-589A-4259-B2BC-2A9F58ABF17C}"/>
              </a:ext>
            </a:extLst>
          </p:cNvPr>
          <p:cNvCxnSpPr>
            <a:cxnSpLocks/>
          </p:cNvCxnSpPr>
          <p:nvPr/>
        </p:nvCxnSpPr>
        <p:spPr>
          <a:xfrm flipH="1" flipV="1">
            <a:off x="2895600" y="5475262"/>
            <a:ext cx="152399" cy="1295400"/>
          </a:xfrm>
          <a:prstGeom prst="straightConnector1">
            <a:avLst/>
          </a:prstGeom>
          <a:noFill/>
          <a:ln w="57150" cap="flat" cmpd="sng" algn="ctr">
            <a:solidFill>
              <a:srgbClr val="A12462"/>
            </a:solidFill>
            <a:prstDash val="solid"/>
            <a:miter lim="800000"/>
            <a:tailEnd type="arrow"/>
          </a:ln>
          <a:effectLst/>
        </p:spPr>
      </p:cxnSp>
      <p:cxnSp>
        <p:nvCxnSpPr>
          <p:cNvPr id="16" name="Straight Arrow Connector 15">
            <a:extLst>
              <a:ext uri="{FF2B5EF4-FFF2-40B4-BE49-F238E27FC236}">
                <a16:creationId xmlns:a16="http://schemas.microsoft.com/office/drawing/2014/main" id="{E75D625B-AB61-40E8-8326-CF6D1504C199}"/>
              </a:ext>
            </a:extLst>
          </p:cNvPr>
          <p:cNvCxnSpPr>
            <a:cxnSpLocks/>
          </p:cNvCxnSpPr>
          <p:nvPr/>
        </p:nvCxnSpPr>
        <p:spPr>
          <a:xfrm flipH="1">
            <a:off x="2743199" y="2368866"/>
            <a:ext cx="533401" cy="881553"/>
          </a:xfrm>
          <a:prstGeom prst="straightConnector1">
            <a:avLst/>
          </a:prstGeom>
          <a:noFill/>
          <a:ln w="57150" cap="flat" cmpd="sng" algn="ctr">
            <a:solidFill>
              <a:srgbClr val="A12462"/>
            </a:solidFill>
            <a:prstDash val="solid"/>
            <a:miter lim="800000"/>
            <a:tailEnd type="arrow"/>
          </a:ln>
          <a:effectLst/>
        </p:spPr>
      </p:cxnSp>
    </p:spTree>
    <p:extLst>
      <p:ext uri="{BB962C8B-B14F-4D97-AF65-F5344CB8AC3E}">
        <p14:creationId xmlns:p14="http://schemas.microsoft.com/office/powerpoint/2010/main" val="970715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0213A-CDF5-DB4F-82CB-523A8ECE1F05}"/>
              </a:ext>
            </a:extLst>
          </p:cNvPr>
          <p:cNvSpPr>
            <a:spLocks noGrp="1"/>
          </p:cNvSpPr>
          <p:nvPr>
            <p:ph type="ctrTitle"/>
          </p:nvPr>
        </p:nvSpPr>
        <p:spPr/>
        <p:txBody>
          <a:bodyPr>
            <a:normAutofit/>
          </a:bodyPr>
          <a:lstStyle/>
          <a:p>
            <a:pPr algn="l"/>
            <a:r>
              <a:rPr lang="en-US" sz="5400" dirty="0"/>
              <a:t>Entry/Exit Tab</a:t>
            </a:r>
          </a:p>
        </p:txBody>
      </p:sp>
      <p:sp>
        <p:nvSpPr>
          <p:cNvPr id="7" name="Subtitle 6">
            <a:extLst>
              <a:ext uri="{FF2B5EF4-FFF2-40B4-BE49-F238E27FC236}">
                <a16:creationId xmlns:a16="http://schemas.microsoft.com/office/drawing/2014/main" id="{665DCB7B-491F-0B43-B40A-E5BF698D9EF4}"/>
              </a:ext>
            </a:extLst>
          </p:cNvPr>
          <p:cNvSpPr>
            <a:spLocks noGrp="1"/>
          </p:cNvSpPr>
          <p:nvPr>
            <p:ph type="subTitle" idx="1"/>
          </p:nvPr>
        </p:nvSpPr>
        <p:spPr>
          <a:xfrm>
            <a:off x="685800" y="3276600"/>
            <a:ext cx="8305800" cy="2438400"/>
          </a:xfrm>
        </p:spPr>
        <p:txBody>
          <a:bodyPr>
            <a:normAutofit/>
          </a:bodyPr>
          <a:lstStyle/>
          <a:p>
            <a:pPr marL="457200" indent="-457200" algn="l">
              <a:buFont typeface="Arial" panose="020B0604020202020204" pitchFamily="34" charset="0"/>
              <a:buChar char="•"/>
            </a:pPr>
            <a:r>
              <a:rPr lang="en-US" sz="2800" dirty="0">
                <a:solidFill>
                  <a:schemeClr val="tx1">
                    <a:lumMod val="75000"/>
                    <a:lumOff val="25000"/>
                  </a:schemeClr>
                </a:solidFill>
              </a:rPr>
              <a:t>Entries and exits show a client’s participation in different projects.</a:t>
            </a:r>
          </a:p>
          <a:p>
            <a:pPr marL="457200" indent="-457200" algn="l">
              <a:buFont typeface="Arial" panose="020B0604020202020204" pitchFamily="34" charset="0"/>
              <a:buChar char="•"/>
            </a:pPr>
            <a:r>
              <a:rPr lang="en-US" sz="2800" dirty="0">
                <a:solidFill>
                  <a:schemeClr val="tx1">
                    <a:lumMod val="75000"/>
                    <a:lumOff val="25000"/>
                  </a:schemeClr>
                </a:solidFill>
              </a:rPr>
              <a:t>You may see several entries that the client is currently engaged in, or has previously engaged in.</a:t>
            </a:r>
          </a:p>
          <a:p>
            <a:pPr marL="457200" indent="-457200" algn="l">
              <a:buFont typeface="Arial" panose="020B0604020202020204" pitchFamily="34" charset="0"/>
              <a:buChar char="•"/>
            </a:pP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349538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207298-00B3-4908-9E40-67FD294DB9FF}"/>
              </a:ext>
            </a:extLst>
          </p:cNvPr>
          <p:cNvPicPr>
            <a:picLocks noChangeAspect="1"/>
          </p:cNvPicPr>
          <p:nvPr/>
        </p:nvPicPr>
        <p:blipFill>
          <a:blip r:embed="rId3"/>
          <a:stretch>
            <a:fillRect/>
          </a:stretch>
        </p:blipFill>
        <p:spPr>
          <a:xfrm>
            <a:off x="222422" y="1437550"/>
            <a:ext cx="8683598" cy="4525962"/>
          </a:xfrm>
          <a:prstGeom prst="rect">
            <a:avLst/>
          </a:prstGeom>
        </p:spPr>
      </p:pic>
      <p:sp>
        <p:nvSpPr>
          <p:cNvPr id="2" name="Title 1"/>
          <p:cNvSpPr>
            <a:spLocks noGrp="1"/>
          </p:cNvSpPr>
          <p:nvPr>
            <p:ph type="title"/>
          </p:nvPr>
        </p:nvSpPr>
        <p:spPr>
          <a:xfrm>
            <a:off x="685800" y="274638"/>
            <a:ext cx="8229600" cy="1143000"/>
          </a:xfrm>
        </p:spPr>
        <p:txBody>
          <a:bodyPr/>
          <a:lstStyle/>
          <a:p>
            <a:pPr algn="l"/>
            <a:r>
              <a:rPr lang="en-US" dirty="0"/>
              <a:t>Entry/Exit Tab – Add an Entry</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2422" y="1886742"/>
            <a:ext cx="2674307" cy="338554"/>
          </a:xfrm>
          <a:prstGeom prst="rect">
            <a:avLst/>
          </a:prstGeom>
          <a:solidFill>
            <a:schemeClr val="bg1">
              <a:lumMod val="95000"/>
            </a:schemeClr>
          </a:solidFill>
          <a:ln w="28575">
            <a:solidFill>
              <a:schemeClr val="tx2">
                <a:lumMod val="60000"/>
                <a:lumOff val="40000"/>
              </a:schemeClr>
            </a:solidFill>
          </a:ln>
        </p:spPr>
        <p:txBody>
          <a:bodyPr wrap="square" rtlCol="0">
            <a:spAutoFit/>
          </a:bodyPr>
          <a:lstStyle/>
          <a:p>
            <a:r>
              <a:rPr lang="en-US" sz="1600" b="1" dirty="0"/>
              <a:t>1</a:t>
            </a:r>
            <a:r>
              <a:rPr lang="en-US" sz="1600" dirty="0"/>
              <a:t>. Click “</a:t>
            </a:r>
            <a:r>
              <a:rPr lang="en-US" sz="1600" b="1" dirty="0"/>
              <a:t>Add Entry/Exit</a:t>
            </a:r>
            <a:r>
              <a:rPr lang="en-US" sz="1600" dirty="0"/>
              <a:t>.”</a:t>
            </a:r>
          </a:p>
        </p:txBody>
      </p:sp>
      <p:sp>
        <p:nvSpPr>
          <p:cNvPr id="10" name="TextBox 9"/>
          <p:cNvSpPr txBox="1"/>
          <p:nvPr/>
        </p:nvSpPr>
        <p:spPr>
          <a:xfrm>
            <a:off x="7248117" y="4162536"/>
            <a:ext cx="1895883" cy="1323439"/>
          </a:xfrm>
          <a:prstGeom prst="rect">
            <a:avLst/>
          </a:prstGeom>
          <a:solidFill>
            <a:schemeClr val="bg1">
              <a:lumMod val="95000"/>
            </a:schemeClr>
          </a:solidFill>
          <a:ln w="28575">
            <a:solidFill>
              <a:schemeClr val="tx2">
                <a:lumMod val="60000"/>
                <a:lumOff val="40000"/>
              </a:schemeClr>
            </a:solidFill>
          </a:ln>
        </p:spPr>
        <p:txBody>
          <a:bodyPr wrap="square" rtlCol="0">
            <a:spAutoFit/>
          </a:bodyPr>
          <a:lstStyle/>
          <a:p>
            <a:r>
              <a:rPr lang="en-US" sz="1600" dirty="0"/>
              <a:t>The “Provider” will default to the EDA mode you have selected. Do not change this.</a:t>
            </a:r>
          </a:p>
        </p:txBody>
      </p:sp>
      <p:cxnSp>
        <p:nvCxnSpPr>
          <p:cNvPr id="12" name="Straight Arrow Connector 11"/>
          <p:cNvCxnSpPr>
            <a:cxnSpLocks/>
          </p:cNvCxnSpPr>
          <p:nvPr/>
        </p:nvCxnSpPr>
        <p:spPr>
          <a:xfrm flipV="1">
            <a:off x="2167085" y="4480986"/>
            <a:ext cx="1566715" cy="46038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3006811" y="4816099"/>
            <a:ext cx="726989" cy="85490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91200" y="2829610"/>
            <a:ext cx="2863283" cy="1200329"/>
          </a:xfrm>
          <a:prstGeom prst="rect">
            <a:avLst/>
          </a:prstGeom>
          <a:solidFill>
            <a:schemeClr val="bg1">
              <a:lumMod val="95000"/>
            </a:schemeClr>
          </a:solidFill>
          <a:ln w="28575">
            <a:solidFill>
              <a:schemeClr val="tx2">
                <a:lumMod val="60000"/>
                <a:lumOff val="40000"/>
              </a:schemeClr>
            </a:solidFill>
          </a:ln>
        </p:spPr>
        <p:txBody>
          <a:bodyPr wrap="square" rtlCol="0">
            <a:spAutoFit/>
          </a:bodyPr>
          <a:lstStyle/>
          <a:p>
            <a:r>
              <a:rPr lang="en-US" dirty="0"/>
              <a:t>2. </a:t>
            </a:r>
            <a:r>
              <a:rPr lang="en-US" b="1" dirty="0"/>
              <a:t>Include</a:t>
            </a:r>
            <a:r>
              <a:rPr lang="en-US" dirty="0"/>
              <a:t> each household member by checking the box next to their name (if applicable).</a:t>
            </a:r>
          </a:p>
        </p:txBody>
      </p:sp>
      <p:cxnSp>
        <p:nvCxnSpPr>
          <p:cNvPr id="25" name="Straight Arrow Connector 24"/>
          <p:cNvCxnSpPr>
            <a:cxnSpLocks/>
          </p:cNvCxnSpPr>
          <p:nvPr/>
        </p:nvCxnSpPr>
        <p:spPr>
          <a:xfrm flipH="1">
            <a:off x="4191000" y="3378795"/>
            <a:ext cx="1442651"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4739" y="2761839"/>
            <a:ext cx="1447800" cy="33079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998492" y="1574553"/>
            <a:ext cx="1469108" cy="3953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3368A05F-24D9-EC4B-8E26-0E22CB2F8D35}"/>
              </a:ext>
            </a:extLst>
          </p:cNvPr>
          <p:cNvCxnSpPr>
            <a:cxnSpLocks/>
          </p:cNvCxnSpPr>
          <p:nvPr/>
        </p:nvCxnSpPr>
        <p:spPr>
          <a:xfrm flipH="1">
            <a:off x="1219200" y="2257728"/>
            <a:ext cx="262116" cy="412436"/>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56D1B3-AD62-1448-AA8C-5BD26524B668}"/>
              </a:ext>
            </a:extLst>
          </p:cNvPr>
          <p:cNvSpPr txBox="1"/>
          <p:nvPr/>
        </p:nvSpPr>
        <p:spPr>
          <a:xfrm>
            <a:off x="79207" y="4563070"/>
            <a:ext cx="2042213" cy="830997"/>
          </a:xfrm>
          <a:prstGeom prst="rect">
            <a:avLst/>
          </a:prstGeom>
          <a:solidFill>
            <a:schemeClr val="bg1">
              <a:lumMod val="95000"/>
            </a:schemeClr>
          </a:solidFill>
          <a:ln w="28575">
            <a:solidFill>
              <a:srgbClr val="2479BE"/>
            </a:solidFill>
          </a:ln>
        </p:spPr>
        <p:txBody>
          <a:bodyPr wrap="square" rtlCol="0">
            <a:spAutoFit/>
          </a:bodyPr>
          <a:lstStyle/>
          <a:p>
            <a:r>
              <a:rPr lang="en-US" sz="1600" dirty="0"/>
              <a:t>3. For the “Type” dropdown, choose “</a:t>
            </a:r>
            <a:r>
              <a:rPr lang="en-US" sz="1600" b="1" dirty="0"/>
              <a:t>Standard.</a:t>
            </a:r>
            <a:r>
              <a:rPr lang="en-US" sz="1600" dirty="0"/>
              <a:t>”</a:t>
            </a:r>
          </a:p>
        </p:txBody>
      </p:sp>
      <p:sp>
        <p:nvSpPr>
          <p:cNvPr id="23" name="TextBox 22">
            <a:extLst>
              <a:ext uri="{FF2B5EF4-FFF2-40B4-BE49-F238E27FC236}">
                <a16:creationId xmlns:a16="http://schemas.microsoft.com/office/drawing/2014/main" id="{093BB47C-B6D3-CA40-B918-541A2CE0DDB3}"/>
              </a:ext>
            </a:extLst>
          </p:cNvPr>
          <p:cNvSpPr txBox="1"/>
          <p:nvPr/>
        </p:nvSpPr>
        <p:spPr>
          <a:xfrm>
            <a:off x="751702" y="5747202"/>
            <a:ext cx="3615271" cy="1077218"/>
          </a:xfrm>
          <a:prstGeom prst="rect">
            <a:avLst/>
          </a:prstGeom>
          <a:solidFill>
            <a:schemeClr val="bg1">
              <a:lumMod val="95000"/>
            </a:schemeClr>
          </a:solidFill>
          <a:ln w="28575">
            <a:solidFill>
              <a:srgbClr val="2479BE"/>
            </a:solidFill>
          </a:ln>
        </p:spPr>
        <p:txBody>
          <a:bodyPr wrap="square" rtlCol="0">
            <a:spAutoFit/>
          </a:bodyPr>
          <a:lstStyle/>
          <a:p>
            <a:r>
              <a:rPr lang="en-US" sz="1600" dirty="0"/>
              <a:t>4. The Project Start Date (Entry Date) will correlate to the Back-date mode you selected for the date of assessment.</a:t>
            </a:r>
          </a:p>
        </p:txBody>
      </p:sp>
      <p:sp>
        <p:nvSpPr>
          <p:cNvPr id="27" name="Rectangle 26">
            <a:extLst>
              <a:ext uri="{FF2B5EF4-FFF2-40B4-BE49-F238E27FC236}">
                <a16:creationId xmlns:a16="http://schemas.microsoft.com/office/drawing/2014/main" id="{F88025CE-6683-9543-B2D3-69F5EB5CB0CD}"/>
              </a:ext>
            </a:extLst>
          </p:cNvPr>
          <p:cNvSpPr/>
          <p:nvPr/>
        </p:nvSpPr>
        <p:spPr>
          <a:xfrm>
            <a:off x="5562337" y="5572812"/>
            <a:ext cx="1447800" cy="341086"/>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620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BD80C6-7DCE-43B1-90D8-388228CEAA86}"/>
              </a:ext>
            </a:extLst>
          </p:cNvPr>
          <p:cNvPicPr>
            <a:picLocks noChangeAspect="1"/>
          </p:cNvPicPr>
          <p:nvPr/>
        </p:nvPicPr>
        <p:blipFill>
          <a:blip r:embed="rId3"/>
          <a:stretch>
            <a:fillRect/>
          </a:stretch>
        </p:blipFill>
        <p:spPr>
          <a:xfrm>
            <a:off x="205604" y="1066800"/>
            <a:ext cx="8781382" cy="5661926"/>
          </a:xfrm>
          <a:prstGeom prst="rect">
            <a:avLst/>
          </a:prstGeom>
        </p:spPr>
      </p:pic>
      <p:sp>
        <p:nvSpPr>
          <p:cNvPr id="2" name="Title 1"/>
          <p:cNvSpPr>
            <a:spLocks noGrp="1"/>
          </p:cNvSpPr>
          <p:nvPr>
            <p:ph type="title"/>
          </p:nvPr>
        </p:nvSpPr>
        <p:spPr>
          <a:xfrm>
            <a:off x="685800" y="-76200"/>
            <a:ext cx="8229600" cy="1143000"/>
          </a:xfrm>
        </p:spPr>
        <p:txBody>
          <a:bodyPr/>
          <a:lstStyle/>
          <a:p>
            <a:pPr algn="l"/>
            <a:r>
              <a:rPr lang="en-US" dirty="0"/>
              <a:t>Entry Assessment</a:t>
            </a:r>
          </a:p>
        </p:txBody>
      </p:sp>
      <p:sp>
        <p:nvSpPr>
          <p:cNvPr id="3" name="Content Placeholder 2"/>
          <p:cNvSpPr>
            <a:spLocks noGrp="1"/>
          </p:cNvSpPr>
          <p:nvPr>
            <p:ph idx="1"/>
          </p:nvPr>
        </p:nvSpPr>
        <p:spPr>
          <a:xfrm>
            <a:off x="533400" y="1526847"/>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944562"/>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4572000" y="4419600"/>
            <a:ext cx="1043776" cy="12192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6DB2FB-2BF9-D248-8904-B48ED59324E5}"/>
              </a:ext>
            </a:extLst>
          </p:cNvPr>
          <p:cNvSpPr txBox="1"/>
          <p:nvPr/>
        </p:nvSpPr>
        <p:spPr>
          <a:xfrm>
            <a:off x="4673547" y="3376427"/>
            <a:ext cx="4313439" cy="954107"/>
          </a:xfrm>
          <a:prstGeom prst="rect">
            <a:avLst/>
          </a:prstGeom>
          <a:solidFill>
            <a:schemeClr val="bg1">
              <a:lumMod val="95000"/>
            </a:schemeClr>
          </a:solidFill>
          <a:ln w="28575">
            <a:solidFill>
              <a:schemeClr val="tx2">
                <a:lumMod val="60000"/>
                <a:lumOff val="40000"/>
              </a:schemeClr>
            </a:solidFill>
          </a:ln>
        </p:spPr>
        <p:txBody>
          <a:bodyPr wrap="square" rtlCol="0">
            <a:spAutoFit/>
          </a:bodyPr>
          <a:lstStyle/>
          <a:p>
            <a:r>
              <a:rPr lang="en-US" sz="1400" b="1" dirty="0"/>
              <a:t>Pay attention to Section Headings! </a:t>
            </a:r>
            <a:r>
              <a:rPr lang="en-US" sz="1400" dirty="0"/>
              <a:t>These will tell you which data elements must be completed for Head of Household only; All Adults in Household; or All Household Members (Adults &amp; Minors)</a:t>
            </a:r>
            <a:endParaRPr lang="en-US" sz="1400" b="1" dirty="0"/>
          </a:p>
        </p:txBody>
      </p:sp>
      <p:sp>
        <p:nvSpPr>
          <p:cNvPr id="8" name="TextBox 7">
            <a:extLst>
              <a:ext uri="{FF2B5EF4-FFF2-40B4-BE49-F238E27FC236}">
                <a16:creationId xmlns:a16="http://schemas.microsoft.com/office/drawing/2014/main" id="{E233245B-EE3D-40E2-883D-6413DFEF3563}"/>
              </a:ext>
            </a:extLst>
          </p:cNvPr>
          <p:cNvSpPr txBox="1"/>
          <p:nvPr/>
        </p:nvSpPr>
        <p:spPr>
          <a:xfrm>
            <a:off x="533400" y="3838240"/>
            <a:ext cx="2464785" cy="738664"/>
          </a:xfrm>
          <a:prstGeom prst="rect">
            <a:avLst/>
          </a:prstGeom>
          <a:solidFill>
            <a:schemeClr val="bg1">
              <a:lumMod val="95000"/>
            </a:schemeClr>
          </a:solidFill>
          <a:ln w="28575">
            <a:solidFill>
              <a:schemeClr val="tx2">
                <a:lumMod val="60000"/>
                <a:lumOff val="40000"/>
              </a:schemeClr>
            </a:solidFill>
          </a:ln>
        </p:spPr>
        <p:txBody>
          <a:bodyPr wrap="square" rtlCol="0">
            <a:spAutoFit/>
          </a:bodyPr>
          <a:lstStyle/>
          <a:p>
            <a:r>
              <a:rPr lang="en-US" sz="1400" b="1" dirty="0"/>
              <a:t>The name highlighted blue is the client record you are currently working in.</a:t>
            </a:r>
          </a:p>
        </p:txBody>
      </p:sp>
      <p:cxnSp>
        <p:nvCxnSpPr>
          <p:cNvPr id="9" name="Straight Arrow Connector 8">
            <a:extLst>
              <a:ext uri="{FF2B5EF4-FFF2-40B4-BE49-F238E27FC236}">
                <a16:creationId xmlns:a16="http://schemas.microsoft.com/office/drawing/2014/main" id="{F4F83562-8344-4076-9024-E42C779B3689}"/>
              </a:ext>
            </a:extLst>
          </p:cNvPr>
          <p:cNvCxnSpPr>
            <a:cxnSpLocks/>
          </p:cNvCxnSpPr>
          <p:nvPr/>
        </p:nvCxnSpPr>
        <p:spPr>
          <a:xfrm flipH="1">
            <a:off x="1052380" y="4699141"/>
            <a:ext cx="243020" cy="93965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443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E5441-4613-4713-B8C1-C317F3B28135}"/>
              </a:ext>
            </a:extLst>
          </p:cNvPr>
          <p:cNvSpPr>
            <a:spLocks noGrp="1"/>
          </p:cNvSpPr>
          <p:nvPr>
            <p:ph type="title"/>
          </p:nvPr>
        </p:nvSpPr>
        <p:spPr/>
        <p:txBody>
          <a:bodyPr/>
          <a:lstStyle/>
          <a:p>
            <a:pPr algn="l"/>
            <a:r>
              <a:rPr lang="en-US" dirty="0"/>
              <a:t>Entry Assessment – Section 1</a:t>
            </a:r>
          </a:p>
        </p:txBody>
      </p:sp>
      <p:pic>
        <p:nvPicPr>
          <p:cNvPr id="4" name="Picture 3">
            <a:extLst>
              <a:ext uri="{FF2B5EF4-FFF2-40B4-BE49-F238E27FC236}">
                <a16:creationId xmlns:a16="http://schemas.microsoft.com/office/drawing/2014/main" id="{811C2B46-8A48-4B76-94B3-AC58D6FDDFC5}"/>
              </a:ext>
            </a:extLst>
          </p:cNvPr>
          <p:cNvPicPr>
            <a:picLocks noChangeAspect="1"/>
          </p:cNvPicPr>
          <p:nvPr/>
        </p:nvPicPr>
        <p:blipFill rotWithShape="1">
          <a:blip r:embed="rId3"/>
          <a:srcRect b="26054"/>
          <a:stretch/>
        </p:blipFill>
        <p:spPr>
          <a:xfrm>
            <a:off x="304800" y="1219201"/>
            <a:ext cx="8534400" cy="3581400"/>
          </a:xfrm>
          <a:prstGeom prst="rect">
            <a:avLst/>
          </a:prstGeom>
        </p:spPr>
      </p:pic>
      <p:cxnSp>
        <p:nvCxnSpPr>
          <p:cNvPr id="5" name="Straight Arrow Connector 4">
            <a:extLst>
              <a:ext uri="{FF2B5EF4-FFF2-40B4-BE49-F238E27FC236}">
                <a16:creationId xmlns:a16="http://schemas.microsoft.com/office/drawing/2014/main" id="{301ACC45-B163-44BF-98C9-4F9BB919A422}"/>
              </a:ext>
            </a:extLst>
          </p:cNvPr>
          <p:cNvCxnSpPr>
            <a:cxnSpLocks/>
          </p:cNvCxnSpPr>
          <p:nvPr/>
        </p:nvCxnSpPr>
        <p:spPr>
          <a:xfrm flipH="1">
            <a:off x="5334001" y="3886200"/>
            <a:ext cx="685799"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8EAFA6-6455-4CF0-ADCA-A8A43653C7CC}"/>
              </a:ext>
            </a:extLst>
          </p:cNvPr>
          <p:cNvSpPr txBox="1"/>
          <p:nvPr/>
        </p:nvSpPr>
        <p:spPr>
          <a:xfrm>
            <a:off x="6096000" y="2341423"/>
            <a:ext cx="2979939"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1. Make sure to complete all demographic information.</a:t>
            </a:r>
          </a:p>
        </p:txBody>
      </p:sp>
      <p:sp>
        <p:nvSpPr>
          <p:cNvPr id="9" name="TextBox 8">
            <a:extLst>
              <a:ext uri="{FF2B5EF4-FFF2-40B4-BE49-F238E27FC236}">
                <a16:creationId xmlns:a16="http://schemas.microsoft.com/office/drawing/2014/main" id="{91C8B6DD-5B33-4794-B94C-C28A89DDA963}"/>
              </a:ext>
            </a:extLst>
          </p:cNvPr>
          <p:cNvSpPr txBox="1"/>
          <p:nvPr/>
        </p:nvSpPr>
        <p:spPr>
          <a:xfrm>
            <a:off x="6059129" y="3557595"/>
            <a:ext cx="2979939" cy="1323439"/>
          </a:xfrm>
          <a:prstGeom prst="rect">
            <a:avLst/>
          </a:prstGeom>
          <a:solidFill>
            <a:schemeClr val="bg1">
              <a:lumMod val="95000"/>
            </a:schemeClr>
          </a:solidFill>
          <a:ln w="28575">
            <a:solidFill>
              <a:srgbClr val="2479BE"/>
            </a:solidFill>
          </a:ln>
        </p:spPr>
        <p:txBody>
          <a:bodyPr wrap="square" rtlCol="0">
            <a:spAutoFit/>
          </a:bodyPr>
          <a:lstStyle/>
          <a:p>
            <a:r>
              <a:rPr lang="en-US" sz="1600" dirty="0"/>
              <a:t>2. Pregnancy question should be asked to any members of the household who can biologically become pregnant. If it doesn’t apply, SKIP.</a:t>
            </a:r>
          </a:p>
        </p:txBody>
      </p:sp>
      <p:cxnSp>
        <p:nvCxnSpPr>
          <p:cNvPr id="14" name="Straight Connector 13">
            <a:extLst>
              <a:ext uri="{FF2B5EF4-FFF2-40B4-BE49-F238E27FC236}">
                <a16:creationId xmlns:a16="http://schemas.microsoft.com/office/drawing/2014/main" id="{BD3B11A8-E5E5-4BE3-98D7-55341CC93D78}"/>
              </a:ext>
            </a:extLst>
          </p:cNvPr>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768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84B567-CE1C-9D43-AEB5-DDA84614D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071" y="1337990"/>
            <a:ext cx="6425514" cy="4607304"/>
          </a:xfrm>
          <a:prstGeom prst="rect">
            <a:avLst/>
          </a:prstGeom>
        </p:spPr>
      </p:pic>
      <p:sp>
        <p:nvSpPr>
          <p:cNvPr id="2" name="Title 1"/>
          <p:cNvSpPr>
            <a:spLocks noGrp="1"/>
          </p:cNvSpPr>
          <p:nvPr>
            <p:ph type="title"/>
          </p:nvPr>
        </p:nvSpPr>
        <p:spPr>
          <a:xfrm>
            <a:off x="457199" y="152400"/>
            <a:ext cx="8617657" cy="1143000"/>
          </a:xfrm>
        </p:spPr>
        <p:txBody>
          <a:bodyPr>
            <a:noAutofit/>
          </a:bodyPr>
          <a:lstStyle/>
          <a:p>
            <a:pPr algn="l"/>
            <a:r>
              <a:rPr lang="en-US" sz="3600" dirty="0"/>
              <a:t>Entry Assessment – Disabling Conditions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173162"/>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86652" y="3786981"/>
            <a:ext cx="968367" cy="246682"/>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640061" y="1623913"/>
            <a:ext cx="4313439" cy="523220"/>
          </a:xfrm>
          <a:prstGeom prst="rect">
            <a:avLst/>
          </a:prstGeom>
          <a:solidFill>
            <a:schemeClr val="bg1">
              <a:lumMod val="95000"/>
            </a:schemeClr>
          </a:solidFill>
          <a:ln w="28575">
            <a:solidFill>
              <a:srgbClr val="2479BE"/>
            </a:solidFill>
          </a:ln>
        </p:spPr>
        <p:txBody>
          <a:bodyPr wrap="square" rtlCol="0">
            <a:spAutoFit/>
          </a:bodyPr>
          <a:lstStyle/>
          <a:p>
            <a:r>
              <a:rPr lang="en-US" sz="1400" dirty="0"/>
              <a:t>1. On Disability pop-up, select Disability Type. </a:t>
            </a:r>
            <a:r>
              <a:rPr lang="en-US" sz="1400" b="1" dirty="0"/>
              <a:t>Only select responses with (HUD) after them!</a:t>
            </a:r>
            <a:endParaRPr lang="en-US" sz="1400" dirty="0"/>
          </a:p>
        </p:txBody>
      </p:sp>
      <p:sp>
        <p:nvSpPr>
          <p:cNvPr id="15" name="TextBox 14"/>
          <p:cNvSpPr txBox="1"/>
          <p:nvPr/>
        </p:nvSpPr>
        <p:spPr>
          <a:xfrm>
            <a:off x="5257800" y="2316162"/>
            <a:ext cx="2885811"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2. Answer “</a:t>
            </a:r>
            <a:r>
              <a:rPr lang="en-US" sz="1600" b="1" dirty="0"/>
              <a:t>Yes</a:t>
            </a:r>
            <a:r>
              <a:rPr lang="en-US" sz="1600" dirty="0"/>
              <a:t>” for Disability Determination.</a:t>
            </a:r>
          </a:p>
        </p:txBody>
      </p:sp>
      <p:sp>
        <p:nvSpPr>
          <p:cNvPr id="16" name="TextBox 15"/>
          <p:cNvSpPr txBox="1"/>
          <p:nvPr/>
        </p:nvSpPr>
        <p:spPr>
          <a:xfrm>
            <a:off x="4467490" y="4802397"/>
            <a:ext cx="2438400" cy="338554"/>
          </a:xfrm>
          <a:prstGeom prst="rect">
            <a:avLst/>
          </a:prstGeom>
          <a:solidFill>
            <a:schemeClr val="bg1">
              <a:lumMod val="95000"/>
            </a:schemeClr>
          </a:solidFill>
          <a:ln w="28575">
            <a:solidFill>
              <a:srgbClr val="2479BE"/>
            </a:solidFill>
          </a:ln>
        </p:spPr>
        <p:txBody>
          <a:bodyPr wrap="square" rtlCol="0">
            <a:spAutoFit/>
          </a:bodyPr>
          <a:lstStyle/>
          <a:p>
            <a:r>
              <a:rPr lang="en-US" sz="1600" dirty="0"/>
              <a:t>4. Leave End Date blank.</a:t>
            </a:r>
          </a:p>
        </p:txBody>
      </p:sp>
      <p:sp>
        <p:nvSpPr>
          <p:cNvPr id="17" name="TextBox 16"/>
          <p:cNvSpPr txBox="1"/>
          <p:nvPr/>
        </p:nvSpPr>
        <p:spPr>
          <a:xfrm>
            <a:off x="4139514" y="3080362"/>
            <a:ext cx="4876800"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3. Start Date is pre-populated with Back Date. </a:t>
            </a:r>
          </a:p>
          <a:p>
            <a:r>
              <a:rPr lang="en-US" sz="1600" dirty="0"/>
              <a:t>Check to make sure this = program enrollment date.</a:t>
            </a:r>
          </a:p>
        </p:txBody>
      </p:sp>
      <p:cxnSp>
        <p:nvCxnSpPr>
          <p:cNvPr id="18" name="Straight Arrow Connector 17"/>
          <p:cNvCxnSpPr>
            <a:cxnSpLocks/>
          </p:cNvCxnSpPr>
          <p:nvPr/>
        </p:nvCxnSpPr>
        <p:spPr>
          <a:xfrm flipH="1">
            <a:off x="3360765" y="4969125"/>
            <a:ext cx="980057" cy="249841"/>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3655019" y="3351974"/>
            <a:ext cx="421681" cy="410126"/>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4640" y="5933130"/>
            <a:ext cx="8828394" cy="830997"/>
          </a:xfrm>
          <a:prstGeom prst="rect">
            <a:avLst/>
          </a:prstGeom>
          <a:solidFill>
            <a:schemeClr val="bg1">
              <a:lumMod val="95000"/>
            </a:schemeClr>
          </a:solidFill>
          <a:ln w="28575">
            <a:solidFill>
              <a:srgbClr val="2479BE"/>
            </a:solidFill>
          </a:ln>
        </p:spPr>
        <p:txBody>
          <a:bodyPr wrap="square" rtlCol="0">
            <a:spAutoFit/>
          </a:bodyPr>
          <a:lstStyle/>
          <a:p>
            <a:r>
              <a:rPr lang="en-US" sz="1600" dirty="0"/>
              <a:t>5. If client has more than one disabling condition, click “</a:t>
            </a:r>
            <a:r>
              <a:rPr lang="en-US" sz="1600" b="1" dirty="0"/>
              <a:t>Save and Add Another.</a:t>
            </a:r>
            <a:r>
              <a:rPr lang="en-US" sz="1600" dirty="0"/>
              <a:t>” Otherwise, just click “</a:t>
            </a:r>
            <a:r>
              <a:rPr lang="en-US" sz="1600" b="1" dirty="0"/>
              <a:t>Save.”</a:t>
            </a:r>
            <a:endParaRPr lang="en-US" sz="1600" dirty="0"/>
          </a:p>
          <a:p>
            <a:r>
              <a:rPr lang="en-US" sz="1600" dirty="0"/>
              <a:t>6. After </a:t>
            </a:r>
            <a:r>
              <a:rPr lang="en-US" sz="1600" b="1" dirty="0"/>
              <a:t>saving</a:t>
            </a:r>
            <a:r>
              <a:rPr lang="en-US" sz="1600" dirty="0"/>
              <a:t>, click the Red Triangle to complete HUD Verification.</a:t>
            </a:r>
          </a:p>
        </p:txBody>
      </p:sp>
      <p:sp>
        <p:nvSpPr>
          <p:cNvPr id="20" name="TextBox 19">
            <a:extLst>
              <a:ext uri="{FF2B5EF4-FFF2-40B4-BE49-F238E27FC236}">
                <a16:creationId xmlns:a16="http://schemas.microsoft.com/office/drawing/2014/main" id="{5CD24381-11CA-4042-88C6-38C4318FC5BA}"/>
              </a:ext>
            </a:extLst>
          </p:cNvPr>
          <p:cNvSpPr txBox="1"/>
          <p:nvPr/>
        </p:nvSpPr>
        <p:spPr>
          <a:xfrm>
            <a:off x="499981" y="2511955"/>
            <a:ext cx="1697927" cy="1569660"/>
          </a:xfrm>
          <a:prstGeom prst="rect">
            <a:avLst/>
          </a:prstGeom>
          <a:solidFill>
            <a:schemeClr val="bg1">
              <a:lumMod val="95000"/>
            </a:schemeClr>
          </a:solidFill>
          <a:ln w="28575">
            <a:solidFill>
              <a:srgbClr val="2479BE"/>
            </a:solidFill>
          </a:ln>
        </p:spPr>
        <p:txBody>
          <a:bodyPr wrap="square" rtlCol="0">
            <a:spAutoFit/>
          </a:bodyPr>
          <a:lstStyle/>
          <a:p>
            <a:r>
              <a:rPr lang="en-US" sz="1600" dirty="0"/>
              <a:t>If you answered </a:t>
            </a:r>
            <a:r>
              <a:rPr lang="en-US" sz="1600" b="1" dirty="0"/>
              <a:t>“Yes” </a:t>
            </a:r>
            <a:r>
              <a:rPr lang="en-US" sz="1600" dirty="0"/>
              <a:t>to </a:t>
            </a:r>
            <a:r>
              <a:rPr lang="en-US" sz="1600" b="1" dirty="0"/>
              <a:t>Does the Client Have a Disabling Condition, </a:t>
            </a:r>
            <a:r>
              <a:rPr lang="en-US" sz="1600" dirty="0"/>
              <a:t>click</a:t>
            </a:r>
            <a:r>
              <a:rPr lang="en-US" sz="1600" b="1" dirty="0"/>
              <a:t> “Add.”</a:t>
            </a:r>
            <a:endParaRPr lang="en-US" sz="1600" dirty="0"/>
          </a:p>
        </p:txBody>
      </p:sp>
      <p:sp>
        <p:nvSpPr>
          <p:cNvPr id="23" name="Rectangle 22">
            <a:extLst>
              <a:ext uri="{FF2B5EF4-FFF2-40B4-BE49-F238E27FC236}">
                <a16:creationId xmlns:a16="http://schemas.microsoft.com/office/drawing/2014/main" id="{2F4ED16C-FC0F-8A43-9D52-DB8ED5E2FBA8}"/>
              </a:ext>
            </a:extLst>
          </p:cNvPr>
          <p:cNvSpPr/>
          <p:nvPr/>
        </p:nvSpPr>
        <p:spPr>
          <a:xfrm>
            <a:off x="4596714" y="5479232"/>
            <a:ext cx="3099486" cy="3191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006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r>
              <a:rPr lang="en-US" dirty="0"/>
              <a:t>Data Sharing </a:t>
            </a:r>
          </a:p>
        </p:txBody>
      </p:sp>
      <p:sp>
        <p:nvSpPr>
          <p:cNvPr id="3" name="Content Placeholder 2"/>
          <p:cNvSpPr>
            <a:spLocks noGrp="1"/>
          </p:cNvSpPr>
          <p:nvPr>
            <p:ph idx="1"/>
          </p:nvPr>
        </p:nvSpPr>
        <p:spPr>
          <a:xfrm>
            <a:off x="609600" y="1524000"/>
            <a:ext cx="8229600" cy="4525963"/>
          </a:xfrm>
        </p:spPr>
        <p:txBody>
          <a:bodyPr>
            <a:noAutofit/>
          </a:bodyPr>
          <a:lstStyle/>
          <a:p>
            <a:r>
              <a:rPr lang="en-US" sz="2400" dirty="0"/>
              <a:t>Nashville HMIS allows for system-wide data sharing unless otherwise specified by specific agencies, projects or individual clients. </a:t>
            </a:r>
          </a:p>
          <a:p>
            <a:r>
              <a:rPr lang="en-US" sz="2400" dirty="0"/>
              <a:t>Data sharing enhances our ability as a community to effectively collaborate around our clients needs.</a:t>
            </a:r>
          </a:p>
          <a:p>
            <a:r>
              <a:rPr lang="en-US" sz="2400" dirty="0"/>
              <a:t>It is crucial for this reason that each user and participating agency holds data safety and security as a top priority.</a:t>
            </a:r>
          </a:p>
          <a:p>
            <a:endParaRPr lang="en-US" sz="2400" dirty="0"/>
          </a:p>
          <a:p>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584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617657" cy="1143000"/>
          </a:xfrm>
        </p:spPr>
        <p:txBody>
          <a:bodyPr>
            <a:noAutofit/>
          </a:bodyPr>
          <a:lstStyle/>
          <a:p>
            <a:pPr algn="l"/>
            <a:r>
              <a:rPr lang="en-US" sz="3600" dirty="0"/>
              <a:t>Entry Assessment – Disabling Conditions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173162"/>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C4C2B0C-50CA-9B4A-941D-5C901A3B59BE}"/>
              </a:ext>
            </a:extLst>
          </p:cNvPr>
          <p:cNvSpPr txBox="1"/>
          <p:nvPr/>
        </p:nvSpPr>
        <p:spPr>
          <a:xfrm>
            <a:off x="609601" y="1295400"/>
            <a:ext cx="8308848"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t>Remember: information in HMIS is </a:t>
            </a:r>
            <a:r>
              <a:rPr lang="en-US" sz="2200" b="1" dirty="0"/>
              <a:t>self-reported</a:t>
            </a:r>
            <a:r>
              <a:rPr lang="en-US" sz="2200" dirty="0"/>
              <a:t>. If client reports no disabling conditions, </a:t>
            </a:r>
            <a:r>
              <a:rPr lang="en-US" sz="2200" i="1" dirty="0"/>
              <a:t>even if </a:t>
            </a:r>
            <a:r>
              <a:rPr lang="en-US" sz="2200" dirty="0"/>
              <a:t>you know they have a disabling condition, you should record their response as “No.” This can be updated later, if they choose to share that information.</a:t>
            </a:r>
          </a:p>
          <a:p>
            <a:pPr marL="285750" indent="-285750">
              <a:buFont typeface="Arial" panose="020B0604020202020204" pitchFamily="34" charset="0"/>
              <a:buChar char="•"/>
            </a:pPr>
            <a:r>
              <a:rPr lang="en-US" sz="2200" dirty="0"/>
              <a:t>Do not record client’s specific diagnosis anywhere in HMIS! </a:t>
            </a:r>
          </a:p>
          <a:p>
            <a:pPr marL="285750" indent="-285750">
              <a:buFont typeface="Arial" panose="020B0604020202020204" pitchFamily="34" charset="0"/>
              <a:buChar char="•"/>
            </a:pPr>
            <a:r>
              <a:rPr lang="en-US" sz="2200" dirty="0"/>
              <a:t>Only choose options with (HUD) after them. </a:t>
            </a:r>
          </a:p>
          <a:p>
            <a:pPr marL="285750" indent="-285750">
              <a:buFont typeface="Arial" panose="020B0604020202020204" pitchFamily="34" charset="0"/>
              <a:buChar char="•"/>
            </a:pPr>
            <a:r>
              <a:rPr lang="en-US" sz="2200" dirty="0"/>
              <a:t>If client reports both Alcohol </a:t>
            </a:r>
            <a:r>
              <a:rPr lang="en-US" sz="2200" i="1" dirty="0"/>
              <a:t>and </a:t>
            </a:r>
            <a:r>
              <a:rPr lang="en-US" sz="2200" dirty="0"/>
              <a:t>Drug Abuse, enter </a:t>
            </a:r>
            <a:r>
              <a:rPr lang="en-US" sz="2200" b="1" dirty="0"/>
              <a:t>separate records</a:t>
            </a:r>
            <a:r>
              <a:rPr lang="en-US" sz="2200" dirty="0"/>
              <a:t> for Alcohol Abuse (HUD) and Drug Abuse (HUD).</a:t>
            </a:r>
          </a:p>
          <a:p>
            <a:pPr marL="285750" indent="-285750">
              <a:buFont typeface="Arial" panose="020B0604020202020204" pitchFamily="34" charset="0"/>
              <a:buChar char="•"/>
            </a:pPr>
            <a:r>
              <a:rPr lang="en-US" sz="2200" dirty="0"/>
              <a:t>If client reports more than one disabling condition in a single category, enter </a:t>
            </a:r>
            <a:r>
              <a:rPr lang="en-US" sz="2200" b="1" dirty="0"/>
              <a:t>multiple records</a:t>
            </a:r>
            <a:r>
              <a:rPr lang="en-US" sz="2200" dirty="0"/>
              <a:t> with the same Disability Type (e.g., Bipolar Disorder &amp; Generalized Anxiety Disorder </a:t>
            </a:r>
            <a:r>
              <a:rPr lang="en-US" sz="2200" dirty="0">
                <a:sym typeface="Wingdings" pitchFamily="2" charset="2"/>
              </a:rPr>
              <a:t> two “Mental Health Problem (HUD)” responses).</a:t>
            </a:r>
            <a:endParaRPr lang="en-US" sz="2200" dirty="0"/>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4058263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a:srcRect l="58333" t="12534" r="19071" b="22640"/>
          <a:stretch/>
        </p:blipFill>
        <p:spPr bwMode="auto">
          <a:xfrm>
            <a:off x="457199" y="1252847"/>
            <a:ext cx="6567377" cy="5300353"/>
          </a:xfrm>
          <a:prstGeom prst="rect">
            <a:avLst/>
          </a:prstGeom>
          <a:ln>
            <a:noFill/>
          </a:ln>
          <a:extLst>
            <a:ext uri="{53640926-AAD7-44D8-BBD7-CCE9431645EC}">
              <a14:shadowObscured xmlns:a14="http://schemas.microsoft.com/office/drawing/2010/main"/>
            </a:ext>
          </a:extLst>
        </p:spPr>
      </p:pic>
      <p:pic>
        <p:nvPicPr>
          <p:cNvPr id="13" name="Content Placeholder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651" y="3959920"/>
            <a:ext cx="1885950" cy="1066800"/>
          </a:xfrm>
          <a:prstGeom prst="rect">
            <a:avLst/>
          </a:prstGeom>
          <a:ln>
            <a:solidFill>
              <a:schemeClr val="accent1"/>
            </a:solidFill>
          </a:ln>
        </p:spPr>
      </p:pic>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173162"/>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7000" y="1255455"/>
            <a:ext cx="2441448" cy="2554545"/>
          </a:xfrm>
          <a:prstGeom prst="rect">
            <a:avLst/>
          </a:prstGeom>
          <a:solidFill>
            <a:schemeClr val="bg1">
              <a:lumMod val="95000"/>
            </a:schemeClr>
          </a:solidFill>
          <a:ln w="28575">
            <a:solidFill>
              <a:srgbClr val="2479BE"/>
            </a:solidFill>
          </a:ln>
        </p:spPr>
        <p:txBody>
          <a:bodyPr wrap="square" rtlCol="0">
            <a:spAutoFit/>
          </a:bodyPr>
          <a:lstStyle/>
          <a:p>
            <a:r>
              <a:rPr lang="en-US" sz="1600" dirty="0"/>
              <a:t>1. You </a:t>
            </a:r>
            <a:r>
              <a:rPr lang="en-US" sz="1600" u="sng" dirty="0"/>
              <a:t>must</a:t>
            </a:r>
            <a:r>
              <a:rPr lang="en-US" sz="1600" dirty="0"/>
              <a:t> complete the </a:t>
            </a:r>
            <a:r>
              <a:rPr lang="en-US" sz="1600" b="1" dirty="0"/>
              <a:t>HUD Verification </a:t>
            </a:r>
            <a:r>
              <a:rPr lang="en-US" sz="1600" dirty="0"/>
              <a:t>sections (regardless of whether you answered “yes” or “no” that the client received any). </a:t>
            </a:r>
          </a:p>
          <a:p>
            <a:r>
              <a:rPr lang="en-US" sz="1600" dirty="0"/>
              <a:t>2. After adding any insurance source, click the “</a:t>
            </a:r>
            <a:r>
              <a:rPr lang="en-US" sz="1600" b="1" dirty="0"/>
              <a:t>HUD Verification</a:t>
            </a:r>
            <a:r>
              <a:rPr lang="en-US" sz="1600" dirty="0"/>
              <a:t>” red triangle.</a:t>
            </a:r>
          </a:p>
        </p:txBody>
      </p:sp>
      <p:sp>
        <p:nvSpPr>
          <p:cNvPr id="8" name="TextBox 7"/>
          <p:cNvSpPr txBox="1"/>
          <p:nvPr/>
        </p:nvSpPr>
        <p:spPr>
          <a:xfrm>
            <a:off x="2706624" y="4038600"/>
            <a:ext cx="3541776" cy="2308324"/>
          </a:xfrm>
          <a:prstGeom prst="rect">
            <a:avLst/>
          </a:prstGeom>
          <a:solidFill>
            <a:schemeClr val="bg1">
              <a:lumMod val="95000"/>
            </a:schemeClr>
          </a:solidFill>
          <a:ln w="28575">
            <a:solidFill>
              <a:srgbClr val="2479BE"/>
            </a:solidFill>
          </a:ln>
        </p:spPr>
        <p:txBody>
          <a:bodyPr wrap="square" rtlCol="0">
            <a:spAutoFit/>
          </a:bodyPr>
          <a:lstStyle/>
          <a:p>
            <a:r>
              <a:rPr lang="en-US" sz="1600" dirty="0"/>
              <a:t>3. Once you see this screen, select “</a:t>
            </a:r>
            <a:r>
              <a:rPr lang="en-US" sz="1600" b="1" dirty="0"/>
              <a:t>No</a:t>
            </a:r>
            <a:r>
              <a:rPr lang="en-US" sz="1600" dirty="0"/>
              <a:t>” at the top (this confirms that the client does </a:t>
            </a:r>
            <a:r>
              <a:rPr lang="en-US" sz="1600" b="1" dirty="0"/>
              <a:t>not</a:t>
            </a:r>
            <a:r>
              <a:rPr lang="en-US" sz="1600" dirty="0"/>
              <a:t> have any of the disabling conditions that you did </a:t>
            </a:r>
            <a:r>
              <a:rPr lang="en-US" sz="1600" b="1" dirty="0"/>
              <a:t>not</a:t>
            </a:r>
            <a:r>
              <a:rPr lang="en-US" sz="1600" dirty="0"/>
              <a:t> select). This will fill in “no” for every answer choice that you did not choose.</a:t>
            </a:r>
          </a:p>
          <a:p>
            <a:r>
              <a:rPr lang="en-US" sz="1600" dirty="0"/>
              <a:t> </a:t>
            </a:r>
          </a:p>
          <a:p>
            <a:r>
              <a:rPr lang="en-US" sz="1600" dirty="0"/>
              <a:t>4. S</a:t>
            </a:r>
            <a:r>
              <a:rPr lang="en-US" sz="1600" b="1" dirty="0"/>
              <a:t>ave &amp; Exit</a:t>
            </a:r>
            <a:r>
              <a:rPr lang="en-US" sz="1600" dirty="0"/>
              <a:t>. </a:t>
            </a:r>
          </a:p>
        </p:txBody>
      </p:sp>
      <p:cxnSp>
        <p:nvCxnSpPr>
          <p:cNvPr id="9" name="Straight Arrow Connector 8"/>
          <p:cNvCxnSpPr>
            <a:cxnSpLocks/>
          </p:cNvCxnSpPr>
          <p:nvPr/>
        </p:nvCxnSpPr>
        <p:spPr>
          <a:xfrm flipH="1" flipV="1">
            <a:off x="3048000" y="2571751"/>
            <a:ext cx="373891" cy="141610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86600" y="5465188"/>
            <a:ext cx="1981200"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5. You’ll end up with a </a:t>
            </a:r>
            <a:r>
              <a:rPr lang="en-US" sz="1600" b="1" dirty="0"/>
              <a:t>green check</a:t>
            </a:r>
            <a:r>
              <a:rPr lang="en-US" sz="1600" dirty="0"/>
              <a:t>!</a:t>
            </a:r>
          </a:p>
        </p:txBody>
      </p:sp>
      <p:sp>
        <p:nvSpPr>
          <p:cNvPr id="15" name="Title 1"/>
          <p:cNvSpPr>
            <a:spLocks noGrp="1"/>
          </p:cNvSpPr>
          <p:nvPr>
            <p:ph type="title"/>
          </p:nvPr>
        </p:nvSpPr>
        <p:spPr>
          <a:xfrm>
            <a:off x="685800" y="152400"/>
            <a:ext cx="8229600" cy="1143000"/>
          </a:xfrm>
        </p:spPr>
        <p:txBody>
          <a:bodyPr>
            <a:normAutofit/>
          </a:bodyPr>
          <a:lstStyle/>
          <a:p>
            <a:pPr algn="l"/>
            <a:r>
              <a:rPr lang="en-US" dirty="0"/>
              <a:t>HUD Verification</a:t>
            </a:r>
          </a:p>
        </p:txBody>
      </p:sp>
      <p:sp>
        <p:nvSpPr>
          <p:cNvPr id="12" name="Rectangle 11"/>
          <p:cNvSpPr/>
          <p:nvPr/>
        </p:nvSpPr>
        <p:spPr>
          <a:xfrm>
            <a:off x="2895600" y="2286000"/>
            <a:ext cx="1052583" cy="17145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F18A759-5E0A-5B45-B1FE-1B3FACF9E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0930" y="408736"/>
            <a:ext cx="3596870" cy="706528"/>
          </a:xfrm>
          <a:prstGeom prst="rect">
            <a:avLst/>
          </a:prstGeom>
        </p:spPr>
      </p:pic>
      <p:cxnSp>
        <p:nvCxnSpPr>
          <p:cNvPr id="17" name="Straight Arrow Connector 16">
            <a:extLst>
              <a:ext uri="{FF2B5EF4-FFF2-40B4-BE49-F238E27FC236}">
                <a16:creationId xmlns:a16="http://schemas.microsoft.com/office/drawing/2014/main" id="{06549723-D0E8-4F3B-ACB0-61B063360262}"/>
              </a:ext>
            </a:extLst>
          </p:cNvPr>
          <p:cNvCxnSpPr>
            <a:cxnSpLocks/>
          </p:cNvCxnSpPr>
          <p:nvPr/>
        </p:nvCxnSpPr>
        <p:spPr>
          <a:xfrm flipV="1">
            <a:off x="7351646" y="4786931"/>
            <a:ext cx="122035" cy="61735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208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60C3E5-BCF9-B046-A5EC-48CE7C1C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60986"/>
            <a:ext cx="6477000" cy="4651989"/>
          </a:xfrm>
          <a:prstGeom prst="rect">
            <a:avLst/>
          </a:prstGeom>
        </p:spPr>
      </p:pic>
      <p:sp>
        <p:nvSpPr>
          <p:cNvPr id="2" name="Title 1"/>
          <p:cNvSpPr>
            <a:spLocks noGrp="1"/>
          </p:cNvSpPr>
          <p:nvPr>
            <p:ph type="title"/>
          </p:nvPr>
        </p:nvSpPr>
        <p:spPr>
          <a:xfrm>
            <a:off x="457200" y="274638"/>
            <a:ext cx="8458200" cy="1143000"/>
          </a:xfrm>
        </p:spPr>
        <p:txBody>
          <a:bodyPr>
            <a:noAutofit/>
          </a:bodyPr>
          <a:lstStyle/>
          <a:p>
            <a:pPr algn="l"/>
            <a:r>
              <a:rPr lang="en-US" sz="3600" dirty="0"/>
              <a:t>Entry Assessment – Health Insurance</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47619" y="1600200"/>
            <a:ext cx="2667000" cy="2800767"/>
          </a:xfrm>
          <a:prstGeom prst="rect">
            <a:avLst/>
          </a:prstGeom>
          <a:solidFill>
            <a:schemeClr val="bg1">
              <a:lumMod val="95000"/>
            </a:schemeClr>
          </a:solidFill>
          <a:ln w="28575">
            <a:solidFill>
              <a:srgbClr val="2479BE"/>
            </a:solidFill>
          </a:ln>
        </p:spPr>
        <p:txBody>
          <a:bodyPr wrap="square" rtlCol="0">
            <a:spAutoFit/>
          </a:bodyPr>
          <a:lstStyle/>
          <a:p>
            <a:r>
              <a:rPr lang="en-US" sz="1600" dirty="0"/>
              <a:t>Follow the same steps for </a:t>
            </a:r>
            <a:r>
              <a:rPr lang="en-US" sz="1600" b="1" dirty="0"/>
              <a:t>Health Insurance.</a:t>
            </a:r>
            <a:endParaRPr lang="en-US" sz="1600" dirty="0"/>
          </a:p>
          <a:p>
            <a:pPr marL="285750" indent="-285750">
              <a:buFont typeface="Arial" panose="020B0604020202020204" pitchFamily="34" charset="0"/>
              <a:buChar char="•"/>
            </a:pPr>
            <a:r>
              <a:rPr lang="en-US" sz="1600" dirty="0"/>
              <a:t>Start Date auto-populates to Back Date. Leave End Date blank.</a:t>
            </a:r>
          </a:p>
          <a:p>
            <a:pPr marL="285750" indent="-285750">
              <a:buFont typeface="Arial" panose="020B0604020202020204" pitchFamily="34" charset="0"/>
              <a:buChar char="•"/>
            </a:pPr>
            <a:r>
              <a:rPr lang="en-US" sz="1600" dirty="0"/>
              <a:t>Select the Health Insurance Type from the dropdown (if “Other,” specify.)</a:t>
            </a:r>
          </a:p>
          <a:p>
            <a:pPr marL="285750" indent="-285750">
              <a:buFont typeface="Arial" panose="020B0604020202020204" pitchFamily="34" charset="0"/>
              <a:buChar char="•"/>
            </a:pPr>
            <a:r>
              <a:rPr lang="en-US" sz="1600" dirty="0"/>
              <a:t>Select “</a:t>
            </a:r>
            <a:r>
              <a:rPr lang="en-US" sz="1600" b="1" dirty="0"/>
              <a:t>Yes</a:t>
            </a:r>
            <a:r>
              <a:rPr lang="en-US" sz="1600" dirty="0"/>
              <a:t>” for “Covered?”</a:t>
            </a:r>
          </a:p>
        </p:txBody>
      </p:sp>
      <p:sp>
        <p:nvSpPr>
          <p:cNvPr id="7" name="TextBox 6">
            <a:extLst>
              <a:ext uri="{FF2B5EF4-FFF2-40B4-BE49-F238E27FC236}">
                <a16:creationId xmlns:a16="http://schemas.microsoft.com/office/drawing/2014/main" id="{B3C10FA5-6DA6-4D8A-8134-97135B026870}"/>
              </a:ext>
            </a:extLst>
          </p:cNvPr>
          <p:cNvSpPr txBox="1"/>
          <p:nvPr/>
        </p:nvSpPr>
        <p:spPr>
          <a:xfrm>
            <a:off x="914400" y="6151472"/>
            <a:ext cx="1745226"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Don’t forget HUD Verification!</a:t>
            </a:r>
          </a:p>
        </p:txBody>
      </p:sp>
      <p:pic>
        <p:nvPicPr>
          <p:cNvPr id="8" name="Picture 7">
            <a:extLst>
              <a:ext uri="{FF2B5EF4-FFF2-40B4-BE49-F238E27FC236}">
                <a16:creationId xmlns:a16="http://schemas.microsoft.com/office/drawing/2014/main" id="{B6630EAD-CAB6-4B73-B2EC-48780F2A5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565" y="6151472"/>
            <a:ext cx="3596870" cy="706528"/>
          </a:xfrm>
          <a:prstGeom prst="rect">
            <a:avLst/>
          </a:prstGeom>
        </p:spPr>
      </p:pic>
    </p:spTree>
    <p:extLst>
      <p:ext uri="{BB962C8B-B14F-4D97-AF65-F5344CB8AC3E}">
        <p14:creationId xmlns:p14="http://schemas.microsoft.com/office/powerpoint/2010/main" val="712814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479E-C1C6-46C5-A961-06CDFCEDED04}"/>
              </a:ext>
            </a:extLst>
          </p:cNvPr>
          <p:cNvSpPr>
            <a:spLocks noGrp="1"/>
          </p:cNvSpPr>
          <p:nvPr>
            <p:ph type="title"/>
          </p:nvPr>
        </p:nvSpPr>
        <p:spPr/>
        <p:txBody>
          <a:bodyPr>
            <a:noAutofit/>
          </a:bodyPr>
          <a:lstStyle/>
          <a:p>
            <a:r>
              <a:rPr lang="en-US" sz="3600" dirty="0"/>
              <a:t>Entry Assessment – Homeless History</a:t>
            </a:r>
          </a:p>
        </p:txBody>
      </p:sp>
      <p:cxnSp>
        <p:nvCxnSpPr>
          <p:cNvPr id="4" name="Straight Connector 3">
            <a:extLst>
              <a:ext uri="{FF2B5EF4-FFF2-40B4-BE49-F238E27FC236}">
                <a16:creationId xmlns:a16="http://schemas.microsoft.com/office/drawing/2014/main" id="{45B1C620-E82B-4981-A2A8-4F3057BF84CD}"/>
              </a:ext>
            </a:extLst>
          </p:cNvPr>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0096519-9AE9-4708-A517-7181477DF010}"/>
              </a:ext>
            </a:extLst>
          </p:cNvPr>
          <p:cNvPicPr>
            <a:picLocks noChangeAspect="1"/>
          </p:cNvPicPr>
          <p:nvPr/>
        </p:nvPicPr>
        <p:blipFill>
          <a:blip r:embed="rId2"/>
          <a:stretch>
            <a:fillRect/>
          </a:stretch>
        </p:blipFill>
        <p:spPr>
          <a:xfrm>
            <a:off x="444910" y="1523999"/>
            <a:ext cx="8165690" cy="4862009"/>
          </a:xfrm>
          <a:prstGeom prst="rect">
            <a:avLst/>
          </a:prstGeom>
        </p:spPr>
      </p:pic>
      <p:sp>
        <p:nvSpPr>
          <p:cNvPr id="6" name="TextBox 5">
            <a:extLst>
              <a:ext uri="{FF2B5EF4-FFF2-40B4-BE49-F238E27FC236}">
                <a16:creationId xmlns:a16="http://schemas.microsoft.com/office/drawing/2014/main" id="{D2DCFEC0-4FA3-44B6-9B6D-94D6DF02F56A}"/>
              </a:ext>
            </a:extLst>
          </p:cNvPr>
          <p:cNvSpPr txBox="1"/>
          <p:nvPr/>
        </p:nvSpPr>
        <p:spPr>
          <a:xfrm>
            <a:off x="3886200" y="1417638"/>
            <a:ext cx="1981200"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1. Client Location is ALWAYS TN-504.</a:t>
            </a:r>
          </a:p>
        </p:txBody>
      </p:sp>
      <p:cxnSp>
        <p:nvCxnSpPr>
          <p:cNvPr id="7" name="Straight Arrow Connector 6">
            <a:extLst>
              <a:ext uri="{FF2B5EF4-FFF2-40B4-BE49-F238E27FC236}">
                <a16:creationId xmlns:a16="http://schemas.microsoft.com/office/drawing/2014/main" id="{738F7F4A-9AB5-4532-A3DF-CC710D10F09B}"/>
              </a:ext>
            </a:extLst>
          </p:cNvPr>
          <p:cNvCxnSpPr>
            <a:cxnSpLocks/>
          </p:cNvCxnSpPr>
          <p:nvPr/>
        </p:nvCxnSpPr>
        <p:spPr>
          <a:xfrm flipH="1">
            <a:off x="3276600" y="1828800"/>
            <a:ext cx="533400" cy="28004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CF0938-52EA-406F-BA92-4E80B5C051F5}"/>
              </a:ext>
            </a:extLst>
          </p:cNvPr>
          <p:cNvSpPr txBox="1"/>
          <p:nvPr/>
        </p:nvSpPr>
        <p:spPr>
          <a:xfrm>
            <a:off x="6286500" y="1683109"/>
            <a:ext cx="1981200" cy="2554545"/>
          </a:xfrm>
          <a:prstGeom prst="rect">
            <a:avLst/>
          </a:prstGeom>
          <a:solidFill>
            <a:schemeClr val="bg1">
              <a:lumMod val="95000"/>
            </a:schemeClr>
          </a:solidFill>
          <a:ln w="28575">
            <a:solidFill>
              <a:srgbClr val="2479BE"/>
            </a:solidFill>
          </a:ln>
        </p:spPr>
        <p:txBody>
          <a:bodyPr wrap="square" rtlCol="0">
            <a:spAutoFit/>
          </a:bodyPr>
          <a:lstStyle/>
          <a:p>
            <a:r>
              <a:rPr lang="en-US" sz="1600" dirty="0"/>
              <a:t>2. Residence prior to project entry is asking </a:t>
            </a:r>
            <a:r>
              <a:rPr lang="en-US" sz="1600" i="1" dirty="0"/>
              <a:t>where did the client sleep last night. </a:t>
            </a:r>
            <a:r>
              <a:rPr lang="en-US" sz="1600" dirty="0"/>
              <a:t>Based on how you respond, questions pertaining to that response will populate. </a:t>
            </a:r>
          </a:p>
        </p:txBody>
      </p:sp>
      <p:cxnSp>
        <p:nvCxnSpPr>
          <p:cNvPr id="11" name="Straight Arrow Connector 10">
            <a:extLst>
              <a:ext uri="{FF2B5EF4-FFF2-40B4-BE49-F238E27FC236}">
                <a16:creationId xmlns:a16="http://schemas.microsoft.com/office/drawing/2014/main" id="{7A966CE9-4D38-45CC-9B3B-FB3FBB4B0E2D}"/>
              </a:ext>
            </a:extLst>
          </p:cNvPr>
          <p:cNvCxnSpPr>
            <a:cxnSpLocks/>
          </p:cNvCxnSpPr>
          <p:nvPr/>
        </p:nvCxnSpPr>
        <p:spPr>
          <a:xfrm flipH="1">
            <a:off x="5730363" y="2514600"/>
            <a:ext cx="533400" cy="28004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3A518B8-F072-4689-A9F3-CE67A9F1C001}"/>
              </a:ext>
            </a:extLst>
          </p:cNvPr>
          <p:cNvSpPr txBox="1"/>
          <p:nvPr/>
        </p:nvSpPr>
        <p:spPr>
          <a:xfrm>
            <a:off x="6956298" y="4756100"/>
            <a:ext cx="1981200" cy="2062103"/>
          </a:xfrm>
          <a:prstGeom prst="rect">
            <a:avLst/>
          </a:prstGeom>
          <a:solidFill>
            <a:schemeClr val="bg1">
              <a:lumMod val="95000"/>
            </a:schemeClr>
          </a:solidFill>
          <a:ln w="28575">
            <a:solidFill>
              <a:srgbClr val="2479BE"/>
            </a:solidFill>
          </a:ln>
        </p:spPr>
        <p:txBody>
          <a:bodyPr wrap="square" rtlCol="0">
            <a:spAutoFit/>
          </a:bodyPr>
          <a:lstStyle/>
          <a:p>
            <a:r>
              <a:rPr lang="en-US" sz="1600" dirty="0"/>
              <a:t>3. Length of Stay in previous place, is how long has the person been in the placement that was entered in the Residence Prior to Project Entry field.</a:t>
            </a:r>
          </a:p>
        </p:txBody>
      </p:sp>
      <p:cxnSp>
        <p:nvCxnSpPr>
          <p:cNvPr id="14" name="Straight Arrow Connector 13">
            <a:extLst>
              <a:ext uri="{FF2B5EF4-FFF2-40B4-BE49-F238E27FC236}">
                <a16:creationId xmlns:a16="http://schemas.microsoft.com/office/drawing/2014/main" id="{A2D820D1-6F34-4BAD-A1A5-67966B8425BC}"/>
              </a:ext>
            </a:extLst>
          </p:cNvPr>
          <p:cNvCxnSpPr>
            <a:cxnSpLocks/>
          </p:cNvCxnSpPr>
          <p:nvPr/>
        </p:nvCxnSpPr>
        <p:spPr>
          <a:xfrm flipH="1" flipV="1">
            <a:off x="5486402" y="3785242"/>
            <a:ext cx="1371598" cy="96459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287F191-9AFB-49CD-9860-3D2AAF0B2E29}"/>
              </a:ext>
            </a:extLst>
          </p:cNvPr>
          <p:cNvSpPr txBox="1"/>
          <p:nvPr/>
        </p:nvSpPr>
        <p:spPr>
          <a:xfrm>
            <a:off x="4638368" y="5002322"/>
            <a:ext cx="1616177" cy="1569660"/>
          </a:xfrm>
          <a:prstGeom prst="rect">
            <a:avLst/>
          </a:prstGeom>
          <a:solidFill>
            <a:schemeClr val="bg1">
              <a:lumMod val="95000"/>
            </a:schemeClr>
          </a:solidFill>
          <a:ln w="28575">
            <a:solidFill>
              <a:srgbClr val="2479BE"/>
            </a:solidFill>
          </a:ln>
        </p:spPr>
        <p:txBody>
          <a:bodyPr wrap="square" rtlCol="0">
            <a:spAutoFit/>
          </a:bodyPr>
          <a:lstStyle/>
          <a:p>
            <a:r>
              <a:rPr lang="en-US" sz="1600" dirty="0"/>
              <a:t>4. Approximate date homelessness started, is for this episode of homelessness</a:t>
            </a:r>
          </a:p>
        </p:txBody>
      </p:sp>
      <p:cxnSp>
        <p:nvCxnSpPr>
          <p:cNvPr id="18" name="Straight Arrow Connector 17">
            <a:extLst>
              <a:ext uri="{FF2B5EF4-FFF2-40B4-BE49-F238E27FC236}">
                <a16:creationId xmlns:a16="http://schemas.microsoft.com/office/drawing/2014/main" id="{E625E87D-D794-4B0F-879D-38B124DC36DF}"/>
              </a:ext>
            </a:extLst>
          </p:cNvPr>
          <p:cNvCxnSpPr>
            <a:cxnSpLocks/>
          </p:cNvCxnSpPr>
          <p:nvPr/>
        </p:nvCxnSpPr>
        <p:spPr>
          <a:xfrm flipH="1" flipV="1">
            <a:off x="4038600" y="4295310"/>
            <a:ext cx="801624" cy="56756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150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617657" cy="1143000"/>
          </a:xfrm>
        </p:spPr>
        <p:txBody>
          <a:bodyPr>
            <a:normAutofit/>
          </a:bodyPr>
          <a:lstStyle/>
          <a:p>
            <a:pPr algn="l"/>
            <a:r>
              <a:rPr lang="en-US" dirty="0"/>
              <a:t>Entry Assessment – Income</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609600" y="1173162"/>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C4C2B0C-50CA-9B4A-941D-5C901A3B59BE}"/>
              </a:ext>
            </a:extLst>
          </p:cNvPr>
          <p:cNvSpPr txBox="1"/>
          <p:nvPr/>
        </p:nvSpPr>
        <p:spPr>
          <a:xfrm>
            <a:off x="609601" y="1295400"/>
            <a:ext cx="830884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Income = </a:t>
            </a:r>
            <a:r>
              <a:rPr lang="en-US" sz="2400" b="1" dirty="0"/>
              <a:t>regular</a:t>
            </a:r>
            <a:r>
              <a:rPr lang="en-US" sz="2400" dirty="0"/>
              <a:t>, </a:t>
            </a:r>
            <a:r>
              <a:rPr lang="en-US" sz="2400" b="1" dirty="0"/>
              <a:t>recurring</a:t>
            </a:r>
            <a:r>
              <a:rPr lang="en-US" sz="2400" dirty="0"/>
              <a:t> sources of income</a:t>
            </a:r>
          </a:p>
          <a:p>
            <a:pPr marL="742950" lvl="1" indent="-285750">
              <a:buFont typeface="Arial" panose="020B0604020202020204" pitchFamily="34" charset="0"/>
              <a:buChar char="•"/>
            </a:pPr>
            <a:r>
              <a:rPr lang="en-US" sz="2400" dirty="0"/>
              <a:t>Lump sums should </a:t>
            </a:r>
            <a:r>
              <a:rPr lang="en-US" sz="2400" i="1" dirty="0"/>
              <a:t>not </a:t>
            </a:r>
            <a:r>
              <a:rPr lang="en-US" sz="2400" dirty="0"/>
              <a:t>be recorded (e.g., disability back-payment, court settlement)</a:t>
            </a:r>
          </a:p>
          <a:p>
            <a:pPr marL="742950" lvl="1" indent="-285750">
              <a:buFont typeface="Arial" panose="020B0604020202020204" pitchFamily="34" charset="0"/>
              <a:buChar char="•"/>
            </a:pPr>
            <a:r>
              <a:rPr lang="en-US" sz="2400" dirty="0"/>
              <a:t>Very sporadic work should </a:t>
            </a:r>
            <a:r>
              <a:rPr lang="en-US" sz="2400" i="1" dirty="0"/>
              <a:t>not </a:t>
            </a:r>
            <a:r>
              <a:rPr lang="en-US" sz="2400" dirty="0"/>
              <a:t>be recorded</a:t>
            </a:r>
          </a:p>
          <a:p>
            <a:pPr marL="285750" indent="-285750">
              <a:buFont typeface="Arial" panose="020B0604020202020204" pitchFamily="34" charset="0"/>
              <a:buChar char="•"/>
            </a:pPr>
            <a:r>
              <a:rPr lang="en-US" sz="2400" dirty="0"/>
              <a:t>If needed, take the average of several months’ paystubs to determine a monthly amount.</a:t>
            </a:r>
          </a:p>
          <a:p>
            <a:pPr marL="285750" indent="-285750">
              <a:buFont typeface="Arial" panose="020B0604020202020204" pitchFamily="34" charset="0"/>
              <a:buChar char="•"/>
            </a:pPr>
            <a:r>
              <a:rPr lang="en-US" sz="2400" dirty="0"/>
              <a:t>Food Stamps are </a:t>
            </a:r>
            <a:r>
              <a:rPr lang="en-US" sz="2400" i="1" u="sng" dirty="0"/>
              <a:t>not</a:t>
            </a:r>
            <a:r>
              <a:rPr lang="en-US" sz="2400" i="1" dirty="0"/>
              <a:t> </a:t>
            </a:r>
            <a:r>
              <a:rPr lang="en-US" sz="2400" dirty="0"/>
              <a:t>Income (those are recorded as Non-Cash Benefits).</a:t>
            </a:r>
          </a:p>
          <a:p>
            <a:pPr marL="285750" indent="-285750">
              <a:buFont typeface="Arial" panose="020B0604020202020204" pitchFamily="34" charset="0"/>
              <a:buChar char="•"/>
            </a:pPr>
            <a:r>
              <a:rPr lang="en-US" sz="2400" dirty="0"/>
              <a:t>If a minor child in the household receives income (e.g., through a job, disability), record that in the Head of Household’s assessment.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957536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E0C5-DC37-42B6-A908-ADA15FB68E9A}"/>
              </a:ext>
            </a:extLst>
          </p:cNvPr>
          <p:cNvSpPr>
            <a:spLocks noGrp="1"/>
          </p:cNvSpPr>
          <p:nvPr>
            <p:ph type="title"/>
          </p:nvPr>
        </p:nvSpPr>
        <p:spPr/>
        <p:txBody>
          <a:bodyPr/>
          <a:lstStyle/>
          <a:p>
            <a:r>
              <a:rPr lang="en-US" dirty="0"/>
              <a:t>Entry Assessment- Income</a:t>
            </a:r>
          </a:p>
        </p:txBody>
      </p:sp>
      <p:pic>
        <p:nvPicPr>
          <p:cNvPr id="4" name="Content Placeholder 3">
            <a:extLst>
              <a:ext uri="{FF2B5EF4-FFF2-40B4-BE49-F238E27FC236}">
                <a16:creationId xmlns:a16="http://schemas.microsoft.com/office/drawing/2014/main" id="{D7E992E5-947D-453A-A97B-5E71CE47775D}"/>
              </a:ext>
            </a:extLst>
          </p:cNvPr>
          <p:cNvPicPr>
            <a:picLocks noGrp="1" noChangeAspect="1"/>
          </p:cNvPicPr>
          <p:nvPr>
            <p:ph idx="1"/>
          </p:nvPr>
        </p:nvPicPr>
        <p:blipFill>
          <a:blip r:embed="rId2"/>
          <a:stretch>
            <a:fillRect/>
          </a:stretch>
        </p:blipFill>
        <p:spPr>
          <a:xfrm>
            <a:off x="762000" y="2468563"/>
            <a:ext cx="8229600" cy="2187615"/>
          </a:xfrm>
          <a:prstGeom prst="rect">
            <a:avLst/>
          </a:prstGeom>
        </p:spPr>
      </p:pic>
      <p:cxnSp>
        <p:nvCxnSpPr>
          <p:cNvPr id="5" name="Straight Connector 4">
            <a:extLst>
              <a:ext uri="{FF2B5EF4-FFF2-40B4-BE49-F238E27FC236}">
                <a16:creationId xmlns:a16="http://schemas.microsoft.com/office/drawing/2014/main" id="{4DCB6BFA-3178-4463-A59C-0FC50EE24DA8}"/>
              </a:ext>
            </a:extLst>
          </p:cNvPr>
          <p:cNvCxnSpPr/>
          <p:nvPr/>
        </p:nvCxnSpPr>
        <p:spPr>
          <a:xfrm>
            <a:off x="762000" y="11430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969CBF-9722-4383-8C28-D241FA3116B8}"/>
              </a:ext>
            </a:extLst>
          </p:cNvPr>
          <p:cNvSpPr txBox="1"/>
          <p:nvPr/>
        </p:nvSpPr>
        <p:spPr>
          <a:xfrm>
            <a:off x="1066800" y="1609151"/>
            <a:ext cx="1447800"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1. Select yes or no.</a:t>
            </a:r>
          </a:p>
        </p:txBody>
      </p:sp>
      <p:sp>
        <p:nvSpPr>
          <p:cNvPr id="7" name="TextBox 6">
            <a:extLst>
              <a:ext uri="{FF2B5EF4-FFF2-40B4-BE49-F238E27FC236}">
                <a16:creationId xmlns:a16="http://schemas.microsoft.com/office/drawing/2014/main" id="{832DA09B-49EA-4BF8-86CC-D8E03748315D}"/>
              </a:ext>
            </a:extLst>
          </p:cNvPr>
          <p:cNvSpPr txBox="1"/>
          <p:nvPr/>
        </p:nvSpPr>
        <p:spPr>
          <a:xfrm>
            <a:off x="5334000" y="1386066"/>
            <a:ext cx="1714500" cy="1323439"/>
          </a:xfrm>
          <a:prstGeom prst="rect">
            <a:avLst/>
          </a:prstGeom>
          <a:solidFill>
            <a:schemeClr val="bg1">
              <a:lumMod val="95000"/>
            </a:schemeClr>
          </a:solidFill>
          <a:ln w="28575">
            <a:solidFill>
              <a:srgbClr val="2479BE"/>
            </a:solidFill>
          </a:ln>
        </p:spPr>
        <p:txBody>
          <a:bodyPr wrap="square" rtlCol="0">
            <a:spAutoFit/>
          </a:bodyPr>
          <a:lstStyle/>
          <a:p>
            <a:r>
              <a:rPr lang="en-US" sz="1600" dirty="0"/>
              <a:t>2. This should be the grand total of all cash income sources for the client.</a:t>
            </a:r>
          </a:p>
        </p:txBody>
      </p:sp>
      <p:sp>
        <p:nvSpPr>
          <p:cNvPr id="8" name="TextBox 7">
            <a:extLst>
              <a:ext uri="{FF2B5EF4-FFF2-40B4-BE49-F238E27FC236}">
                <a16:creationId xmlns:a16="http://schemas.microsoft.com/office/drawing/2014/main" id="{FAE03331-9A73-42FE-B688-58CBE50F7863}"/>
              </a:ext>
            </a:extLst>
          </p:cNvPr>
          <p:cNvSpPr txBox="1"/>
          <p:nvPr/>
        </p:nvSpPr>
        <p:spPr>
          <a:xfrm>
            <a:off x="933450" y="4930815"/>
            <a:ext cx="2800350" cy="1569660"/>
          </a:xfrm>
          <a:prstGeom prst="rect">
            <a:avLst/>
          </a:prstGeom>
          <a:solidFill>
            <a:schemeClr val="bg1">
              <a:lumMod val="95000"/>
            </a:schemeClr>
          </a:solidFill>
          <a:ln w="28575">
            <a:solidFill>
              <a:srgbClr val="2479BE"/>
            </a:solidFill>
          </a:ln>
        </p:spPr>
        <p:txBody>
          <a:bodyPr wrap="square" rtlCol="0">
            <a:spAutoFit/>
          </a:bodyPr>
          <a:lstStyle/>
          <a:p>
            <a:r>
              <a:rPr lang="en-US" sz="1600" dirty="0"/>
              <a:t>3. If client is receiving cash income, add the sources here. Anything you add should equal the number listed for step 2. (See next slide for adding new source)</a:t>
            </a:r>
          </a:p>
        </p:txBody>
      </p:sp>
      <p:sp>
        <p:nvSpPr>
          <p:cNvPr id="9" name="TextBox 8">
            <a:extLst>
              <a:ext uri="{FF2B5EF4-FFF2-40B4-BE49-F238E27FC236}">
                <a16:creationId xmlns:a16="http://schemas.microsoft.com/office/drawing/2014/main" id="{E6F482C6-E60F-452A-B510-739654CC075D}"/>
              </a:ext>
            </a:extLst>
          </p:cNvPr>
          <p:cNvSpPr txBox="1"/>
          <p:nvPr/>
        </p:nvSpPr>
        <p:spPr>
          <a:xfrm>
            <a:off x="5562600" y="4930815"/>
            <a:ext cx="1714500"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4. Always HUD  Verify!</a:t>
            </a:r>
          </a:p>
        </p:txBody>
      </p:sp>
      <p:cxnSp>
        <p:nvCxnSpPr>
          <p:cNvPr id="10" name="Straight Arrow Connector 9">
            <a:extLst>
              <a:ext uri="{FF2B5EF4-FFF2-40B4-BE49-F238E27FC236}">
                <a16:creationId xmlns:a16="http://schemas.microsoft.com/office/drawing/2014/main" id="{C3AEA7CD-93DB-4ECB-B18E-8DDD8FD820E1}"/>
              </a:ext>
            </a:extLst>
          </p:cNvPr>
          <p:cNvCxnSpPr>
            <a:cxnSpLocks/>
          </p:cNvCxnSpPr>
          <p:nvPr/>
        </p:nvCxnSpPr>
        <p:spPr>
          <a:xfrm flipV="1">
            <a:off x="7277100" y="3760431"/>
            <a:ext cx="723900" cy="104016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29DF24-89D5-43EF-A30E-194A347E927F}"/>
              </a:ext>
            </a:extLst>
          </p:cNvPr>
          <p:cNvCxnSpPr>
            <a:cxnSpLocks/>
          </p:cNvCxnSpPr>
          <p:nvPr/>
        </p:nvCxnSpPr>
        <p:spPr>
          <a:xfrm flipH="1" flipV="1">
            <a:off x="1295400" y="4444605"/>
            <a:ext cx="152400" cy="35599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F0F089A-E406-4A4E-8810-FC706E3629EC}"/>
              </a:ext>
            </a:extLst>
          </p:cNvPr>
          <p:cNvCxnSpPr>
            <a:cxnSpLocks/>
          </p:cNvCxnSpPr>
          <p:nvPr/>
        </p:nvCxnSpPr>
        <p:spPr>
          <a:xfrm>
            <a:off x="2724912" y="1952021"/>
            <a:ext cx="665988" cy="69573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DA2BA4-276C-47D0-AA9E-B9E2AB2FD5E8}"/>
              </a:ext>
            </a:extLst>
          </p:cNvPr>
          <p:cNvCxnSpPr>
            <a:cxnSpLocks/>
          </p:cNvCxnSpPr>
          <p:nvPr/>
        </p:nvCxnSpPr>
        <p:spPr>
          <a:xfrm flipH="1">
            <a:off x="3750056" y="2468563"/>
            <a:ext cx="1279144" cy="712813"/>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728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7451CF-86B8-E14C-AD3A-4C62AE549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0"/>
            <a:ext cx="6783564" cy="4770134"/>
          </a:xfrm>
          <a:prstGeom prst="rect">
            <a:avLst/>
          </a:prstGeom>
        </p:spPr>
      </p:pic>
      <p:cxnSp>
        <p:nvCxnSpPr>
          <p:cNvPr id="4" name="Straight Connector 3"/>
          <p:cNvCxnSpPr/>
          <p:nvPr/>
        </p:nvCxnSpPr>
        <p:spPr>
          <a:xfrm>
            <a:off x="762000" y="10668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0559" y="5361783"/>
            <a:ext cx="8438502" cy="830997"/>
          </a:xfrm>
          <a:prstGeom prst="rect">
            <a:avLst/>
          </a:prstGeom>
          <a:solidFill>
            <a:schemeClr val="bg1">
              <a:lumMod val="95000"/>
            </a:schemeClr>
          </a:solidFill>
          <a:ln w="28575">
            <a:solidFill>
              <a:srgbClr val="2479BE"/>
            </a:solidFill>
          </a:ln>
        </p:spPr>
        <p:txBody>
          <a:bodyPr wrap="square" rtlCol="0">
            <a:spAutoFit/>
          </a:bodyPr>
          <a:lstStyle/>
          <a:p>
            <a:r>
              <a:rPr lang="en-US" sz="1600" b="1" dirty="0"/>
              <a:t>NOTE</a:t>
            </a:r>
            <a:r>
              <a:rPr lang="en-US" sz="1600" dirty="0"/>
              <a:t>: If the client already has an income source listed in their entry assessment, but they are no longer receiving it, click on the pencil next to that income source to edit. Add an </a:t>
            </a:r>
            <a:r>
              <a:rPr lang="en-US" sz="1600" b="1" dirty="0"/>
              <a:t>end date </a:t>
            </a:r>
            <a:r>
              <a:rPr lang="en-US" sz="1600" dirty="0"/>
              <a:t>of </a:t>
            </a:r>
            <a:r>
              <a:rPr lang="en-US" sz="1600" u="sng" dirty="0"/>
              <a:t>the day before program enrollment date</a:t>
            </a:r>
            <a:r>
              <a:rPr lang="en-US" sz="1600" dirty="0"/>
              <a:t>. Leave “Receiving Income Source?” as “</a:t>
            </a:r>
            <a:r>
              <a:rPr lang="en-US" sz="1600" b="1" dirty="0"/>
              <a:t>Yes</a:t>
            </a:r>
            <a:r>
              <a:rPr lang="en-US" sz="1600" dirty="0"/>
              <a:t>.”</a:t>
            </a:r>
          </a:p>
        </p:txBody>
      </p:sp>
      <p:sp>
        <p:nvSpPr>
          <p:cNvPr id="19" name="TextBox 18"/>
          <p:cNvSpPr txBox="1"/>
          <p:nvPr/>
        </p:nvSpPr>
        <p:spPr>
          <a:xfrm>
            <a:off x="5294541" y="2014429"/>
            <a:ext cx="3436057" cy="338554"/>
          </a:xfrm>
          <a:prstGeom prst="rect">
            <a:avLst/>
          </a:prstGeom>
          <a:solidFill>
            <a:schemeClr val="bg1">
              <a:lumMod val="95000"/>
            </a:schemeClr>
          </a:solidFill>
          <a:ln w="28575">
            <a:solidFill>
              <a:srgbClr val="2479BE"/>
            </a:solidFill>
          </a:ln>
        </p:spPr>
        <p:txBody>
          <a:bodyPr wrap="square" rtlCol="0">
            <a:spAutoFit/>
          </a:bodyPr>
          <a:lstStyle/>
          <a:p>
            <a:r>
              <a:rPr lang="en-US" sz="1600" dirty="0"/>
              <a:t>1. Enter monthly income amount.</a:t>
            </a:r>
          </a:p>
        </p:txBody>
      </p:sp>
      <p:sp>
        <p:nvSpPr>
          <p:cNvPr id="20" name="TextBox 19"/>
          <p:cNvSpPr txBox="1"/>
          <p:nvPr/>
        </p:nvSpPr>
        <p:spPr>
          <a:xfrm>
            <a:off x="4992276" y="2541262"/>
            <a:ext cx="4040586" cy="830997"/>
          </a:xfrm>
          <a:prstGeom prst="rect">
            <a:avLst/>
          </a:prstGeom>
          <a:solidFill>
            <a:schemeClr val="bg1">
              <a:lumMod val="95000"/>
            </a:schemeClr>
          </a:solidFill>
          <a:ln w="28575">
            <a:solidFill>
              <a:srgbClr val="2479BE"/>
            </a:solidFill>
          </a:ln>
        </p:spPr>
        <p:txBody>
          <a:bodyPr wrap="square" rtlCol="0">
            <a:spAutoFit/>
          </a:bodyPr>
          <a:lstStyle/>
          <a:p>
            <a:r>
              <a:rPr lang="en-US" sz="1600" dirty="0"/>
              <a:t>2. Select appropriate source of income. Always select the option with (HUD) following it.</a:t>
            </a:r>
          </a:p>
        </p:txBody>
      </p:sp>
      <p:sp>
        <p:nvSpPr>
          <p:cNvPr id="21" name="TextBox 20"/>
          <p:cNvSpPr txBox="1"/>
          <p:nvPr/>
        </p:nvSpPr>
        <p:spPr>
          <a:xfrm>
            <a:off x="1702065" y="3920180"/>
            <a:ext cx="1520472" cy="338554"/>
          </a:xfrm>
          <a:prstGeom prst="rect">
            <a:avLst/>
          </a:prstGeom>
          <a:solidFill>
            <a:schemeClr val="bg1">
              <a:lumMod val="95000"/>
            </a:schemeClr>
          </a:solidFill>
          <a:ln w="28575">
            <a:solidFill>
              <a:srgbClr val="2479BE"/>
            </a:solidFill>
          </a:ln>
        </p:spPr>
        <p:txBody>
          <a:bodyPr wrap="square" rtlCol="0">
            <a:spAutoFit/>
          </a:bodyPr>
          <a:lstStyle/>
          <a:p>
            <a:r>
              <a:rPr lang="en-US" sz="1600" dirty="0"/>
              <a:t>3. Select “Yes.”</a:t>
            </a:r>
          </a:p>
        </p:txBody>
      </p:sp>
      <p:sp>
        <p:nvSpPr>
          <p:cNvPr id="22" name="TextBox 21"/>
          <p:cNvSpPr txBox="1"/>
          <p:nvPr/>
        </p:nvSpPr>
        <p:spPr>
          <a:xfrm>
            <a:off x="5257800" y="4567010"/>
            <a:ext cx="3467718" cy="584775"/>
          </a:xfrm>
          <a:prstGeom prst="rect">
            <a:avLst/>
          </a:prstGeom>
          <a:solidFill>
            <a:schemeClr val="bg1">
              <a:lumMod val="95000"/>
            </a:schemeClr>
          </a:solidFill>
          <a:ln w="28575">
            <a:solidFill>
              <a:srgbClr val="2479BE"/>
            </a:solidFill>
          </a:ln>
        </p:spPr>
        <p:txBody>
          <a:bodyPr wrap="square" rtlCol="0">
            <a:spAutoFit/>
          </a:bodyPr>
          <a:lstStyle/>
          <a:p>
            <a:r>
              <a:rPr lang="en-US" sz="1600" dirty="0"/>
              <a:t>4. Leave end date blank. Start Date is pre-populated with Back Date.</a:t>
            </a:r>
          </a:p>
        </p:txBody>
      </p:sp>
      <p:cxnSp>
        <p:nvCxnSpPr>
          <p:cNvPr id="24" name="Straight Arrow Connector 23"/>
          <p:cNvCxnSpPr>
            <a:cxnSpLocks/>
          </p:cNvCxnSpPr>
          <p:nvPr/>
        </p:nvCxnSpPr>
        <p:spPr>
          <a:xfrm>
            <a:off x="2338111" y="4298373"/>
            <a:ext cx="675510" cy="296456"/>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title"/>
          </p:nvPr>
        </p:nvSpPr>
        <p:spPr>
          <a:xfrm>
            <a:off x="685800" y="76200"/>
            <a:ext cx="8229600" cy="1143000"/>
          </a:xfrm>
        </p:spPr>
        <p:txBody>
          <a:bodyPr/>
          <a:lstStyle/>
          <a:p>
            <a:pPr algn="l"/>
            <a:r>
              <a:rPr lang="en-US" dirty="0"/>
              <a:t>Entry Assessment – Income </a:t>
            </a:r>
          </a:p>
        </p:txBody>
      </p:sp>
      <p:sp>
        <p:nvSpPr>
          <p:cNvPr id="35" name="TextBox 34"/>
          <p:cNvSpPr txBox="1"/>
          <p:nvPr/>
        </p:nvSpPr>
        <p:spPr>
          <a:xfrm>
            <a:off x="2822046" y="6293730"/>
            <a:ext cx="3273954" cy="307777"/>
          </a:xfrm>
          <a:prstGeom prst="rect">
            <a:avLst/>
          </a:prstGeom>
          <a:solidFill>
            <a:schemeClr val="bg1">
              <a:lumMod val="95000"/>
            </a:schemeClr>
          </a:solidFill>
          <a:ln w="28575">
            <a:solidFill>
              <a:srgbClr val="2479BE"/>
            </a:solidFill>
          </a:ln>
        </p:spPr>
        <p:txBody>
          <a:bodyPr wrap="square" rtlCol="0">
            <a:spAutoFit/>
          </a:bodyPr>
          <a:lstStyle/>
          <a:p>
            <a:pPr algn="ctr"/>
            <a:r>
              <a:rPr lang="en-US" sz="1400" dirty="0"/>
              <a:t>Don’t forget </a:t>
            </a:r>
            <a:r>
              <a:rPr lang="en-US" sz="1400" b="1" dirty="0"/>
              <a:t>HUD Verification!</a:t>
            </a:r>
            <a:endParaRPr lang="en-US" sz="1400" dirty="0"/>
          </a:p>
        </p:txBody>
      </p:sp>
      <p:cxnSp>
        <p:nvCxnSpPr>
          <p:cNvPr id="12" name="Straight Arrow Connector 11">
            <a:extLst>
              <a:ext uri="{FF2B5EF4-FFF2-40B4-BE49-F238E27FC236}">
                <a16:creationId xmlns:a16="http://schemas.microsoft.com/office/drawing/2014/main" id="{2EBC7F10-7137-4978-917A-54E835A40948}"/>
              </a:ext>
            </a:extLst>
          </p:cNvPr>
          <p:cNvCxnSpPr>
            <a:cxnSpLocks/>
          </p:cNvCxnSpPr>
          <p:nvPr/>
        </p:nvCxnSpPr>
        <p:spPr>
          <a:xfrm flipH="1">
            <a:off x="4214742" y="2238476"/>
            <a:ext cx="1043058" cy="87061"/>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3F6BD4-CF3A-49CC-AF73-22EC023AAE3F}"/>
              </a:ext>
            </a:extLst>
          </p:cNvPr>
          <p:cNvCxnSpPr>
            <a:cxnSpLocks/>
          </p:cNvCxnSpPr>
          <p:nvPr/>
        </p:nvCxnSpPr>
        <p:spPr>
          <a:xfrm flipH="1" flipV="1">
            <a:off x="3934647" y="2777245"/>
            <a:ext cx="905577" cy="315246"/>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220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Autofit/>
          </a:bodyPr>
          <a:lstStyle/>
          <a:p>
            <a:pPr algn="l"/>
            <a:r>
              <a:rPr lang="en-US" sz="3600" dirty="0"/>
              <a:t>Entry Assessment – Non-Cash Benefits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49" t="41195" r="53267" b="34345"/>
          <a:stretch/>
        </p:blipFill>
        <p:spPr bwMode="auto">
          <a:xfrm>
            <a:off x="462454" y="1752600"/>
            <a:ext cx="8529146" cy="209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26149631-2982-9B41-B4F3-11FDB431BE09}"/>
              </a:ext>
            </a:extLst>
          </p:cNvPr>
          <p:cNvSpPr txBox="1"/>
          <p:nvPr/>
        </p:nvSpPr>
        <p:spPr>
          <a:xfrm>
            <a:off x="505149" y="4350603"/>
            <a:ext cx="8438502" cy="1077218"/>
          </a:xfrm>
          <a:prstGeom prst="rect">
            <a:avLst/>
          </a:prstGeom>
          <a:solidFill>
            <a:schemeClr val="bg1">
              <a:lumMod val="95000"/>
            </a:schemeClr>
          </a:solidFill>
          <a:ln w="28575">
            <a:solidFill>
              <a:srgbClr val="2479BE"/>
            </a:solidFill>
          </a:ln>
        </p:spPr>
        <p:txBody>
          <a:bodyPr wrap="square" rtlCol="0">
            <a:spAutoFit/>
          </a:bodyPr>
          <a:lstStyle/>
          <a:p>
            <a:r>
              <a:rPr lang="en-US" sz="1600" b="1" dirty="0"/>
              <a:t>NOTE</a:t>
            </a:r>
            <a:r>
              <a:rPr lang="en-US" sz="1600" dirty="0"/>
              <a:t>: If the client already has a non-cash benefit source listed in their entry assessment, but they are no longer receiving it, click on the pencil next to that income source to edit. Add an </a:t>
            </a:r>
            <a:r>
              <a:rPr lang="en-US" sz="1600" b="1" dirty="0"/>
              <a:t>end date </a:t>
            </a:r>
            <a:r>
              <a:rPr lang="en-US" sz="1600" dirty="0"/>
              <a:t>of </a:t>
            </a:r>
            <a:r>
              <a:rPr lang="en-US" sz="1600" u="sng" dirty="0"/>
              <a:t>the day before program enrollment date</a:t>
            </a:r>
            <a:r>
              <a:rPr lang="en-US" sz="1600" dirty="0"/>
              <a:t>. Leave “Receiving Income Source?” as “</a:t>
            </a:r>
            <a:r>
              <a:rPr lang="en-US" sz="1600" b="1" dirty="0"/>
              <a:t>Yes</a:t>
            </a:r>
            <a:r>
              <a:rPr lang="en-US" sz="1600" dirty="0"/>
              <a:t>.”</a:t>
            </a:r>
          </a:p>
        </p:txBody>
      </p:sp>
      <p:sp>
        <p:nvSpPr>
          <p:cNvPr id="10" name="TextBox 9">
            <a:extLst>
              <a:ext uri="{FF2B5EF4-FFF2-40B4-BE49-F238E27FC236}">
                <a16:creationId xmlns:a16="http://schemas.microsoft.com/office/drawing/2014/main" id="{BA0500DC-6C5C-314C-AD95-4EA7B3B04E63}"/>
              </a:ext>
            </a:extLst>
          </p:cNvPr>
          <p:cNvSpPr txBox="1"/>
          <p:nvPr/>
        </p:nvSpPr>
        <p:spPr>
          <a:xfrm>
            <a:off x="3102833" y="5521713"/>
            <a:ext cx="3273954" cy="338554"/>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Don’t forget </a:t>
            </a:r>
            <a:r>
              <a:rPr lang="en-US" sz="1600" b="1" dirty="0"/>
              <a:t>HUD Verification!</a:t>
            </a:r>
            <a:endParaRPr lang="en-US" sz="1600" dirty="0"/>
          </a:p>
        </p:txBody>
      </p:sp>
      <p:sp>
        <p:nvSpPr>
          <p:cNvPr id="11" name="TextBox 10">
            <a:extLst>
              <a:ext uri="{FF2B5EF4-FFF2-40B4-BE49-F238E27FC236}">
                <a16:creationId xmlns:a16="http://schemas.microsoft.com/office/drawing/2014/main" id="{3C44CEFE-AFA4-8444-A3D0-B7BA0E3773F8}"/>
              </a:ext>
            </a:extLst>
          </p:cNvPr>
          <p:cNvSpPr txBox="1"/>
          <p:nvPr/>
        </p:nvSpPr>
        <p:spPr>
          <a:xfrm>
            <a:off x="2682410" y="3779657"/>
            <a:ext cx="4114800" cy="307777"/>
          </a:xfrm>
          <a:prstGeom prst="rect">
            <a:avLst/>
          </a:prstGeom>
          <a:solidFill>
            <a:schemeClr val="bg1">
              <a:lumMod val="95000"/>
            </a:schemeClr>
          </a:solidFill>
          <a:ln w="28575">
            <a:solidFill>
              <a:srgbClr val="2479BE"/>
            </a:solidFill>
          </a:ln>
        </p:spPr>
        <p:txBody>
          <a:bodyPr wrap="square" rtlCol="0">
            <a:spAutoFit/>
          </a:bodyPr>
          <a:lstStyle/>
          <a:p>
            <a:pPr algn="ctr"/>
            <a:r>
              <a:rPr lang="en-US" sz="1400" dirty="0"/>
              <a:t>Follow the same steps for </a:t>
            </a:r>
            <a:r>
              <a:rPr lang="en-US" sz="1400" b="1" dirty="0"/>
              <a:t>Non-Cash Benefits.</a:t>
            </a:r>
            <a:endParaRPr lang="en-US" sz="1400" dirty="0"/>
          </a:p>
        </p:txBody>
      </p:sp>
    </p:spTree>
    <p:extLst>
      <p:ext uri="{BB962C8B-B14F-4D97-AF65-F5344CB8AC3E}">
        <p14:creationId xmlns:p14="http://schemas.microsoft.com/office/powerpoint/2010/main" val="1987989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8689-FFFF-43C7-BD3C-9766C1D58F27}"/>
              </a:ext>
            </a:extLst>
          </p:cNvPr>
          <p:cNvSpPr>
            <a:spLocks noGrp="1"/>
          </p:cNvSpPr>
          <p:nvPr>
            <p:ph type="title"/>
          </p:nvPr>
        </p:nvSpPr>
        <p:spPr/>
        <p:txBody>
          <a:bodyPr>
            <a:normAutofit fontScale="90000"/>
          </a:bodyPr>
          <a:lstStyle/>
          <a:p>
            <a:pPr algn="l"/>
            <a:r>
              <a:rPr lang="en-US" dirty="0"/>
              <a:t>Entry Assessment – DV Questions</a:t>
            </a:r>
          </a:p>
        </p:txBody>
      </p:sp>
      <p:pic>
        <p:nvPicPr>
          <p:cNvPr id="4" name="Picture 3">
            <a:extLst>
              <a:ext uri="{FF2B5EF4-FFF2-40B4-BE49-F238E27FC236}">
                <a16:creationId xmlns:a16="http://schemas.microsoft.com/office/drawing/2014/main" id="{B11E559A-7A95-4E5A-935A-AE8E4DBF82BD}"/>
              </a:ext>
            </a:extLst>
          </p:cNvPr>
          <p:cNvPicPr>
            <a:picLocks noChangeAspect="1"/>
          </p:cNvPicPr>
          <p:nvPr/>
        </p:nvPicPr>
        <p:blipFill>
          <a:blip r:embed="rId2"/>
          <a:stretch>
            <a:fillRect/>
          </a:stretch>
        </p:blipFill>
        <p:spPr>
          <a:xfrm>
            <a:off x="577741" y="2514600"/>
            <a:ext cx="8148638" cy="3505200"/>
          </a:xfrm>
          <a:prstGeom prst="rect">
            <a:avLst/>
          </a:prstGeom>
        </p:spPr>
      </p:pic>
      <p:sp>
        <p:nvSpPr>
          <p:cNvPr id="6" name="TextBox 5">
            <a:extLst>
              <a:ext uri="{FF2B5EF4-FFF2-40B4-BE49-F238E27FC236}">
                <a16:creationId xmlns:a16="http://schemas.microsoft.com/office/drawing/2014/main" id="{A48B1577-8A28-4BA0-8118-D3A9F5457655}"/>
              </a:ext>
            </a:extLst>
          </p:cNvPr>
          <p:cNvSpPr txBox="1"/>
          <p:nvPr/>
        </p:nvSpPr>
        <p:spPr>
          <a:xfrm>
            <a:off x="4877862" y="1361182"/>
            <a:ext cx="4040586" cy="1569660"/>
          </a:xfrm>
          <a:prstGeom prst="rect">
            <a:avLst/>
          </a:prstGeom>
          <a:solidFill>
            <a:schemeClr val="bg1">
              <a:lumMod val="95000"/>
            </a:schemeClr>
          </a:solidFill>
          <a:ln w="28575">
            <a:solidFill>
              <a:srgbClr val="2479BE"/>
            </a:solidFill>
          </a:ln>
        </p:spPr>
        <p:txBody>
          <a:bodyPr wrap="square" rtlCol="0">
            <a:spAutoFit/>
          </a:bodyPr>
          <a:lstStyle/>
          <a:p>
            <a:r>
              <a:rPr lang="en-US" sz="1600" dirty="0"/>
              <a:t>If you answer “Yes” to the first question,  answer the remaining questions. The questions build off one another. Make sure to discuss at your agency about safety planning if your client is experiencing or fleeing from domestic violence.</a:t>
            </a:r>
          </a:p>
        </p:txBody>
      </p:sp>
      <p:cxnSp>
        <p:nvCxnSpPr>
          <p:cNvPr id="7" name="Straight Connector 6">
            <a:extLst>
              <a:ext uri="{FF2B5EF4-FFF2-40B4-BE49-F238E27FC236}">
                <a16:creationId xmlns:a16="http://schemas.microsoft.com/office/drawing/2014/main" id="{06D2E62E-A166-4F5E-AD46-CC15D21D46ED}"/>
              </a:ext>
            </a:extLst>
          </p:cNvPr>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9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86E1-979A-410A-A88C-388003B20E99}"/>
              </a:ext>
            </a:extLst>
          </p:cNvPr>
          <p:cNvSpPr>
            <a:spLocks noGrp="1"/>
          </p:cNvSpPr>
          <p:nvPr>
            <p:ph type="title"/>
          </p:nvPr>
        </p:nvSpPr>
        <p:spPr/>
        <p:txBody>
          <a:bodyPr/>
          <a:lstStyle/>
          <a:p>
            <a:r>
              <a:rPr lang="en-US" dirty="0"/>
              <a:t>Section 3</a:t>
            </a:r>
          </a:p>
        </p:txBody>
      </p:sp>
      <p:pic>
        <p:nvPicPr>
          <p:cNvPr id="4" name="Content Placeholder 3">
            <a:extLst>
              <a:ext uri="{FF2B5EF4-FFF2-40B4-BE49-F238E27FC236}">
                <a16:creationId xmlns:a16="http://schemas.microsoft.com/office/drawing/2014/main" id="{FC4BD088-FF4B-4B4D-A45C-4C88FE754D00}"/>
              </a:ext>
            </a:extLst>
          </p:cNvPr>
          <p:cNvPicPr>
            <a:picLocks noGrp="1" noChangeAspect="1"/>
          </p:cNvPicPr>
          <p:nvPr>
            <p:ph idx="1"/>
          </p:nvPr>
        </p:nvPicPr>
        <p:blipFill>
          <a:blip r:embed="rId2"/>
          <a:stretch>
            <a:fillRect/>
          </a:stretch>
        </p:blipFill>
        <p:spPr>
          <a:xfrm>
            <a:off x="457200" y="2773137"/>
            <a:ext cx="8229600" cy="3293458"/>
          </a:xfrm>
          <a:prstGeom prst="rect">
            <a:avLst/>
          </a:prstGeom>
        </p:spPr>
      </p:pic>
      <p:sp>
        <p:nvSpPr>
          <p:cNvPr id="6" name="TextBox 5">
            <a:extLst>
              <a:ext uri="{FF2B5EF4-FFF2-40B4-BE49-F238E27FC236}">
                <a16:creationId xmlns:a16="http://schemas.microsoft.com/office/drawing/2014/main" id="{91EFB4D5-EDDA-4D8D-9ED4-EFAD3CB82B88}"/>
              </a:ext>
            </a:extLst>
          </p:cNvPr>
          <p:cNvSpPr txBox="1"/>
          <p:nvPr/>
        </p:nvSpPr>
        <p:spPr>
          <a:xfrm>
            <a:off x="4953000" y="3925156"/>
            <a:ext cx="4040586" cy="1077218"/>
          </a:xfrm>
          <a:prstGeom prst="rect">
            <a:avLst/>
          </a:prstGeom>
          <a:solidFill>
            <a:schemeClr val="bg1">
              <a:lumMod val="95000"/>
            </a:schemeClr>
          </a:solidFill>
          <a:ln w="28575">
            <a:solidFill>
              <a:srgbClr val="2479BE"/>
            </a:solidFill>
          </a:ln>
        </p:spPr>
        <p:txBody>
          <a:bodyPr wrap="square" rtlCol="0">
            <a:spAutoFit/>
          </a:bodyPr>
          <a:lstStyle/>
          <a:p>
            <a:r>
              <a:rPr lang="en-US" sz="1600" dirty="0"/>
              <a:t>If your client is literally homeless and answers yes, a VI-SPDAT may be completed. Both MUST be true to complete a VI-SPDAT.</a:t>
            </a:r>
          </a:p>
        </p:txBody>
      </p:sp>
      <p:sp>
        <p:nvSpPr>
          <p:cNvPr id="7" name="TextBox 6">
            <a:extLst>
              <a:ext uri="{FF2B5EF4-FFF2-40B4-BE49-F238E27FC236}">
                <a16:creationId xmlns:a16="http://schemas.microsoft.com/office/drawing/2014/main" id="{7B981C28-A3C5-474B-AA77-FC70E0F692E4}"/>
              </a:ext>
            </a:extLst>
          </p:cNvPr>
          <p:cNvSpPr txBox="1"/>
          <p:nvPr/>
        </p:nvSpPr>
        <p:spPr>
          <a:xfrm>
            <a:off x="4800600" y="1657360"/>
            <a:ext cx="4040586" cy="830997"/>
          </a:xfrm>
          <a:prstGeom prst="rect">
            <a:avLst/>
          </a:prstGeom>
          <a:solidFill>
            <a:schemeClr val="bg1">
              <a:lumMod val="95000"/>
            </a:schemeClr>
          </a:solidFill>
          <a:ln w="28575">
            <a:solidFill>
              <a:srgbClr val="2479BE"/>
            </a:solidFill>
          </a:ln>
        </p:spPr>
        <p:txBody>
          <a:bodyPr wrap="square" rtlCol="0">
            <a:spAutoFit/>
          </a:bodyPr>
          <a:lstStyle/>
          <a:p>
            <a:r>
              <a:rPr lang="en-US" sz="1600" dirty="0"/>
              <a:t>Select the answer that best matches where the CE assessment took place. Email the help desk if you think an answer is missing.</a:t>
            </a:r>
          </a:p>
        </p:txBody>
      </p:sp>
      <p:cxnSp>
        <p:nvCxnSpPr>
          <p:cNvPr id="8" name="Straight Arrow Connector 7">
            <a:extLst>
              <a:ext uri="{FF2B5EF4-FFF2-40B4-BE49-F238E27FC236}">
                <a16:creationId xmlns:a16="http://schemas.microsoft.com/office/drawing/2014/main" id="{3AF69E2D-C4DF-475C-A506-8FEFF43B4CAC}"/>
              </a:ext>
            </a:extLst>
          </p:cNvPr>
          <p:cNvCxnSpPr>
            <a:cxnSpLocks/>
          </p:cNvCxnSpPr>
          <p:nvPr/>
        </p:nvCxnSpPr>
        <p:spPr>
          <a:xfrm flipH="1">
            <a:off x="5486400" y="2610292"/>
            <a:ext cx="658983" cy="81870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86DCA2B-9702-4214-96A0-D115456BD703}"/>
              </a:ext>
            </a:extLst>
          </p:cNvPr>
          <p:cNvCxnSpPr>
            <a:cxnSpLocks/>
          </p:cNvCxnSpPr>
          <p:nvPr/>
        </p:nvCxnSpPr>
        <p:spPr>
          <a:xfrm flipH="1">
            <a:off x="3886200" y="4704227"/>
            <a:ext cx="914400" cy="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31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Privacy and Security Reminders</a:t>
            </a:r>
          </a:p>
        </p:txBody>
      </p:sp>
      <p:sp>
        <p:nvSpPr>
          <p:cNvPr id="3" name="Content Placeholder 2"/>
          <p:cNvSpPr>
            <a:spLocks noGrp="1"/>
          </p:cNvSpPr>
          <p:nvPr>
            <p:ph idx="1"/>
          </p:nvPr>
        </p:nvSpPr>
        <p:spPr>
          <a:xfrm>
            <a:off x="609600" y="1524000"/>
            <a:ext cx="8229600" cy="4525963"/>
          </a:xfrm>
        </p:spPr>
        <p:txBody>
          <a:bodyPr>
            <a:noAutofit/>
          </a:bodyPr>
          <a:lstStyle/>
          <a:p>
            <a:pPr lvl="0"/>
            <a:r>
              <a:rPr lang="en-US" sz="2400" dirty="0"/>
              <a:t>Always log out of HMIS when you leave your desk.</a:t>
            </a:r>
          </a:p>
          <a:p>
            <a:pPr lvl="0"/>
            <a:r>
              <a:rPr lang="en-US" sz="2400" dirty="0"/>
              <a:t>Choose a strong password and do not share it or write it down.</a:t>
            </a:r>
          </a:p>
          <a:p>
            <a:pPr lvl="0"/>
            <a:r>
              <a:rPr lang="en-US" sz="2400" dirty="0"/>
              <a:t>Review the release of information form with your clients thoroughly.</a:t>
            </a:r>
          </a:p>
          <a:p>
            <a:pPr lvl="0"/>
            <a:r>
              <a:rPr lang="en-US" sz="2400" dirty="0"/>
              <a:t>Ensure that the Privacy Notice is posted in intake areas and explained to clients so that they understand how their data will be used.</a:t>
            </a:r>
          </a:p>
          <a:p>
            <a:pPr marL="0" indent="0">
              <a:buNone/>
            </a:pPr>
            <a:endParaRPr lang="en-US" sz="2400"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24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647F-DD13-4F95-BEE5-D4C0614B0936}"/>
              </a:ext>
            </a:extLst>
          </p:cNvPr>
          <p:cNvSpPr>
            <a:spLocks noGrp="1"/>
          </p:cNvSpPr>
          <p:nvPr>
            <p:ph type="title"/>
          </p:nvPr>
        </p:nvSpPr>
        <p:spPr/>
        <p:txBody>
          <a:bodyPr>
            <a:noAutofit/>
          </a:bodyPr>
          <a:lstStyle/>
          <a:p>
            <a:pPr algn="l"/>
            <a:r>
              <a:rPr lang="en-US" sz="3600" dirty="0"/>
              <a:t>Entry Assessment – </a:t>
            </a:r>
            <a:br>
              <a:rPr lang="en-US" sz="3600" dirty="0"/>
            </a:br>
            <a:r>
              <a:rPr lang="en-US" sz="3600" dirty="0"/>
              <a:t>Client Contact Information</a:t>
            </a:r>
          </a:p>
        </p:txBody>
      </p:sp>
      <p:cxnSp>
        <p:nvCxnSpPr>
          <p:cNvPr id="4" name="Straight Connector 3">
            <a:extLst>
              <a:ext uri="{FF2B5EF4-FFF2-40B4-BE49-F238E27FC236}">
                <a16:creationId xmlns:a16="http://schemas.microsoft.com/office/drawing/2014/main" id="{540A959C-6506-4FF7-9D9A-A54A227625B2}"/>
              </a:ext>
            </a:extLst>
          </p:cNvPr>
          <p:cNvCxnSpPr/>
          <p:nvPr/>
        </p:nvCxnSpPr>
        <p:spPr>
          <a:xfrm>
            <a:off x="762000" y="1417638"/>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6DA685D-6CBC-4F5D-AA10-029B336A73A9}"/>
              </a:ext>
            </a:extLst>
          </p:cNvPr>
          <p:cNvPicPr>
            <a:picLocks noChangeAspect="1"/>
          </p:cNvPicPr>
          <p:nvPr/>
        </p:nvPicPr>
        <p:blipFill>
          <a:blip r:embed="rId2"/>
          <a:stretch>
            <a:fillRect/>
          </a:stretch>
        </p:blipFill>
        <p:spPr>
          <a:xfrm>
            <a:off x="457200" y="1477014"/>
            <a:ext cx="7124700" cy="5106348"/>
          </a:xfrm>
          <a:prstGeom prst="rect">
            <a:avLst/>
          </a:prstGeom>
        </p:spPr>
      </p:pic>
      <p:sp>
        <p:nvSpPr>
          <p:cNvPr id="6" name="Rectangle 5">
            <a:extLst>
              <a:ext uri="{FF2B5EF4-FFF2-40B4-BE49-F238E27FC236}">
                <a16:creationId xmlns:a16="http://schemas.microsoft.com/office/drawing/2014/main" id="{611A9545-578D-44C9-9859-7A737C40F6D2}"/>
              </a:ext>
            </a:extLst>
          </p:cNvPr>
          <p:cNvSpPr/>
          <p:nvPr/>
        </p:nvSpPr>
        <p:spPr>
          <a:xfrm>
            <a:off x="914400" y="6249479"/>
            <a:ext cx="793314" cy="3191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BCDA4FC-BD2D-4A19-8042-9F495346D674}"/>
              </a:ext>
            </a:extLst>
          </p:cNvPr>
          <p:cNvSpPr txBox="1"/>
          <p:nvPr/>
        </p:nvSpPr>
        <p:spPr>
          <a:xfrm>
            <a:off x="76200" y="5447736"/>
            <a:ext cx="3618177" cy="584775"/>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You will click “Add” to add a contact, you can add as many as needed. </a:t>
            </a:r>
          </a:p>
        </p:txBody>
      </p:sp>
      <p:cxnSp>
        <p:nvCxnSpPr>
          <p:cNvPr id="8" name="Straight Arrow Connector 7">
            <a:extLst>
              <a:ext uri="{FF2B5EF4-FFF2-40B4-BE49-F238E27FC236}">
                <a16:creationId xmlns:a16="http://schemas.microsoft.com/office/drawing/2014/main" id="{9BD0B503-3980-46B3-AFE2-0F8DFB4E97D0}"/>
              </a:ext>
            </a:extLst>
          </p:cNvPr>
          <p:cNvCxnSpPr>
            <a:cxnSpLocks/>
          </p:cNvCxnSpPr>
          <p:nvPr/>
        </p:nvCxnSpPr>
        <p:spPr>
          <a:xfrm>
            <a:off x="571500" y="6108522"/>
            <a:ext cx="228600" cy="30052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2D93480-868F-4F2E-917D-4840DC061AF5}"/>
              </a:ext>
            </a:extLst>
          </p:cNvPr>
          <p:cNvSpPr txBox="1"/>
          <p:nvPr/>
        </p:nvSpPr>
        <p:spPr>
          <a:xfrm>
            <a:off x="6362700" y="1547714"/>
            <a:ext cx="2667000" cy="1569660"/>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Fill out what you have, there are different types of address types. Phone number and email are key. For Facebook and Twitter, follow your agency policy!</a:t>
            </a:r>
          </a:p>
        </p:txBody>
      </p:sp>
    </p:spTree>
    <p:extLst>
      <p:ext uri="{BB962C8B-B14F-4D97-AF65-F5344CB8AC3E}">
        <p14:creationId xmlns:p14="http://schemas.microsoft.com/office/powerpoint/2010/main" val="3531538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479F-03E1-4025-8B0B-AEA633AFC10A}"/>
              </a:ext>
            </a:extLst>
          </p:cNvPr>
          <p:cNvSpPr>
            <a:spLocks noGrp="1"/>
          </p:cNvSpPr>
          <p:nvPr>
            <p:ph type="title"/>
          </p:nvPr>
        </p:nvSpPr>
        <p:spPr>
          <a:xfrm>
            <a:off x="457200" y="274638"/>
            <a:ext cx="8229600" cy="1143000"/>
          </a:xfrm>
        </p:spPr>
        <p:txBody>
          <a:bodyPr>
            <a:normAutofit fontScale="90000"/>
          </a:bodyPr>
          <a:lstStyle/>
          <a:p>
            <a:pPr algn="l"/>
            <a:r>
              <a:rPr lang="en-US" dirty="0"/>
              <a:t>Entry Assessment –</a:t>
            </a:r>
            <a:br>
              <a:rPr lang="en-US" dirty="0"/>
            </a:br>
            <a:r>
              <a:rPr lang="en-US" dirty="0"/>
              <a:t> Emergency Contacts</a:t>
            </a:r>
          </a:p>
        </p:txBody>
      </p:sp>
      <p:cxnSp>
        <p:nvCxnSpPr>
          <p:cNvPr id="4" name="Straight Connector 3">
            <a:extLst>
              <a:ext uri="{FF2B5EF4-FFF2-40B4-BE49-F238E27FC236}">
                <a16:creationId xmlns:a16="http://schemas.microsoft.com/office/drawing/2014/main" id="{4CFF6407-24CD-4D69-A4AB-929E04DE0A34}"/>
              </a:ext>
            </a:extLst>
          </p:cNvPr>
          <p:cNvCxnSpPr/>
          <p:nvPr/>
        </p:nvCxnSpPr>
        <p:spPr>
          <a:xfrm>
            <a:off x="762000" y="15240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FD3626B-FF01-4618-B114-FF6425624473}"/>
              </a:ext>
            </a:extLst>
          </p:cNvPr>
          <p:cNvPicPr>
            <a:picLocks noChangeAspect="1"/>
          </p:cNvPicPr>
          <p:nvPr/>
        </p:nvPicPr>
        <p:blipFill>
          <a:blip r:embed="rId2"/>
          <a:stretch>
            <a:fillRect/>
          </a:stretch>
        </p:blipFill>
        <p:spPr>
          <a:xfrm>
            <a:off x="416630" y="1637803"/>
            <a:ext cx="8501818" cy="4945559"/>
          </a:xfrm>
          <a:prstGeom prst="rect">
            <a:avLst/>
          </a:prstGeom>
        </p:spPr>
      </p:pic>
      <p:sp>
        <p:nvSpPr>
          <p:cNvPr id="6" name="Rectangle 5">
            <a:extLst>
              <a:ext uri="{FF2B5EF4-FFF2-40B4-BE49-F238E27FC236}">
                <a16:creationId xmlns:a16="http://schemas.microsoft.com/office/drawing/2014/main" id="{E6C72EBD-8C39-4E16-AA0C-6060E933EBB7}"/>
              </a:ext>
            </a:extLst>
          </p:cNvPr>
          <p:cNvSpPr/>
          <p:nvPr/>
        </p:nvSpPr>
        <p:spPr>
          <a:xfrm>
            <a:off x="762000" y="6122227"/>
            <a:ext cx="793314" cy="31913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89EF82E-5108-46CE-81A9-3EB57F3A708F}"/>
              </a:ext>
            </a:extLst>
          </p:cNvPr>
          <p:cNvSpPr txBox="1"/>
          <p:nvPr/>
        </p:nvSpPr>
        <p:spPr>
          <a:xfrm>
            <a:off x="215720" y="5370871"/>
            <a:ext cx="3618177" cy="584775"/>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You will click “Add” to add a contact, you can add as many as needed. </a:t>
            </a:r>
          </a:p>
        </p:txBody>
      </p:sp>
      <p:cxnSp>
        <p:nvCxnSpPr>
          <p:cNvPr id="8" name="Straight Arrow Connector 7">
            <a:extLst>
              <a:ext uri="{FF2B5EF4-FFF2-40B4-BE49-F238E27FC236}">
                <a16:creationId xmlns:a16="http://schemas.microsoft.com/office/drawing/2014/main" id="{15C96CE5-939B-4EF0-AE34-B2E9ACC29D90}"/>
              </a:ext>
            </a:extLst>
          </p:cNvPr>
          <p:cNvCxnSpPr>
            <a:cxnSpLocks/>
          </p:cNvCxnSpPr>
          <p:nvPr/>
        </p:nvCxnSpPr>
        <p:spPr>
          <a:xfrm>
            <a:off x="342900" y="6031657"/>
            <a:ext cx="228600" cy="30052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960476-03B4-4DE8-BCE4-D8D90A165641}"/>
              </a:ext>
            </a:extLst>
          </p:cNvPr>
          <p:cNvSpPr txBox="1"/>
          <p:nvPr/>
        </p:nvSpPr>
        <p:spPr>
          <a:xfrm>
            <a:off x="76200" y="2233261"/>
            <a:ext cx="2667000" cy="830997"/>
          </a:xfrm>
          <a:prstGeom prst="rect">
            <a:avLst/>
          </a:prstGeom>
          <a:solidFill>
            <a:schemeClr val="bg1">
              <a:lumMod val="95000"/>
            </a:schemeClr>
          </a:solidFill>
          <a:ln w="28575">
            <a:solidFill>
              <a:srgbClr val="2479BE"/>
            </a:solidFill>
          </a:ln>
        </p:spPr>
        <p:txBody>
          <a:bodyPr wrap="square" rtlCol="0">
            <a:spAutoFit/>
          </a:bodyPr>
          <a:lstStyle/>
          <a:p>
            <a:r>
              <a:rPr lang="en-US" sz="1600" dirty="0"/>
              <a:t>Emergency Contacts should be just that, for an emergency. </a:t>
            </a:r>
          </a:p>
        </p:txBody>
      </p:sp>
    </p:spTree>
    <p:extLst>
      <p:ext uri="{BB962C8B-B14F-4D97-AF65-F5344CB8AC3E}">
        <p14:creationId xmlns:p14="http://schemas.microsoft.com/office/powerpoint/2010/main" val="2656397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90B9-7A3E-40AF-AB29-E9EBFD84FCE4}"/>
              </a:ext>
            </a:extLst>
          </p:cNvPr>
          <p:cNvSpPr>
            <a:spLocks noGrp="1"/>
          </p:cNvSpPr>
          <p:nvPr>
            <p:ph type="title"/>
          </p:nvPr>
        </p:nvSpPr>
        <p:spPr/>
        <p:txBody>
          <a:bodyPr/>
          <a:lstStyle/>
          <a:p>
            <a:r>
              <a:rPr lang="en-US" dirty="0"/>
              <a:t>Current Living Situation (CLS)</a:t>
            </a:r>
          </a:p>
        </p:txBody>
      </p:sp>
      <p:sp>
        <p:nvSpPr>
          <p:cNvPr id="3" name="Content Placeholder 2">
            <a:extLst>
              <a:ext uri="{FF2B5EF4-FFF2-40B4-BE49-F238E27FC236}">
                <a16:creationId xmlns:a16="http://schemas.microsoft.com/office/drawing/2014/main" id="{78868E78-B6ED-44A1-A415-DB26A6871BEB}"/>
              </a:ext>
            </a:extLst>
          </p:cNvPr>
          <p:cNvSpPr>
            <a:spLocks noGrp="1"/>
          </p:cNvSpPr>
          <p:nvPr>
            <p:ph idx="1"/>
          </p:nvPr>
        </p:nvSpPr>
        <p:spPr>
          <a:xfrm>
            <a:off x="457200" y="1295400"/>
            <a:ext cx="8229600" cy="4876800"/>
          </a:xfrm>
        </p:spPr>
        <p:txBody>
          <a:bodyPr>
            <a:normAutofit fontScale="85000" lnSpcReduction="20000"/>
          </a:bodyPr>
          <a:lstStyle/>
          <a:p>
            <a:r>
              <a:rPr lang="en-US" dirty="0"/>
              <a:t>The current living situation is </a:t>
            </a:r>
            <a:r>
              <a:rPr lang="en-US" b="1" dirty="0"/>
              <a:t>very important</a:t>
            </a:r>
            <a:r>
              <a:rPr lang="en-US" dirty="0"/>
              <a:t>. This determines if a person is literally homeless and eligible for certain resources. </a:t>
            </a:r>
          </a:p>
          <a:p>
            <a:r>
              <a:rPr lang="en-US" dirty="0"/>
              <a:t>CLS determines if a person should open or closed in CE. It should be updated at minimum every 90 days. Best practice is to update the question each time you confirm the living situation, even if it has not changed.</a:t>
            </a:r>
          </a:p>
          <a:p>
            <a:r>
              <a:rPr lang="en-US" dirty="0"/>
              <a:t>The first time you create a client record the answer will be the same as what you answered for “Homeless history questions”. However this should be updated anytime a client’s living situation changes or is verified through a contact.</a:t>
            </a:r>
          </a:p>
        </p:txBody>
      </p:sp>
    </p:spTree>
    <p:extLst>
      <p:ext uri="{BB962C8B-B14F-4D97-AF65-F5344CB8AC3E}">
        <p14:creationId xmlns:p14="http://schemas.microsoft.com/office/powerpoint/2010/main" val="3408958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7238-693D-4DD8-8A08-FC26133BEE5F}"/>
              </a:ext>
            </a:extLst>
          </p:cNvPr>
          <p:cNvSpPr>
            <a:spLocks noGrp="1"/>
          </p:cNvSpPr>
          <p:nvPr>
            <p:ph type="title"/>
          </p:nvPr>
        </p:nvSpPr>
        <p:spPr/>
        <p:txBody>
          <a:bodyPr/>
          <a:lstStyle/>
          <a:p>
            <a:r>
              <a:rPr lang="en-US" dirty="0"/>
              <a:t>CE Current Living situation</a:t>
            </a:r>
          </a:p>
        </p:txBody>
      </p:sp>
      <p:pic>
        <p:nvPicPr>
          <p:cNvPr id="3" name="Picture 2">
            <a:extLst>
              <a:ext uri="{FF2B5EF4-FFF2-40B4-BE49-F238E27FC236}">
                <a16:creationId xmlns:a16="http://schemas.microsoft.com/office/drawing/2014/main" id="{2BA69E45-9788-4317-B762-91771056FD87}"/>
              </a:ext>
            </a:extLst>
          </p:cNvPr>
          <p:cNvPicPr>
            <a:picLocks noChangeAspect="1"/>
          </p:cNvPicPr>
          <p:nvPr/>
        </p:nvPicPr>
        <p:blipFill>
          <a:blip r:embed="rId2"/>
          <a:stretch>
            <a:fillRect/>
          </a:stretch>
        </p:blipFill>
        <p:spPr>
          <a:xfrm>
            <a:off x="628650" y="1417638"/>
            <a:ext cx="6915150" cy="4789440"/>
          </a:xfrm>
          <a:prstGeom prst="rect">
            <a:avLst/>
          </a:prstGeom>
        </p:spPr>
      </p:pic>
      <p:sp>
        <p:nvSpPr>
          <p:cNvPr id="5" name="TextBox 4">
            <a:extLst>
              <a:ext uri="{FF2B5EF4-FFF2-40B4-BE49-F238E27FC236}">
                <a16:creationId xmlns:a16="http://schemas.microsoft.com/office/drawing/2014/main" id="{212C332D-F4AE-459F-A2C0-5045BA7CB84F}"/>
              </a:ext>
            </a:extLst>
          </p:cNvPr>
          <p:cNvSpPr txBox="1"/>
          <p:nvPr/>
        </p:nvSpPr>
        <p:spPr>
          <a:xfrm>
            <a:off x="6430010" y="1822397"/>
            <a:ext cx="2667000" cy="338554"/>
          </a:xfrm>
          <a:prstGeom prst="rect">
            <a:avLst/>
          </a:prstGeom>
          <a:solidFill>
            <a:schemeClr val="bg1">
              <a:lumMod val="95000"/>
            </a:schemeClr>
          </a:solidFill>
          <a:ln w="28575">
            <a:solidFill>
              <a:schemeClr val="accent1"/>
            </a:solidFill>
          </a:ln>
        </p:spPr>
        <p:txBody>
          <a:bodyPr wrap="square" rtlCol="0">
            <a:spAutoFit/>
          </a:bodyPr>
          <a:lstStyle/>
          <a:p>
            <a:pPr algn="ctr"/>
            <a:r>
              <a:rPr lang="en-US" sz="1600" dirty="0"/>
              <a:t>Answer each question. </a:t>
            </a:r>
          </a:p>
        </p:txBody>
      </p:sp>
      <p:sp>
        <p:nvSpPr>
          <p:cNvPr id="6" name="TextBox 5">
            <a:extLst>
              <a:ext uri="{FF2B5EF4-FFF2-40B4-BE49-F238E27FC236}">
                <a16:creationId xmlns:a16="http://schemas.microsoft.com/office/drawing/2014/main" id="{A492A355-1CA0-4F4F-93FD-69F93E274DF8}"/>
              </a:ext>
            </a:extLst>
          </p:cNvPr>
          <p:cNvSpPr txBox="1"/>
          <p:nvPr/>
        </p:nvSpPr>
        <p:spPr>
          <a:xfrm>
            <a:off x="6248400" y="2767280"/>
            <a:ext cx="2667000" cy="1323439"/>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If the client will have to leave their current living situation within the next 14 days, complete the Diversion questions.</a:t>
            </a:r>
          </a:p>
        </p:txBody>
      </p:sp>
      <p:sp>
        <p:nvSpPr>
          <p:cNvPr id="9" name="TextBox 8">
            <a:extLst>
              <a:ext uri="{FF2B5EF4-FFF2-40B4-BE49-F238E27FC236}">
                <a16:creationId xmlns:a16="http://schemas.microsoft.com/office/drawing/2014/main" id="{64CDB5B2-11C9-461D-B155-3B3D426474E1}"/>
              </a:ext>
            </a:extLst>
          </p:cNvPr>
          <p:cNvSpPr txBox="1"/>
          <p:nvPr/>
        </p:nvSpPr>
        <p:spPr>
          <a:xfrm>
            <a:off x="5867400" y="4544649"/>
            <a:ext cx="2667000" cy="1077218"/>
          </a:xfrm>
          <a:prstGeom prst="rect">
            <a:avLst/>
          </a:prstGeom>
          <a:solidFill>
            <a:schemeClr val="bg1">
              <a:lumMod val="95000"/>
            </a:schemeClr>
          </a:solidFill>
          <a:ln w="28575">
            <a:solidFill>
              <a:srgbClr val="2479BE"/>
            </a:solidFill>
          </a:ln>
        </p:spPr>
        <p:txBody>
          <a:bodyPr wrap="square" rtlCol="0">
            <a:spAutoFit/>
          </a:bodyPr>
          <a:lstStyle/>
          <a:p>
            <a:pPr algn="ctr"/>
            <a:r>
              <a:rPr lang="en-US" sz="1600" dirty="0"/>
              <a:t>Make sure to answer this question each time you verify the client’s living situation.</a:t>
            </a:r>
          </a:p>
        </p:txBody>
      </p:sp>
    </p:spTree>
    <p:extLst>
      <p:ext uri="{BB962C8B-B14F-4D97-AF65-F5344CB8AC3E}">
        <p14:creationId xmlns:p14="http://schemas.microsoft.com/office/powerpoint/2010/main" val="1583194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7BCDBE-2B4D-47E2-A2EE-0BB04F99B196}"/>
              </a:ext>
            </a:extLst>
          </p:cNvPr>
          <p:cNvPicPr>
            <a:picLocks noChangeAspect="1"/>
          </p:cNvPicPr>
          <p:nvPr/>
        </p:nvPicPr>
        <p:blipFill>
          <a:blip r:embed="rId3"/>
          <a:stretch>
            <a:fillRect/>
          </a:stretch>
        </p:blipFill>
        <p:spPr>
          <a:xfrm>
            <a:off x="260649" y="1524000"/>
            <a:ext cx="8875977" cy="5127801"/>
          </a:xfrm>
          <a:prstGeom prst="rect">
            <a:avLst/>
          </a:prstGeom>
        </p:spPr>
      </p:pic>
      <p:sp>
        <p:nvSpPr>
          <p:cNvPr id="2" name="Title 1"/>
          <p:cNvSpPr>
            <a:spLocks noGrp="1"/>
          </p:cNvSpPr>
          <p:nvPr>
            <p:ph type="title"/>
          </p:nvPr>
        </p:nvSpPr>
        <p:spPr>
          <a:xfrm>
            <a:off x="619897" y="117716"/>
            <a:ext cx="8534400" cy="1143000"/>
          </a:xfrm>
        </p:spPr>
        <p:txBody>
          <a:bodyPr>
            <a:normAutofit fontScale="90000"/>
          </a:bodyPr>
          <a:lstStyle/>
          <a:p>
            <a:pPr algn="l"/>
            <a:r>
              <a:rPr lang="en-US" dirty="0"/>
              <a:t>Entry Assessment – DO NOT FORGET other Household Members</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6149631-2982-9B41-B4F3-11FDB431BE09}"/>
              </a:ext>
            </a:extLst>
          </p:cNvPr>
          <p:cNvSpPr txBox="1"/>
          <p:nvPr/>
        </p:nvSpPr>
        <p:spPr>
          <a:xfrm>
            <a:off x="385950" y="3898567"/>
            <a:ext cx="8438502" cy="646331"/>
          </a:xfrm>
          <a:prstGeom prst="rect">
            <a:avLst/>
          </a:prstGeom>
          <a:solidFill>
            <a:schemeClr val="bg1">
              <a:lumMod val="95000"/>
            </a:schemeClr>
          </a:solidFill>
          <a:ln w="28575">
            <a:solidFill>
              <a:srgbClr val="2479BE"/>
            </a:solidFill>
          </a:ln>
        </p:spPr>
        <p:txBody>
          <a:bodyPr wrap="square" rtlCol="0">
            <a:spAutoFit/>
          </a:bodyPr>
          <a:lstStyle/>
          <a:p>
            <a:r>
              <a:rPr lang="en-US" b="1" dirty="0"/>
              <a:t>If there is more than one member of the household, scroll up, click on each remaining household member’s name and complete their Entry Assessment</a:t>
            </a:r>
            <a:r>
              <a:rPr lang="en-US" dirty="0"/>
              <a:t>. </a:t>
            </a:r>
          </a:p>
        </p:txBody>
      </p:sp>
      <p:sp>
        <p:nvSpPr>
          <p:cNvPr id="10" name="TextBox 9">
            <a:extLst>
              <a:ext uri="{FF2B5EF4-FFF2-40B4-BE49-F238E27FC236}">
                <a16:creationId xmlns:a16="http://schemas.microsoft.com/office/drawing/2014/main" id="{BA0500DC-6C5C-314C-AD95-4EA7B3B04E63}"/>
              </a:ext>
            </a:extLst>
          </p:cNvPr>
          <p:cNvSpPr txBox="1"/>
          <p:nvPr/>
        </p:nvSpPr>
        <p:spPr>
          <a:xfrm>
            <a:off x="5206275" y="5553705"/>
            <a:ext cx="3618177" cy="1077218"/>
          </a:xfrm>
          <a:prstGeom prst="rect">
            <a:avLst/>
          </a:prstGeom>
          <a:solidFill>
            <a:schemeClr val="bg1">
              <a:lumMod val="95000"/>
            </a:schemeClr>
          </a:solidFill>
          <a:ln w="28575">
            <a:solidFill>
              <a:srgbClr val="2479BE"/>
            </a:solidFill>
          </a:ln>
        </p:spPr>
        <p:txBody>
          <a:bodyPr wrap="square" rtlCol="0">
            <a:spAutoFit/>
          </a:bodyPr>
          <a:lstStyle/>
          <a:p>
            <a:pPr algn="ctr"/>
            <a:r>
              <a:rPr lang="en-US" sz="1600" b="1" dirty="0"/>
              <a:t>Remember: Read Section Headings to clarify which data elements need to be collected for additional household members!</a:t>
            </a:r>
          </a:p>
        </p:txBody>
      </p:sp>
      <p:cxnSp>
        <p:nvCxnSpPr>
          <p:cNvPr id="12" name="Straight Arrow Connector 11">
            <a:extLst>
              <a:ext uri="{FF2B5EF4-FFF2-40B4-BE49-F238E27FC236}">
                <a16:creationId xmlns:a16="http://schemas.microsoft.com/office/drawing/2014/main" id="{A5A4AC9B-6C2C-9347-AFCC-E22B1A117EE1}"/>
              </a:ext>
            </a:extLst>
          </p:cNvPr>
          <p:cNvCxnSpPr>
            <a:cxnSpLocks/>
          </p:cNvCxnSpPr>
          <p:nvPr/>
        </p:nvCxnSpPr>
        <p:spPr>
          <a:xfrm flipH="1">
            <a:off x="1905000" y="4999705"/>
            <a:ext cx="848490" cy="780922"/>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114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7FC5-E6EE-4390-97CA-B602B93D907D}"/>
              </a:ext>
            </a:extLst>
          </p:cNvPr>
          <p:cNvSpPr>
            <a:spLocks noGrp="1"/>
          </p:cNvSpPr>
          <p:nvPr>
            <p:ph type="title"/>
          </p:nvPr>
        </p:nvSpPr>
        <p:spPr/>
        <p:txBody>
          <a:bodyPr/>
          <a:lstStyle/>
          <a:p>
            <a:r>
              <a:rPr lang="en-US" dirty="0"/>
              <a:t>Wrapping up your CE Entry</a:t>
            </a:r>
          </a:p>
        </p:txBody>
      </p:sp>
      <p:sp>
        <p:nvSpPr>
          <p:cNvPr id="3" name="Content Placeholder 2">
            <a:extLst>
              <a:ext uri="{FF2B5EF4-FFF2-40B4-BE49-F238E27FC236}">
                <a16:creationId xmlns:a16="http://schemas.microsoft.com/office/drawing/2014/main" id="{83532541-6EEC-4338-9605-6B73DCE95FD4}"/>
              </a:ext>
            </a:extLst>
          </p:cNvPr>
          <p:cNvSpPr>
            <a:spLocks noGrp="1"/>
          </p:cNvSpPr>
          <p:nvPr>
            <p:ph idx="1"/>
          </p:nvPr>
        </p:nvSpPr>
        <p:spPr/>
        <p:txBody>
          <a:bodyPr/>
          <a:lstStyle/>
          <a:p>
            <a:r>
              <a:rPr lang="en-US" dirty="0"/>
              <a:t>If you have entered answers for every relevant question for all household members you can click “Save and Exit” at the bottom of the assessment.</a:t>
            </a:r>
          </a:p>
          <a:p>
            <a:r>
              <a:rPr lang="en-US" dirty="0"/>
              <a:t>If you will also be completing a VI-SPDAT, look to next slide.</a:t>
            </a:r>
          </a:p>
        </p:txBody>
      </p:sp>
    </p:spTree>
    <p:extLst>
      <p:ext uri="{BB962C8B-B14F-4D97-AF65-F5344CB8AC3E}">
        <p14:creationId xmlns:p14="http://schemas.microsoft.com/office/powerpoint/2010/main" val="2056478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75EC-D9F3-445B-A8F0-AF86D02E68D2}"/>
              </a:ext>
            </a:extLst>
          </p:cNvPr>
          <p:cNvSpPr>
            <a:spLocks noGrp="1"/>
          </p:cNvSpPr>
          <p:nvPr>
            <p:ph type="title"/>
          </p:nvPr>
        </p:nvSpPr>
        <p:spPr/>
        <p:txBody>
          <a:bodyPr/>
          <a:lstStyle/>
          <a:p>
            <a:pPr algn="l"/>
            <a:r>
              <a:rPr lang="en-US" dirty="0"/>
              <a:t>VI-SPDAT</a:t>
            </a:r>
          </a:p>
        </p:txBody>
      </p:sp>
      <p:cxnSp>
        <p:nvCxnSpPr>
          <p:cNvPr id="4" name="Straight Connector 3">
            <a:extLst>
              <a:ext uri="{FF2B5EF4-FFF2-40B4-BE49-F238E27FC236}">
                <a16:creationId xmlns:a16="http://schemas.microsoft.com/office/drawing/2014/main" id="{15A605EB-D339-421B-9A6D-2900F306F1E6}"/>
              </a:ext>
            </a:extLst>
          </p:cNvPr>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3DB0F4-9312-4EAF-AAB4-DD63D37B206B}"/>
              </a:ext>
            </a:extLst>
          </p:cNvPr>
          <p:cNvSpPr txBox="1"/>
          <p:nvPr/>
        </p:nvSpPr>
        <p:spPr>
          <a:xfrm>
            <a:off x="3464399" y="1471791"/>
            <a:ext cx="4495800" cy="523220"/>
          </a:xfrm>
          <a:prstGeom prst="rect">
            <a:avLst/>
          </a:prstGeom>
          <a:solidFill>
            <a:schemeClr val="bg1">
              <a:lumMod val="95000"/>
            </a:schemeClr>
          </a:solidFill>
          <a:ln w="28575">
            <a:solidFill>
              <a:srgbClr val="2479BE"/>
            </a:solidFill>
          </a:ln>
        </p:spPr>
        <p:txBody>
          <a:bodyPr wrap="square" rtlCol="0">
            <a:spAutoFit/>
          </a:bodyPr>
          <a:lstStyle/>
          <a:p>
            <a:r>
              <a:rPr lang="en-US" sz="1400" dirty="0"/>
              <a:t>1. Once you have saved your CE Preliminary Assessment, you will then scroll all the way to the top. </a:t>
            </a:r>
          </a:p>
        </p:txBody>
      </p:sp>
      <p:pic>
        <p:nvPicPr>
          <p:cNvPr id="15" name="Picture 14">
            <a:extLst>
              <a:ext uri="{FF2B5EF4-FFF2-40B4-BE49-F238E27FC236}">
                <a16:creationId xmlns:a16="http://schemas.microsoft.com/office/drawing/2014/main" id="{CAD809FB-1FD6-4D84-8115-2F76115DD9A4}"/>
              </a:ext>
            </a:extLst>
          </p:cNvPr>
          <p:cNvPicPr>
            <a:picLocks noChangeAspect="1"/>
          </p:cNvPicPr>
          <p:nvPr/>
        </p:nvPicPr>
        <p:blipFill>
          <a:blip r:embed="rId2"/>
          <a:stretch>
            <a:fillRect/>
          </a:stretch>
        </p:blipFill>
        <p:spPr>
          <a:xfrm>
            <a:off x="152400" y="2169792"/>
            <a:ext cx="5715000" cy="1169198"/>
          </a:xfrm>
          <a:prstGeom prst="rect">
            <a:avLst/>
          </a:prstGeom>
        </p:spPr>
      </p:pic>
      <p:sp>
        <p:nvSpPr>
          <p:cNvPr id="16" name="Rectangle 15">
            <a:extLst>
              <a:ext uri="{FF2B5EF4-FFF2-40B4-BE49-F238E27FC236}">
                <a16:creationId xmlns:a16="http://schemas.microsoft.com/office/drawing/2014/main" id="{18DA041E-C4AC-46B6-8915-B43B22949BA9}"/>
              </a:ext>
            </a:extLst>
          </p:cNvPr>
          <p:cNvSpPr/>
          <p:nvPr/>
        </p:nvSpPr>
        <p:spPr>
          <a:xfrm>
            <a:off x="1619096" y="2573070"/>
            <a:ext cx="1390804" cy="282478"/>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805972F-B0CF-4970-93B8-B461F2A65DF1}"/>
              </a:ext>
            </a:extLst>
          </p:cNvPr>
          <p:cNvCxnSpPr>
            <a:cxnSpLocks/>
          </p:cNvCxnSpPr>
          <p:nvPr/>
        </p:nvCxnSpPr>
        <p:spPr>
          <a:xfrm flipH="1">
            <a:off x="3200400" y="2594301"/>
            <a:ext cx="1143000" cy="12000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53DC9AC-2EFA-4C58-BC61-915FD3B4058B}"/>
              </a:ext>
            </a:extLst>
          </p:cNvPr>
          <p:cNvSpPr txBox="1"/>
          <p:nvPr/>
        </p:nvSpPr>
        <p:spPr>
          <a:xfrm>
            <a:off x="4495800" y="2117248"/>
            <a:ext cx="4495800" cy="1169551"/>
          </a:xfrm>
          <a:prstGeom prst="rect">
            <a:avLst/>
          </a:prstGeom>
          <a:solidFill>
            <a:schemeClr val="bg1">
              <a:lumMod val="95000"/>
            </a:schemeClr>
          </a:solidFill>
          <a:ln w="28575">
            <a:solidFill>
              <a:srgbClr val="2479BE"/>
            </a:solidFill>
          </a:ln>
        </p:spPr>
        <p:txBody>
          <a:bodyPr wrap="square" rtlCol="0">
            <a:spAutoFit/>
          </a:bodyPr>
          <a:lstStyle/>
          <a:p>
            <a:r>
              <a:rPr lang="en-US" sz="1400" dirty="0"/>
              <a:t>2. If your client is literally homeless (street, shelter, place not meant for human habitation) and indicated that they want to work towards housing you will complete a VI-SPDAT. Make sure to click on the VI-SPDAT Assessment Tab.</a:t>
            </a:r>
          </a:p>
        </p:txBody>
      </p:sp>
      <p:pic>
        <p:nvPicPr>
          <p:cNvPr id="24" name="Picture 23">
            <a:extLst>
              <a:ext uri="{FF2B5EF4-FFF2-40B4-BE49-F238E27FC236}">
                <a16:creationId xmlns:a16="http://schemas.microsoft.com/office/drawing/2014/main" id="{074F584F-9A43-4941-A308-69E34CED3323}"/>
              </a:ext>
            </a:extLst>
          </p:cNvPr>
          <p:cNvPicPr>
            <a:picLocks noChangeAspect="1"/>
          </p:cNvPicPr>
          <p:nvPr/>
        </p:nvPicPr>
        <p:blipFill>
          <a:blip r:embed="rId3"/>
          <a:stretch>
            <a:fillRect/>
          </a:stretch>
        </p:blipFill>
        <p:spPr>
          <a:xfrm>
            <a:off x="723899" y="3506903"/>
            <a:ext cx="4938339" cy="3198697"/>
          </a:xfrm>
          <a:prstGeom prst="rect">
            <a:avLst/>
          </a:prstGeom>
        </p:spPr>
      </p:pic>
      <p:sp>
        <p:nvSpPr>
          <p:cNvPr id="25" name="Rectangle 24">
            <a:extLst>
              <a:ext uri="{FF2B5EF4-FFF2-40B4-BE49-F238E27FC236}">
                <a16:creationId xmlns:a16="http://schemas.microsoft.com/office/drawing/2014/main" id="{A0838AB6-5453-41B4-9B00-602C07DC062E}"/>
              </a:ext>
            </a:extLst>
          </p:cNvPr>
          <p:cNvSpPr/>
          <p:nvPr/>
        </p:nvSpPr>
        <p:spPr>
          <a:xfrm>
            <a:off x="2016106" y="6475205"/>
            <a:ext cx="658761" cy="247601"/>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5FAE20A-011F-413B-91B4-83AB0512D989}"/>
              </a:ext>
            </a:extLst>
          </p:cNvPr>
          <p:cNvSpPr txBox="1"/>
          <p:nvPr/>
        </p:nvSpPr>
        <p:spPr>
          <a:xfrm>
            <a:off x="5289755" y="3685376"/>
            <a:ext cx="3733800" cy="1600438"/>
          </a:xfrm>
          <a:prstGeom prst="rect">
            <a:avLst/>
          </a:prstGeom>
          <a:solidFill>
            <a:schemeClr val="bg1">
              <a:lumMod val="95000"/>
            </a:schemeClr>
          </a:solidFill>
          <a:ln w="28575">
            <a:solidFill>
              <a:srgbClr val="2479BE"/>
            </a:solidFill>
          </a:ln>
        </p:spPr>
        <p:txBody>
          <a:bodyPr wrap="square" rtlCol="0">
            <a:spAutoFit/>
          </a:bodyPr>
          <a:lstStyle/>
          <a:p>
            <a:r>
              <a:rPr lang="en-US" sz="1400" dirty="0"/>
              <a:t>3. You will “add” the appropriate VI-SPDAT. </a:t>
            </a:r>
          </a:p>
          <a:p>
            <a:pPr marL="285750" indent="-285750">
              <a:buFontTx/>
              <a:buChar char="-"/>
            </a:pPr>
            <a:r>
              <a:rPr lang="en-US" sz="1400" dirty="0"/>
              <a:t>TAY-VI-SPDAT for INDIVIDUALS 18-24 years old. </a:t>
            </a:r>
          </a:p>
          <a:p>
            <a:pPr marL="285750" indent="-285750">
              <a:buFontTx/>
              <a:buChar char="-"/>
            </a:pPr>
            <a:r>
              <a:rPr lang="en-US" sz="1400" dirty="0"/>
              <a:t>VI-FSPDAT is for FAMILIES WITH MINOR CHILDREN</a:t>
            </a:r>
          </a:p>
          <a:p>
            <a:pPr marL="285750" indent="-285750">
              <a:buFontTx/>
              <a:buChar char="-"/>
            </a:pPr>
            <a:r>
              <a:rPr lang="en-US" sz="1400" dirty="0"/>
              <a:t>VI-SPDAT is for INDIVIDUALS, can include couples, families with just adults, etc.</a:t>
            </a:r>
          </a:p>
        </p:txBody>
      </p:sp>
    </p:spTree>
    <p:extLst>
      <p:ext uri="{BB962C8B-B14F-4D97-AF65-F5344CB8AC3E}">
        <p14:creationId xmlns:p14="http://schemas.microsoft.com/office/powerpoint/2010/main" val="1721268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739C-0907-4E29-8BED-0853CD8506F6}"/>
              </a:ext>
            </a:extLst>
          </p:cNvPr>
          <p:cNvSpPr>
            <a:spLocks noGrp="1"/>
          </p:cNvSpPr>
          <p:nvPr>
            <p:ph type="title"/>
          </p:nvPr>
        </p:nvSpPr>
        <p:spPr/>
        <p:txBody>
          <a:bodyPr/>
          <a:lstStyle/>
          <a:p>
            <a:r>
              <a:rPr lang="en-US" dirty="0"/>
              <a:t>Tagging the VI-SPDAT</a:t>
            </a:r>
          </a:p>
        </p:txBody>
      </p:sp>
      <p:pic>
        <p:nvPicPr>
          <p:cNvPr id="4" name="Content Placeholder 3">
            <a:extLst>
              <a:ext uri="{FF2B5EF4-FFF2-40B4-BE49-F238E27FC236}">
                <a16:creationId xmlns:a16="http://schemas.microsoft.com/office/drawing/2014/main" id="{1A354269-81A1-4EB4-A9B0-5A4B47F629DA}"/>
              </a:ext>
            </a:extLst>
          </p:cNvPr>
          <p:cNvPicPr>
            <a:picLocks noGrp="1" noChangeAspect="1"/>
          </p:cNvPicPr>
          <p:nvPr>
            <p:ph idx="1"/>
          </p:nvPr>
        </p:nvPicPr>
        <p:blipFill>
          <a:blip r:embed="rId2"/>
          <a:stretch>
            <a:fillRect/>
          </a:stretch>
        </p:blipFill>
        <p:spPr>
          <a:xfrm>
            <a:off x="457200" y="2450185"/>
            <a:ext cx="8229600" cy="2825992"/>
          </a:xfrm>
          <a:prstGeom prst="rect">
            <a:avLst/>
          </a:prstGeom>
        </p:spPr>
      </p:pic>
      <p:sp>
        <p:nvSpPr>
          <p:cNvPr id="5" name="TextBox 4">
            <a:extLst>
              <a:ext uri="{FF2B5EF4-FFF2-40B4-BE49-F238E27FC236}">
                <a16:creationId xmlns:a16="http://schemas.microsoft.com/office/drawing/2014/main" id="{82003EF6-4BDE-4ACB-82A9-B04E9533DD2D}"/>
              </a:ext>
            </a:extLst>
          </p:cNvPr>
          <p:cNvSpPr txBox="1"/>
          <p:nvPr/>
        </p:nvSpPr>
        <p:spPr>
          <a:xfrm>
            <a:off x="4572000" y="1518413"/>
            <a:ext cx="2667000" cy="1077218"/>
          </a:xfrm>
          <a:prstGeom prst="rect">
            <a:avLst/>
          </a:prstGeom>
          <a:solidFill>
            <a:schemeClr val="bg1">
              <a:lumMod val="95000"/>
            </a:schemeClr>
          </a:solidFill>
          <a:ln w="28575">
            <a:solidFill>
              <a:srgbClr val="2479BE"/>
            </a:solidFill>
          </a:ln>
        </p:spPr>
        <p:txBody>
          <a:bodyPr wrap="square" rtlCol="0">
            <a:spAutoFit/>
          </a:bodyPr>
          <a:lstStyle/>
          <a:p>
            <a:r>
              <a:rPr lang="en-US" sz="1600" dirty="0"/>
              <a:t>If you are completing a VI_SPDAT you will also need to tag it here by clicking “add”.</a:t>
            </a:r>
          </a:p>
        </p:txBody>
      </p:sp>
    </p:spTree>
    <p:extLst>
      <p:ext uri="{BB962C8B-B14F-4D97-AF65-F5344CB8AC3E}">
        <p14:creationId xmlns:p14="http://schemas.microsoft.com/office/powerpoint/2010/main" val="37330953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8C6A1-1E62-40A3-A9E6-1A2EFBFE398B}"/>
              </a:ext>
            </a:extLst>
          </p:cNvPr>
          <p:cNvSpPr>
            <a:spLocks noGrp="1"/>
          </p:cNvSpPr>
          <p:nvPr>
            <p:ph type="title"/>
          </p:nvPr>
        </p:nvSpPr>
        <p:spPr/>
        <p:txBody>
          <a:bodyPr/>
          <a:lstStyle/>
          <a:p>
            <a:r>
              <a:rPr lang="en-US" dirty="0"/>
              <a:t>Tagging the VI-SPDAT</a:t>
            </a:r>
          </a:p>
        </p:txBody>
      </p:sp>
      <p:pic>
        <p:nvPicPr>
          <p:cNvPr id="4" name="Content Placeholder 3">
            <a:extLst>
              <a:ext uri="{FF2B5EF4-FFF2-40B4-BE49-F238E27FC236}">
                <a16:creationId xmlns:a16="http://schemas.microsoft.com/office/drawing/2014/main" id="{0B7594FB-4901-4F7A-834F-D50A75881DEC}"/>
              </a:ext>
            </a:extLst>
          </p:cNvPr>
          <p:cNvPicPr>
            <a:picLocks noGrp="1" noChangeAspect="1"/>
          </p:cNvPicPr>
          <p:nvPr>
            <p:ph idx="1"/>
          </p:nvPr>
        </p:nvPicPr>
        <p:blipFill>
          <a:blip r:embed="rId2"/>
          <a:stretch>
            <a:fillRect/>
          </a:stretch>
        </p:blipFill>
        <p:spPr>
          <a:xfrm>
            <a:off x="457200" y="1295400"/>
            <a:ext cx="8229600" cy="3836522"/>
          </a:xfrm>
          <a:prstGeom prst="rect">
            <a:avLst/>
          </a:prstGeom>
        </p:spPr>
      </p:pic>
      <p:sp>
        <p:nvSpPr>
          <p:cNvPr id="5" name="TextBox 4">
            <a:extLst>
              <a:ext uri="{FF2B5EF4-FFF2-40B4-BE49-F238E27FC236}">
                <a16:creationId xmlns:a16="http://schemas.microsoft.com/office/drawing/2014/main" id="{3AC761D4-C201-4F06-A54E-17C8A7E869CF}"/>
              </a:ext>
            </a:extLst>
          </p:cNvPr>
          <p:cNvSpPr txBox="1"/>
          <p:nvPr/>
        </p:nvSpPr>
        <p:spPr>
          <a:xfrm>
            <a:off x="685800" y="5257800"/>
            <a:ext cx="5715000" cy="1077218"/>
          </a:xfrm>
          <a:prstGeom prst="rect">
            <a:avLst/>
          </a:prstGeom>
          <a:solidFill>
            <a:schemeClr val="bg1">
              <a:lumMod val="95000"/>
            </a:schemeClr>
          </a:solidFill>
          <a:ln w="28575">
            <a:solidFill>
              <a:srgbClr val="2479BE"/>
            </a:solidFill>
          </a:ln>
        </p:spPr>
        <p:txBody>
          <a:bodyPr wrap="square" rtlCol="0">
            <a:spAutoFit/>
          </a:bodyPr>
          <a:lstStyle/>
          <a:p>
            <a:r>
              <a:rPr lang="en-US" sz="1600" dirty="0"/>
              <a:t>Complete this assessment. In Nashville, the VI-SPDAT is used as a housing needs assessment, which then triggers the client to be placed on the “Prioritization List”. Above is how you should answer.</a:t>
            </a:r>
          </a:p>
        </p:txBody>
      </p:sp>
    </p:spTree>
    <p:extLst>
      <p:ext uri="{BB962C8B-B14F-4D97-AF65-F5344CB8AC3E}">
        <p14:creationId xmlns:p14="http://schemas.microsoft.com/office/powerpoint/2010/main" val="3395082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0213A-CDF5-DB4F-82CB-523A8ECE1F05}"/>
              </a:ext>
            </a:extLst>
          </p:cNvPr>
          <p:cNvSpPr>
            <a:spLocks noGrp="1"/>
          </p:cNvSpPr>
          <p:nvPr>
            <p:ph type="ctrTitle"/>
          </p:nvPr>
        </p:nvSpPr>
        <p:spPr/>
        <p:txBody>
          <a:bodyPr>
            <a:normAutofit/>
          </a:bodyPr>
          <a:lstStyle/>
          <a:p>
            <a:pPr algn="l"/>
            <a:r>
              <a:rPr lang="en-US" sz="5400" dirty="0"/>
              <a:t>Case Manager Tab</a:t>
            </a:r>
          </a:p>
        </p:txBody>
      </p:sp>
      <p:sp>
        <p:nvSpPr>
          <p:cNvPr id="7" name="Subtitle 6">
            <a:extLst>
              <a:ext uri="{FF2B5EF4-FFF2-40B4-BE49-F238E27FC236}">
                <a16:creationId xmlns:a16="http://schemas.microsoft.com/office/drawing/2014/main" id="{665DCB7B-491F-0B43-B40A-E5BF698D9EF4}"/>
              </a:ext>
            </a:extLst>
          </p:cNvPr>
          <p:cNvSpPr>
            <a:spLocks noGrp="1"/>
          </p:cNvSpPr>
          <p:nvPr>
            <p:ph type="subTitle" idx="1"/>
          </p:nvPr>
        </p:nvSpPr>
        <p:spPr>
          <a:xfrm>
            <a:off x="685800" y="3276600"/>
            <a:ext cx="8305800" cy="2438400"/>
          </a:xfrm>
        </p:spPr>
        <p:txBody>
          <a:bodyPr>
            <a:normAutofit fontScale="92500"/>
          </a:bodyPr>
          <a:lstStyle/>
          <a:p>
            <a:pPr marL="457200" indent="-457200" algn="l">
              <a:buFont typeface="Arial" panose="020B0604020202020204" pitchFamily="34" charset="0"/>
              <a:buChar char="•"/>
            </a:pPr>
            <a:r>
              <a:rPr lang="en-US" sz="2800" dirty="0">
                <a:solidFill>
                  <a:schemeClr val="tx1">
                    <a:lumMod val="75000"/>
                    <a:lumOff val="25000"/>
                  </a:schemeClr>
                </a:solidFill>
              </a:rPr>
              <a:t>How to tag yourself or someone else as actively working with someone in HMIS.</a:t>
            </a:r>
          </a:p>
          <a:p>
            <a:pPr marL="457200" indent="-457200" algn="l">
              <a:buFont typeface="Arial" panose="020B0604020202020204" pitchFamily="34" charset="0"/>
              <a:buChar char="•"/>
            </a:pPr>
            <a:r>
              <a:rPr lang="en-US" sz="2800" dirty="0">
                <a:solidFill>
                  <a:schemeClr val="tx1">
                    <a:lumMod val="75000"/>
                    <a:lumOff val="25000"/>
                  </a:schemeClr>
                </a:solidFill>
              </a:rPr>
              <a:t>Make sure you are in the EDA mode that represent the program the client is working with you in.</a:t>
            </a:r>
          </a:p>
          <a:p>
            <a:pPr marL="457200" indent="-457200" algn="l">
              <a:buFont typeface="Arial" panose="020B0604020202020204" pitchFamily="34" charset="0"/>
              <a:buChar char="•"/>
            </a:pPr>
            <a:r>
              <a:rPr lang="en-US" sz="2800" dirty="0">
                <a:solidFill>
                  <a:schemeClr val="tx1">
                    <a:lumMod val="75000"/>
                    <a:lumOff val="25000"/>
                  </a:schemeClr>
                </a:solidFill>
              </a:rPr>
              <a:t>Street Outreach EDA will override CE</a:t>
            </a:r>
          </a:p>
          <a:p>
            <a:pPr algn="l"/>
            <a:endParaRPr lang="en-US" sz="2800" dirty="0">
              <a:solidFill>
                <a:schemeClr val="tx1">
                  <a:lumMod val="75000"/>
                  <a:lumOff val="25000"/>
                </a:schemeClr>
              </a:solidFill>
            </a:endParaRPr>
          </a:p>
        </p:txBody>
      </p:sp>
    </p:spTree>
    <p:extLst>
      <p:ext uri="{BB962C8B-B14F-4D97-AF65-F5344CB8AC3E}">
        <p14:creationId xmlns:p14="http://schemas.microsoft.com/office/powerpoint/2010/main" val="416368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Important Resources</a:t>
            </a:r>
          </a:p>
        </p:txBody>
      </p:sp>
      <p:sp>
        <p:nvSpPr>
          <p:cNvPr id="3" name="Content Placeholder 2"/>
          <p:cNvSpPr>
            <a:spLocks noGrp="1"/>
          </p:cNvSpPr>
          <p:nvPr>
            <p:ph idx="1"/>
          </p:nvPr>
        </p:nvSpPr>
        <p:spPr>
          <a:xfrm>
            <a:off x="609600" y="1524000"/>
            <a:ext cx="8229600" cy="4525963"/>
          </a:xfrm>
        </p:spPr>
        <p:txBody>
          <a:bodyPr>
            <a:normAutofit lnSpcReduction="10000"/>
          </a:bodyPr>
          <a:lstStyle/>
          <a:p>
            <a:pPr>
              <a:spcBef>
                <a:spcPts val="1200"/>
              </a:spcBef>
            </a:pPr>
            <a:r>
              <a:rPr lang="en-US" sz="2400" dirty="0"/>
              <a:t>HMIS URL (save as a bookmark!): </a:t>
            </a:r>
            <a:r>
              <a:rPr lang="en-US" sz="2400" b="1" dirty="0">
                <a:hlinkClick r:id="rId3"/>
              </a:rPr>
              <a:t>https://sp5.servicept.com/MHIDNashville</a:t>
            </a:r>
            <a:r>
              <a:rPr lang="en-US" sz="2400" b="1" dirty="0"/>
              <a:t> </a:t>
            </a:r>
          </a:p>
          <a:p>
            <a:pPr>
              <a:spcBef>
                <a:spcPts val="1200"/>
              </a:spcBef>
            </a:pPr>
            <a:r>
              <a:rPr lang="en-US" sz="2400" dirty="0"/>
              <a:t>HMIS Website: hmisnashville.weebly.com</a:t>
            </a:r>
          </a:p>
          <a:p>
            <a:pPr>
              <a:spcBef>
                <a:spcPts val="1200"/>
              </a:spcBef>
            </a:pPr>
            <a:r>
              <a:rPr lang="en-US" sz="2400" dirty="0"/>
              <a:t>HMIS Help Desk: </a:t>
            </a:r>
            <a:r>
              <a:rPr lang="en-US" sz="2400" b="1" dirty="0">
                <a:hlinkClick r:id="rId4"/>
              </a:rPr>
              <a:t>HMISHelp@nashville.gov</a:t>
            </a:r>
            <a:r>
              <a:rPr lang="en-US" sz="2400" b="1" dirty="0"/>
              <a:t> </a:t>
            </a:r>
          </a:p>
          <a:p>
            <a:pPr>
              <a:spcBef>
                <a:spcPts val="1200"/>
              </a:spcBef>
            </a:pPr>
            <a:r>
              <a:rPr lang="en-US" sz="2400" dirty="0"/>
              <a:t>HMIS Administrator: Hannah Cornejo-Nell (</a:t>
            </a:r>
            <a:r>
              <a:rPr lang="en-US" sz="2400" b="1" dirty="0">
                <a:hlinkClick r:id="rId5"/>
              </a:rPr>
              <a:t>hannah.cornjeo-nell@nashville.gov</a:t>
            </a:r>
            <a:r>
              <a:rPr lang="en-US" sz="2400" dirty="0"/>
              <a:t>) </a:t>
            </a:r>
          </a:p>
          <a:p>
            <a:pPr>
              <a:spcBef>
                <a:spcPts val="1200"/>
              </a:spcBef>
            </a:pPr>
            <a:r>
              <a:rPr lang="en-US" sz="2400" dirty="0"/>
              <a:t>HMIS Education, Training &amp; Oversight Coordinator: Megan Vickers (</a:t>
            </a:r>
            <a:r>
              <a:rPr lang="en-US" sz="2400" b="1" dirty="0">
                <a:hlinkClick r:id="rId6"/>
              </a:rPr>
              <a:t>megan.vickers@nashville.gov</a:t>
            </a:r>
            <a:r>
              <a:rPr lang="en-US" sz="2400" dirty="0"/>
              <a:t>)</a:t>
            </a:r>
          </a:p>
          <a:p>
            <a:pPr>
              <a:spcBef>
                <a:spcPts val="1200"/>
              </a:spcBef>
            </a:pPr>
            <a:r>
              <a:rPr lang="en-US" sz="2400" dirty="0"/>
              <a:t>HMIS User Support Specialist: Chantelle Owens</a:t>
            </a:r>
          </a:p>
          <a:p>
            <a:pPr marL="0" indent="0">
              <a:spcBef>
                <a:spcPts val="1200"/>
              </a:spcBef>
              <a:buNone/>
            </a:pPr>
            <a:r>
              <a:rPr lang="en-US" sz="2400" b="1" dirty="0"/>
              <a:t>(</a:t>
            </a:r>
            <a:r>
              <a:rPr lang="en-US" sz="2400" b="1" dirty="0">
                <a:hlinkClick r:id="rId7"/>
              </a:rPr>
              <a:t>chantelle.owens@nashville.gov</a:t>
            </a:r>
            <a:r>
              <a:rPr lang="en-US" sz="2400" dirty="0"/>
              <a:t>) </a:t>
            </a:r>
          </a:p>
          <a:p>
            <a:pPr marL="0" indent="0">
              <a:spcBef>
                <a:spcPts val="1200"/>
              </a:spcBef>
              <a:buNone/>
            </a:pPr>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098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Case Manager tab</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498FF17-ED9E-4563-A64F-EAF4EBD38347}"/>
              </a:ext>
            </a:extLst>
          </p:cNvPr>
          <p:cNvPicPr>
            <a:picLocks noChangeAspect="1"/>
          </p:cNvPicPr>
          <p:nvPr/>
        </p:nvPicPr>
        <p:blipFill>
          <a:blip r:embed="rId3"/>
          <a:stretch>
            <a:fillRect/>
          </a:stretch>
        </p:blipFill>
        <p:spPr>
          <a:xfrm>
            <a:off x="1066800" y="1533525"/>
            <a:ext cx="7662345" cy="4156544"/>
          </a:xfrm>
          <a:prstGeom prst="rect">
            <a:avLst/>
          </a:prstGeom>
        </p:spPr>
      </p:pic>
      <p:sp>
        <p:nvSpPr>
          <p:cNvPr id="7" name="TextBox 6">
            <a:extLst>
              <a:ext uri="{FF2B5EF4-FFF2-40B4-BE49-F238E27FC236}">
                <a16:creationId xmlns:a16="http://schemas.microsoft.com/office/drawing/2014/main" id="{A367361A-1C13-4329-9D59-FD572A942AE1}"/>
              </a:ext>
            </a:extLst>
          </p:cNvPr>
          <p:cNvSpPr txBox="1"/>
          <p:nvPr/>
        </p:nvSpPr>
        <p:spPr>
          <a:xfrm>
            <a:off x="5791200" y="1066800"/>
            <a:ext cx="2895600" cy="1323439"/>
          </a:xfrm>
          <a:prstGeom prst="rect">
            <a:avLst/>
          </a:prstGeom>
          <a:solidFill>
            <a:schemeClr val="bg1">
              <a:lumMod val="95000"/>
            </a:schemeClr>
          </a:solidFill>
          <a:ln w="28575">
            <a:solidFill>
              <a:srgbClr val="2479BE"/>
            </a:solidFill>
          </a:ln>
        </p:spPr>
        <p:txBody>
          <a:bodyPr wrap="square" rtlCol="0">
            <a:spAutoFit/>
          </a:bodyPr>
          <a:lstStyle/>
          <a:p>
            <a:r>
              <a:rPr lang="en-US" sz="1600" dirty="0"/>
              <a:t>Click “Me” if you are going to work with a client in any formal capacity (as a housing navigator, case manager, SO worker, etc.).</a:t>
            </a:r>
          </a:p>
        </p:txBody>
      </p:sp>
      <p:sp>
        <p:nvSpPr>
          <p:cNvPr id="8" name="TextBox 7">
            <a:extLst>
              <a:ext uri="{FF2B5EF4-FFF2-40B4-BE49-F238E27FC236}">
                <a16:creationId xmlns:a16="http://schemas.microsoft.com/office/drawing/2014/main" id="{F9665ED3-BDDD-4816-8C42-E3E3CB13FC01}"/>
              </a:ext>
            </a:extLst>
          </p:cNvPr>
          <p:cNvSpPr txBox="1"/>
          <p:nvPr/>
        </p:nvSpPr>
        <p:spPr>
          <a:xfrm>
            <a:off x="638175" y="5699594"/>
            <a:ext cx="4648200" cy="1077218"/>
          </a:xfrm>
          <a:prstGeom prst="rect">
            <a:avLst/>
          </a:prstGeom>
          <a:solidFill>
            <a:schemeClr val="bg1">
              <a:lumMod val="95000"/>
            </a:schemeClr>
          </a:solidFill>
          <a:ln w="28575">
            <a:solidFill>
              <a:srgbClr val="2479BE"/>
            </a:solidFill>
          </a:ln>
        </p:spPr>
        <p:txBody>
          <a:bodyPr wrap="square" rtlCol="0">
            <a:spAutoFit/>
          </a:bodyPr>
          <a:lstStyle/>
          <a:p>
            <a:r>
              <a:rPr lang="en-US" sz="1600" dirty="0"/>
              <a:t>Click “Other” if you want to tag someone else that will be working with someone. You will have to manually enter the name and contact information if you choose this option.</a:t>
            </a:r>
          </a:p>
        </p:txBody>
      </p:sp>
      <p:cxnSp>
        <p:nvCxnSpPr>
          <p:cNvPr id="9" name="Straight Connector 8">
            <a:extLst>
              <a:ext uri="{FF2B5EF4-FFF2-40B4-BE49-F238E27FC236}">
                <a16:creationId xmlns:a16="http://schemas.microsoft.com/office/drawing/2014/main" id="{B9E8D097-BBAF-4F52-B21E-F2C2E63AB57E}"/>
              </a:ext>
            </a:extLst>
          </p:cNvPr>
          <p:cNvCxnSpPr/>
          <p:nvPr/>
        </p:nvCxnSpPr>
        <p:spPr>
          <a:xfrm>
            <a:off x="4343400" y="3886200"/>
            <a:ext cx="866775"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1EF1BDEC-3F1C-4B71-855F-7A70D3584D0F}"/>
              </a:ext>
            </a:extLst>
          </p:cNvPr>
          <p:cNvCxnSpPr/>
          <p:nvPr/>
        </p:nvCxnSpPr>
        <p:spPr>
          <a:xfrm>
            <a:off x="4343400" y="3810000"/>
            <a:ext cx="86677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6650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pPr algn="l"/>
            <a:r>
              <a:rPr lang="en-US" dirty="0"/>
              <a:t>Case Manager</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r>
              <a:rPr lang="en-US" sz="2000" dirty="0"/>
              <a:t>Now that you’ve added a case manager, the information will be visible on the client’s summary tab.</a:t>
            </a:r>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801470" y="5188124"/>
            <a:ext cx="297567" cy="291752"/>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23B130-0A0C-4B2D-90FB-28771945F763}"/>
              </a:ext>
            </a:extLst>
          </p:cNvPr>
          <p:cNvPicPr>
            <a:picLocks noChangeAspect="1"/>
          </p:cNvPicPr>
          <p:nvPr/>
        </p:nvPicPr>
        <p:blipFill>
          <a:blip r:embed="rId3"/>
          <a:stretch>
            <a:fillRect/>
          </a:stretch>
        </p:blipFill>
        <p:spPr>
          <a:xfrm>
            <a:off x="685800" y="2411822"/>
            <a:ext cx="8088383" cy="3801653"/>
          </a:xfrm>
          <a:prstGeom prst="rect">
            <a:avLst/>
          </a:prstGeom>
        </p:spPr>
      </p:pic>
      <p:cxnSp>
        <p:nvCxnSpPr>
          <p:cNvPr id="9" name="Straight Arrow Connector 8">
            <a:extLst>
              <a:ext uri="{FF2B5EF4-FFF2-40B4-BE49-F238E27FC236}">
                <a16:creationId xmlns:a16="http://schemas.microsoft.com/office/drawing/2014/main" id="{3A9FE5C8-3C9A-4272-86CF-768DE004C1C8}"/>
              </a:ext>
            </a:extLst>
          </p:cNvPr>
          <p:cNvCxnSpPr>
            <a:cxnSpLocks/>
          </p:cNvCxnSpPr>
          <p:nvPr/>
        </p:nvCxnSpPr>
        <p:spPr>
          <a:xfrm>
            <a:off x="3962400" y="2209800"/>
            <a:ext cx="762000" cy="1828800"/>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160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0213A-CDF5-DB4F-82CB-523A8ECE1F05}"/>
              </a:ext>
            </a:extLst>
          </p:cNvPr>
          <p:cNvSpPr>
            <a:spLocks noGrp="1"/>
          </p:cNvSpPr>
          <p:nvPr>
            <p:ph type="ctrTitle"/>
          </p:nvPr>
        </p:nvSpPr>
        <p:spPr/>
        <p:txBody>
          <a:bodyPr>
            <a:normAutofit/>
          </a:bodyPr>
          <a:lstStyle/>
          <a:p>
            <a:pPr algn="l"/>
            <a:r>
              <a:rPr lang="en-US" sz="5400" dirty="0"/>
              <a:t>Entry/Exit Tab</a:t>
            </a:r>
          </a:p>
        </p:txBody>
      </p:sp>
      <p:sp>
        <p:nvSpPr>
          <p:cNvPr id="7" name="Subtitle 6">
            <a:extLst>
              <a:ext uri="{FF2B5EF4-FFF2-40B4-BE49-F238E27FC236}">
                <a16:creationId xmlns:a16="http://schemas.microsoft.com/office/drawing/2014/main" id="{665DCB7B-491F-0B43-B40A-E5BF698D9EF4}"/>
              </a:ext>
            </a:extLst>
          </p:cNvPr>
          <p:cNvSpPr>
            <a:spLocks noGrp="1"/>
          </p:cNvSpPr>
          <p:nvPr>
            <p:ph type="subTitle" idx="1"/>
          </p:nvPr>
        </p:nvSpPr>
        <p:spPr>
          <a:xfrm>
            <a:off x="685800" y="3276600"/>
            <a:ext cx="8305800" cy="2438400"/>
          </a:xfrm>
        </p:spPr>
        <p:txBody>
          <a:bodyPr>
            <a:normAutofit/>
          </a:bodyPr>
          <a:lstStyle/>
          <a:p>
            <a:pPr marL="457200" indent="-457200" algn="l">
              <a:buFont typeface="Arial" panose="020B0604020202020204" pitchFamily="34" charset="0"/>
              <a:buChar char="•"/>
            </a:pPr>
            <a:r>
              <a:rPr lang="en-US" sz="2800" dirty="0">
                <a:solidFill>
                  <a:schemeClr val="tx1">
                    <a:lumMod val="75000"/>
                    <a:lumOff val="25000"/>
                  </a:schemeClr>
                </a:solidFill>
              </a:rPr>
              <a:t>Updates</a:t>
            </a:r>
          </a:p>
          <a:p>
            <a:pPr marL="457200" indent="-457200" algn="l">
              <a:buFont typeface="Arial" panose="020B0604020202020204" pitchFamily="34" charset="0"/>
              <a:buChar char="•"/>
            </a:pPr>
            <a:r>
              <a:rPr lang="en-US" sz="2800" dirty="0">
                <a:solidFill>
                  <a:schemeClr val="tx1">
                    <a:lumMod val="75000"/>
                    <a:lumOff val="25000"/>
                  </a:schemeClr>
                </a:solidFill>
              </a:rPr>
              <a:t>Exits</a:t>
            </a:r>
          </a:p>
        </p:txBody>
      </p:sp>
    </p:spTree>
    <p:extLst>
      <p:ext uri="{BB962C8B-B14F-4D97-AF65-F5344CB8AC3E}">
        <p14:creationId xmlns:p14="http://schemas.microsoft.com/office/powerpoint/2010/main" val="1183312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pPr algn="l"/>
            <a:r>
              <a:rPr lang="en-US" dirty="0"/>
              <a:t>Interim Updates </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5800" y="1447800"/>
            <a:ext cx="7264454" cy="4524315"/>
          </a:xfrm>
          <a:prstGeom prst="rect">
            <a:avLst/>
          </a:prstGeom>
          <a:solidFill>
            <a:schemeClr val="bg1"/>
          </a:solidFill>
          <a:ln>
            <a:noFill/>
          </a:ln>
        </p:spPr>
        <p:txBody>
          <a:bodyPr wrap="square" rtlCol="0">
            <a:spAutoFit/>
          </a:bodyPr>
          <a:lstStyle/>
          <a:p>
            <a:pPr marL="342900" indent="-342900">
              <a:buAutoNum type="arabicPeriod"/>
            </a:pPr>
            <a:r>
              <a:rPr lang="en-US" sz="2400" dirty="0"/>
              <a:t>When the Interim Update Assessment loads you will notice it looks very similar to the Entry Assessment. All fields will be pre-populated with information from the Entry Assessment (or last interim update if one has been added). </a:t>
            </a:r>
          </a:p>
          <a:p>
            <a:pPr marL="342900" indent="-342900">
              <a:buAutoNum type="arabicPeriod"/>
            </a:pPr>
            <a:r>
              <a:rPr lang="en-US" sz="2400" dirty="0"/>
              <a:t>Update anything and everything that has changed since the entry or last interim update.</a:t>
            </a:r>
          </a:p>
          <a:p>
            <a:pPr marL="342900" indent="-342900">
              <a:buFontTx/>
              <a:buAutoNum type="arabicPeriod"/>
            </a:pPr>
            <a:r>
              <a:rPr lang="en-US" sz="2400" dirty="0"/>
              <a:t>Do not change previous case notes, housing situations, contacts, just ADD new. </a:t>
            </a:r>
          </a:p>
          <a:p>
            <a:pPr marL="342900" indent="-342900">
              <a:buAutoNum type="arabicPeriod"/>
            </a:pPr>
            <a:r>
              <a:rPr lang="en-US" sz="2400" dirty="0"/>
              <a:t>Remember to add a Case Note, indicating any updates and any changes that were made and sign off with your name and agency.</a:t>
            </a:r>
          </a:p>
        </p:txBody>
      </p:sp>
    </p:spTree>
    <p:extLst>
      <p:ext uri="{BB962C8B-B14F-4D97-AF65-F5344CB8AC3E}">
        <p14:creationId xmlns:p14="http://schemas.microsoft.com/office/powerpoint/2010/main" val="2651305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1C1A98-50F7-4CC4-AA6B-08D2F51F7831}"/>
              </a:ext>
            </a:extLst>
          </p:cNvPr>
          <p:cNvPicPr>
            <a:picLocks noChangeAspect="1"/>
          </p:cNvPicPr>
          <p:nvPr/>
        </p:nvPicPr>
        <p:blipFill>
          <a:blip r:embed="rId3"/>
          <a:stretch>
            <a:fillRect/>
          </a:stretch>
        </p:blipFill>
        <p:spPr>
          <a:xfrm>
            <a:off x="15622" y="3950543"/>
            <a:ext cx="9144000" cy="1905000"/>
          </a:xfrm>
          <a:prstGeom prst="rect">
            <a:avLst/>
          </a:prstGeom>
        </p:spPr>
      </p:pic>
      <p:sp>
        <p:nvSpPr>
          <p:cNvPr id="2" name="Title 1"/>
          <p:cNvSpPr>
            <a:spLocks noGrp="1"/>
          </p:cNvSpPr>
          <p:nvPr>
            <p:ph type="title"/>
          </p:nvPr>
        </p:nvSpPr>
        <p:spPr>
          <a:xfrm>
            <a:off x="685800" y="274638"/>
            <a:ext cx="8229600" cy="1143000"/>
          </a:xfrm>
        </p:spPr>
        <p:txBody>
          <a:bodyPr>
            <a:normAutofit fontScale="90000"/>
          </a:bodyPr>
          <a:lstStyle/>
          <a:p>
            <a:pPr algn="l"/>
            <a:r>
              <a:rPr lang="en-US" dirty="0"/>
              <a:t>Entry/Exit Tab – Interim Updates </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5800" y="1447800"/>
            <a:ext cx="7264454" cy="2308324"/>
          </a:xfrm>
          <a:prstGeom prst="rect">
            <a:avLst/>
          </a:prstGeom>
          <a:solidFill>
            <a:schemeClr val="bg1"/>
          </a:solidFill>
          <a:ln>
            <a:noFill/>
          </a:ln>
        </p:spPr>
        <p:txBody>
          <a:bodyPr wrap="square" rtlCol="0">
            <a:spAutoFit/>
          </a:bodyPr>
          <a:lstStyle/>
          <a:p>
            <a:pPr marL="342900" indent="-342900">
              <a:buAutoNum type="arabicPeriod"/>
            </a:pPr>
            <a:r>
              <a:rPr lang="en-US" dirty="0"/>
              <a:t>Choose appropriate </a:t>
            </a:r>
            <a:r>
              <a:rPr lang="en-US" b="1" dirty="0"/>
              <a:t>Enter Data As</a:t>
            </a:r>
            <a:r>
              <a:rPr lang="en-US" dirty="0"/>
              <a:t> mode.</a:t>
            </a:r>
          </a:p>
          <a:p>
            <a:pPr marL="342900" indent="-342900">
              <a:buAutoNum type="arabicPeriod"/>
            </a:pPr>
            <a:r>
              <a:rPr lang="en-US" dirty="0" err="1"/>
              <a:t>ClientPoint</a:t>
            </a:r>
            <a:r>
              <a:rPr lang="en-US" dirty="0"/>
              <a:t>: Enter HMIS ID in “Client ID #” field to directly locate the client’s record.</a:t>
            </a:r>
          </a:p>
          <a:p>
            <a:pPr marL="342900" indent="-342900">
              <a:buAutoNum type="arabicPeriod"/>
            </a:pPr>
            <a:r>
              <a:rPr lang="en-US" dirty="0"/>
              <a:t>Back Date Mode: </a:t>
            </a:r>
            <a:r>
              <a:rPr lang="en-US" b="1" dirty="0"/>
              <a:t>Back date to date of Update</a:t>
            </a:r>
            <a:r>
              <a:rPr lang="en-US" dirty="0"/>
              <a:t>. This could be the date you met with a client, called a client, learned of changes in client information, etc.</a:t>
            </a:r>
          </a:p>
          <a:p>
            <a:pPr marL="342900" indent="-342900">
              <a:buAutoNum type="arabicPeriod"/>
            </a:pPr>
            <a:r>
              <a:rPr lang="en-US" dirty="0"/>
              <a:t>Click on “Entry/Exit” Tab.</a:t>
            </a:r>
          </a:p>
          <a:p>
            <a:pPr marL="342900" indent="-342900">
              <a:buAutoNum type="arabicPeriod"/>
            </a:pPr>
            <a:r>
              <a:rPr lang="en-US" dirty="0"/>
              <a:t>Click on form icon under “Interims.”</a:t>
            </a:r>
          </a:p>
        </p:txBody>
      </p:sp>
      <p:sp>
        <p:nvSpPr>
          <p:cNvPr id="11" name="Rectangle 10"/>
          <p:cNvSpPr/>
          <p:nvPr/>
        </p:nvSpPr>
        <p:spPr>
          <a:xfrm>
            <a:off x="7801470" y="5188124"/>
            <a:ext cx="297567" cy="291752"/>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8609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fontScale="90000"/>
          </a:bodyPr>
          <a:lstStyle/>
          <a:p>
            <a:pPr algn="l"/>
            <a:r>
              <a:rPr lang="en-US" dirty="0"/>
              <a:t>Entry/Exit Tab – Interim Updates </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D8F09D8-6A50-874A-97B0-C3FDB8C21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4000"/>
            <a:ext cx="8229600" cy="4423508"/>
          </a:xfrm>
          <a:prstGeom prst="rect">
            <a:avLst/>
          </a:prstGeom>
        </p:spPr>
      </p:pic>
      <p:sp>
        <p:nvSpPr>
          <p:cNvPr id="10" name="TextBox 9">
            <a:extLst>
              <a:ext uri="{FF2B5EF4-FFF2-40B4-BE49-F238E27FC236}">
                <a16:creationId xmlns:a16="http://schemas.microsoft.com/office/drawing/2014/main" id="{F7AEFAAE-1026-614E-8CC0-9A47EAE03730}"/>
              </a:ext>
            </a:extLst>
          </p:cNvPr>
          <p:cNvSpPr txBox="1"/>
          <p:nvPr/>
        </p:nvSpPr>
        <p:spPr>
          <a:xfrm>
            <a:off x="457200" y="3551088"/>
            <a:ext cx="6477000" cy="646331"/>
          </a:xfrm>
          <a:prstGeom prst="rect">
            <a:avLst/>
          </a:prstGeom>
          <a:solidFill>
            <a:schemeClr val="bg1">
              <a:lumMod val="95000"/>
            </a:schemeClr>
          </a:solidFill>
          <a:ln w="28575">
            <a:solidFill>
              <a:srgbClr val="2479BE"/>
            </a:solidFill>
          </a:ln>
        </p:spPr>
        <p:txBody>
          <a:bodyPr wrap="square" rtlCol="0">
            <a:spAutoFit/>
          </a:bodyPr>
          <a:lstStyle/>
          <a:p>
            <a:r>
              <a:rPr lang="en-US" dirty="0"/>
              <a:t>1. Click “</a:t>
            </a:r>
            <a:r>
              <a:rPr lang="en-US" b="1" dirty="0"/>
              <a:t>Add Interim Review</a:t>
            </a:r>
            <a:r>
              <a:rPr lang="en-US" dirty="0"/>
              <a:t>,” and another pop-up box will appear.</a:t>
            </a:r>
          </a:p>
        </p:txBody>
      </p:sp>
      <p:sp>
        <p:nvSpPr>
          <p:cNvPr id="12" name="Rectangle 11">
            <a:extLst>
              <a:ext uri="{FF2B5EF4-FFF2-40B4-BE49-F238E27FC236}">
                <a16:creationId xmlns:a16="http://schemas.microsoft.com/office/drawing/2014/main" id="{680095AB-A10C-484D-8604-3CEB1E2C85B6}"/>
              </a:ext>
            </a:extLst>
          </p:cNvPr>
          <p:cNvSpPr/>
          <p:nvPr/>
        </p:nvSpPr>
        <p:spPr>
          <a:xfrm>
            <a:off x="762001" y="3101826"/>
            <a:ext cx="1447800" cy="3429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31F3F20-033A-D44A-BD63-9A86B0606E46}"/>
              </a:ext>
            </a:extLst>
          </p:cNvPr>
          <p:cNvSpPr txBox="1"/>
          <p:nvPr/>
        </p:nvSpPr>
        <p:spPr>
          <a:xfrm>
            <a:off x="767177" y="5172712"/>
            <a:ext cx="6324599" cy="1754326"/>
          </a:xfrm>
          <a:prstGeom prst="rect">
            <a:avLst/>
          </a:prstGeom>
          <a:solidFill>
            <a:schemeClr val="bg1">
              <a:lumMod val="95000"/>
            </a:schemeClr>
          </a:solidFill>
          <a:ln w="28575">
            <a:solidFill>
              <a:srgbClr val="2479BE"/>
            </a:solidFill>
          </a:ln>
        </p:spPr>
        <p:txBody>
          <a:bodyPr wrap="square" rtlCol="0">
            <a:spAutoFit/>
          </a:bodyPr>
          <a:lstStyle/>
          <a:p>
            <a:r>
              <a:rPr lang="en-US" dirty="0"/>
              <a:t>2. Make sure relevant household members are tagged.</a:t>
            </a:r>
          </a:p>
          <a:p>
            <a:r>
              <a:rPr lang="en-US" dirty="0"/>
              <a:t> Select “</a:t>
            </a:r>
            <a:r>
              <a:rPr lang="en-US" b="1" dirty="0"/>
              <a:t>Update</a:t>
            </a:r>
            <a:r>
              <a:rPr lang="en-US" dirty="0"/>
              <a:t>” for Interim Review Type.</a:t>
            </a:r>
          </a:p>
          <a:p>
            <a:r>
              <a:rPr lang="en-US" dirty="0"/>
              <a:t>3. </a:t>
            </a:r>
            <a:r>
              <a:rPr lang="en-US" b="1" dirty="0"/>
              <a:t>Review Date </a:t>
            </a:r>
            <a:r>
              <a:rPr lang="en-US" dirty="0"/>
              <a:t>will pre-population with </a:t>
            </a:r>
            <a:r>
              <a:rPr lang="en-US" b="1" dirty="0"/>
              <a:t>Back Date</a:t>
            </a:r>
            <a:r>
              <a:rPr lang="en-US" dirty="0"/>
              <a:t>. Do not change date or time stamp.</a:t>
            </a:r>
          </a:p>
          <a:p>
            <a:r>
              <a:rPr lang="en-US" dirty="0"/>
              <a:t>4. Save &amp; Continue.</a:t>
            </a:r>
          </a:p>
          <a:p>
            <a:r>
              <a:rPr lang="en-US" dirty="0"/>
              <a:t>5. Make any updates to the client’s record and save.</a:t>
            </a:r>
          </a:p>
        </p:txBody>
      </p:sp>
    </p:spTree>
    <p:extLst>
      <p:ext uri="{BB962C8B-B14F-4D97-AF65-F5344CB8AC3E}">
        <p14:creationId xmlns:p14="http://schemas.microsoft.com/office/powerpoint/2010/main" val="3692964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E3AF28-2DBD-4C86-A448-FEFD1A94A9B4}"/>
              </a:ext>
            </a:extLst>
          </p:cNvPr>
          <p:cNvPicPr>
            <a:picLocks noChangeAspect="1"/>
          </p:cNvPicPr>
          <p:nvPr/>
        </p:nvPicPr>
        <p:blipFill>
          <a:blip r:embed="rId3"/>
          <a:stretch>
            <a:fillRect/>
          </a:stretch>
        </p:blipFill>
        <p:spPr>
          <a:xfrm>
            <a:off x="76200" y="4257646"/>
            <a:ext cx="9144000" cy="2152706"/>
          </a:xfrm>
          <a:prstGeom prst="rect">
            <a:avLst/>
          </a:prstGeom>
        </p:spPr>
      </p:pic>
      <p:sp>
        <p:nvSpPr>
          <p:cNvPr id="2" name="Title 1"/>
          <p:cNvSpPr>
            <a:spLocks noGrp="1"/>
          </p:cNvSpPr>
          <p:nvPr>
            <p:ph type="title"/>
          </p:nvPr>
        </p:nvSpPr>
        <p:spPr>
          <a:xfrm>
            <a:off x="685800" y="274638"/>
            <a:ext cx="8229600" cy="1143000"/>
          </a:xfrm>
        </p:spPr>
        <p:txBody>
          <a:bodyPr>
            <a:normAutofit fontScale="90000"/>
          </a:bodyPr>
          <a:lstStyle/>
          <a:p>
            <a:pPr algn="l"/>
            <a:r>
              <a:rPr lang="en-US" dirty="0"/>
              <a:t>Entry/Exit Tab – Exit Assessment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5800" y="1447800"/>
            <a:ext cx="7264454" cy="2862322"/>
          </a:xfrm>
          <a:prstGeom prst="rect">
            <a:avLst/>
          </a:prstGeom>
          <a:solidFill>
            <a:schemeClr val="bg1"/>
          </a:solidFill>
          <a:ln>
            <a:noFill/>
          </a:ln>
        </p:spPr>
        <p:txBody>
          <a:bodyPr wrap="square" rtlCol="0">
            <a:spAutoFit/>
          </a:bodyPr>
          <a:lstStyle/>
          <a:p>
            <a:pPr marL="342900" indent="-342900">
              <a:buAutoNum type="arabicPeriod"/>
            </a:pPr>
            <a:r>
              <a:rPr lang="en-US" dirty="0"/>
              <a:t>Choose appropriate </a:t>
            </a:r>
            <a:r>
              <a:rPr lang="en-US" b="1" dirty="0"/>
              <a:t>Enter Data As</a:t>
            </a:r>
            <a:r>
              <a:rPr lang="en-US" dirty="0"/>
              <a:t> mode.</a:t>
            </a:r>
          </a:p>
          <a:p>
            <a:pPr marL="342900" indent="-342900">
              <a:buAutoNum type="arabicPeriod"/>
            </a:pPr>
            <a:r>
              <a:rPr lang="en-US" dirty="0" err="1"/>
              <a:t>ClientPoint</a:t>
            </a:r>
            <a:r>
              <a:rPr lang="en-US" dirty="0"/>
              <a:t>: Enter HMIS ID in “Client ID #” field to directly locate the client’s record.</a:t>
            </a:r>
          </a:p>
          <a:p>
            <a:pPr marL="342900" indent="-342900">
              <a:buAutoNum type="arabicPeriod"/>
            </a:pPr>
            <a:r>
              <a:rPr lang="en-US" dirty="0"/>
              <a:t>Back Date Mode: </a:t>
            </a:r>
            <a:r>
              <a:rPr lang="en-US" b="1" dirty="0"/>
              <a:t>Back date to Exit Date</a:t>
            </a:r>
            <a:r>
              <a:rPr lang="en-US" dirty="0"/>
              <a:t>.</a:t>
            </a:r>
          </a:p>
          <a:p>
            <a:pPr marL="342900" indent="-342900">
              <a:buAutoNum type="arabicPeriod"/>
            </a:pPr>
            <a:r>
              <a:rPr lang="en-US" dirty="0"/>
              <a:t>Click on “Entry/Exit” Tab.</a:t>
            </a:r>
          </a:p>
          <a:p>
            <a:pPr marL="342900" indent="-342900">
              <a:buAutoNum type="arabicPeriod"/>
            </a:pPr>
            <a:r>
              <a:rPr lang="en-US" dirty="0"/>
              <a:t>Click on pencil icon under “Exit Date.”</a:t>
            </a:r>
          </a:p>
          <a:p>
            <a:pPr marL="342900" indent="-342900">
              <a:buAutoNum type="arabicPeriod"/>
            </a:pPr>
            <a:r>
              <a:rPr lang="en-US" dirty="0"/>
              <a:t>Remember for CE you should not exit a person unless they are permanently housed or being marked as inactive. If they are exiting your program due to non-compliance but are still homeless, DO NOT EXIT THEM FROM CE.</a:t>
            </a:r>
          </a:p>
        </p:txBody>
      </p:sp>
      <p:sp>
        <p:nvSpPr>
          <p:cNvPr id="9" name="Rectangle 8">
            <a:extLst>
              <a:ext uri="{FF2B5EF4-FFF2-40B4-BE49-F238E27FC236}">
                <a16:creationId xmlns:a16="http://schemas.microsoft.com/office/drawing/2014/main" id="{25541106-3647-2440-BE88-83496E735BBE}"/>
              </a:ext>
            </a:extLst>
          </p:cNvPr>
          <p:cNvSpPr/>
          <p:nvPr/>
        </p:nvSpPr>
        <p:spPr>
          <a:xfrm>
            <a:off x="6400800" y="5405708"/>
            <a:ext cx="381000" cy="374475"/>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3894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100B48-F66D-C340-93DE-925B33353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417638"/>
            <a:ext cx="6705600" cy="4559808"/>
          </a:xfrm>
          <a:prstGeom prst="rect">
            <a:avLst/>
          </a:prstGeom>
        </p:spPr>
      </p:pic>
      <p:sp>
        <p:nvSpPr>
          <p:cNvPr id="2" name="Title 1"/>
          <p:cNvSpPr>
            <a:spLocks noGrp="1"/>
          </p:cNvSpPr>
          <p:nvPr>
            <p:ph type="title"/>
          </p:nvPr>
        </p:nvSpPr>
        <p:spPr>
          <a:xfrm>
            <a:off x="685800" y="274638"/>
            <a:ext cx="8229600" cy="1143000"/>
          </a:xfrm>
        </p:spPr>
        <p:txBody>
          <a:bodyPr/>
          <a:lstStyle/>
          <a:p>
            <a:pPr algn="l"/>
            <a:r>
              <a:rPr lang="en-US" dirty="0"/>
              <a:t>Exiting a Client</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pPr marL="0" indent="0">
              <a:buNone/>
            </a:pPr>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3124200"/>
            <a:ext cx="2818310" cy="3600986"/>
          </a:xfrm>
          <a:prstGeom prst="rect">
            <a:avLst/>
          </a:prstGeom>
          <a:solidFill>
            <a:schemeClr val="bg1">
              <a:lumMod val="95000"/>
            </a:schemeClr>
          </a:solidFill>
          <a:ln w="28575">
            <a:solidFill>
              <a:srgbClr val="2479BE"/>
            </a:solidFill>
          </a:ln>
        </p:spPr>
        <p:txBody>
          <a:bodyPr wrap="square" rtlCol="0">
            <a:spAutoFit/>
          </a:bodyPr>
          <a:lstStyle/>
          <a:p>
            <a:r>
              <a:rPr lang="en-US" sz="1600" dirty="0"/>
              <a:t>2. </a:t>
            </a:r>
            <a:r>
              <a:rPr lang="en-US" sz="1600" b="1" dirty="0"/>
              <a:t>Exit Date</a:t>
            </a:r>
            <a:r>
              <a:rPr lang="en-US" sz="1600" dirty="0"/>
              <a:t> will pre-populate with </a:t>
            </a:r>
            <a:r>
              <a:rPr lang="en-US" sz="1600" b="1" dirty="0"/>
              <a:t>Back Date</a:t>
            </a:r>
            <a:r>
              <a:rPr lang="en-US" sz="1600" dirty="0"/>
              <a:t>. Do not edit date or time stamp.</a:t>
            </a:r>
          </a:p>
          <a:p>
            <a:endParaRPr lang="en-US" sz="1600" dirty="0"/>
          </a:p>
          <a:p>
            <a:r>
              <a:rPr lang="en-US" sz="1600" dirty="0"/>
              <a:t>3. Select “</a:t>
            </a:r>
            <a:r>
              <a:rPr lang="en-US" sz="1600" b="1" dirty="0"/>
              <a:t>Reason for Leaving</a:t>
            </a:r>
            <a:r>
              <a:rPr lang="en-US" sz="1600" dirty="0"/>
              <a:t>” and “</a:t>
            </a:r>
            <a:r>
              <a:rPr lang="en-US" sz="1600" b="1" dirty="0"/>
              <a:t>Destination</a:t>
            </a:r>
            <a:r>
              <a:rPr lang="en-US" sz="1600" dirty="0"/>
              <a:t>” (if “Other,” specify). Avoid choosing “Other” if possible. “</a:t>
            </a:r>
            <a:r>
              <a:rPr lang="en-US" sz="1600" b="1" dirty="0"/>
              <a:t>Reason for Leaving” </a:t>
            </a:r>
            <a:r>
              <a:rPr lang="en-US" sz="1600" dirty="0"/>
              <a:t>should only be “</a:t>
            </a:r>
            <a:r>
              <a:rPr lang="en-US" sz="1600" i="1" dirty="0"/>
              <a:t>CE Exit: Permanently Housed” </a:t>
            </a:r>
            <a:r>
              <a:rPr lang="en-US" sz="1600" dirty="0"/>
              <a:t>or “</a:t>
            </a:r>
            <a:r>
              <a:rPr lang="en-US" sz="1600" i="1" dirty="0"/>
              <a:t>CE Exit: Inactive.”</a:t>
            </a:r>
          </a:p>
          <a:p>
            <a:endParaRPr lang="en-US" sz="1600" dirty="0"/>
          </a:p>
          <a:p>
            <a:r>
              <a:rPr lang="en-US" sz="1600" dirty="0"/>
              <a:t>4. Save and Continue.</a:t>
            </a:r>
          </a:p>
        </p:txBody>
      </p:sp>
      <p:sp>
        <p:nvSpPr>
          <p:cNvPr id="12" name="Rectangle 11"/>
          <p:cNvSpPr/>
          <p:nvPr/>
        </p:nvSpPr>
        <p:spPr>
          <a:xfrm>
            <a:off x="1524000" y="2362200"/>
            <a:ext cx="2362200" cy="655637"/>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172200" y="5580803"/>
            <a:ext cx="1356215" cy="342900"/>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DC2C72A-062B-D44A-9717-D075929B696F}"/>
              </a:ext>
            </a:extLst>
          </p:cNvPr>
          <p:cNvSpPr txBox="1"/>
          <p:nvPr/>
        </p:nvSpPr>
        <p:spPr>
          <a:xfrm>
            <a:off x="4853651" y="2057400"/>
            <a:ext cx="3593627" cy="830997"/>
          </a:xfrm>
          <a:prstGeom prst="rect">
            <a:avLst/>
          </a:prstGeom>
          <a:solidFill>
            <a:schemeClr val="bg1">
              <a:lumMod val="95000"/>
            </a:schemeClr>
          </a:solidFill>
          <a:ln w="28575">
            <a:solidFill>
              <a:srgbClr val="2479BE"/>
            </a:solidFill>
          </a:ln>
        </p:spPr>
        <p:txBody>
          <a:bodyPr wrap="square" rtlCol="0">
            <a:spAutoFit/>
          </a:bodyPr>
          <a:lstStyle/>
          <a:p>
            <a:r>
              <a:rPr lang="en-US" sz="1600" dirty="0"/>
              <a:t>1. </a:t>
            </a:r>
            <a:r>
              <a:rPr lang="en-US" sz="1600" b="1" dirty="0"/>
              <a:t>Include</a:t>
            </a:r>
            <a:r>
              <a:rPr lang="en-US" sz="1600" dirty="0"/>
              <a:t> each household member in the Exit by checking the box next to their name (if applicable).</a:t>
            </a:r>
          </a:p>
        </p:txBody>
      </p:sp>
      <p:cxnSp>
        <p:nvCxnSpPr>
          <p:cNvPr id="16" name="Straight Arrow Connector 15">
            <a:extLst>
              <a:ext uri="{FF2B5EF4-FFF2-40B4-BE49-F238E27FC236}">
                <a16:creationId xmlns:a16="http://schemas.microsoft.com/office/drawing/2014/main" id="{6A7A991D-A9B3-EF41-B316-F928737D0828}"/>
              </a:ext>
            </a:extLst>
          </p:cNvPr>
          <p:cNvCxnSpPr>
            <a:cxnSpLocks/>
          </p:cNvCxnSpPr>
          <p:nvPr/>
        </p:nvCxnSpPr>
        <p:spPr>
          <a:xfrm flipH="1">
            <a:off x="3987115" y="2556172"/>
            <a:ext cx="737285" cy="167692"/>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921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D710FC-4D2B-46D0-9F03-407EAB2B2480}"/>
              </a:ext>
            </a:extLst>
          </p:cNvPr>
          <p:cNvPicPr>
            <a:picLocks noChangeAspect="1"/>
          </p:cNvPicPr>
          <p:nvPr/>
        </p:nvPicPr>
        <p:blipFill rotWithShape="1">
          <a:blip r:embed="rId3"/>
          <a:srcRect l="-167" r="4334"/>
          <a:stretch/>
        </p:blipFill>
        <p:spPr>
          <a:xfrm>
            <a:off x="682752" y="915987"/>
            <a:ext cx="8001000" cy="5503813"/>
          </a:xfrm>
          <a:prstGeom prst="rect">
            <a:avLst/>
          </a:prstGeom>
        </p:spPr>
      </p:pic>
      <p:sp>
        <p:nvSpPr>
          <p:cNvPr id="2" name="Title 1"/>
          <p:cNvSpPr>
            <a:spLocks noGrp="1"/>
          </p:cNvSpPr>
          <p:nvPr>
            <p:ph type="title"/>
          </p:nvPr>
        </p:nvSpPr>
        <p:spPr>
          <a:xfrm>
            <a:off x="685800" y="-152400"/>
            <a:ext cx="8229600" cy="1143000"/>
          </a:xfrm>
        </p:spPr>
        <p:txBody>
          <a:bodyPr/>
          <a:lstStyle/>
          <a:p>
            <a:pPr algn="l"/>
            <a:r>
              <a:rPr lang="en-US" dirty="0"/>
              <a:t>Exiting a Client</a:t>
            </a:r>
          </a:p>
        </p:txBody>
      </p:sp>
      <p:cxnSp>
        <p:nvCxnSpPr>
          <p:cNvPr id="4" name="Straight Connector 3"/>
          <p:cNvCxnSpPr/>
          <p:nvPr/>
        </p:nvCxnSpPr>
        <p:spPr>
          <a:xfrm>
            <a:off x="762000" y="868362"/>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1050" y="4447348"/>
            <a:ext cx="7620000" cy="2185214"/>
          </a:xfrm>
          <a:prstGeom prst="rect">
            <a:avLst/>
          </a:prstGeom>
          <a:solidFill>
            <a:schemeClr val="bg1">
              <a:lumMod val="95000"/>
            </a:schemeClr>
          </a:solidFill>
          <a:ln w="28575">
            <a:solidFill>
              <a:srgbClr val="2479BE"/>
            </a:solidFill>
          </a:ln>
        </p:spPr>
        <p:txBody>
          <a:bodyPr wrap="square" rtlCol="0">
            <a:spAutoFit/>
          </a:bodyPr>
          <a:lstStyle/>
          <a:p>
            <a:pPr marL="285750" indent="-285750">
              <a:spcBef>
                <a:spcPts val="600"/>
              </a:spcBef>
              <a:buFont typeface="Arial" panose="020B0604020202020204" pitchFamily="34" charset="0"/>
              <a:buChar char="•"/>
            </a:pPr>
            <a:r>
              <a:rPr lang="en-US" dirty="0"/>
              <a:t>The Exit Assessment looks similar to the Entry Assessment. All fields will be pre-populated with information from the Entry Assessment or the last update. </a:t>
            </a:r>
          </a:p>
          <a:p>
            <a:pPr marL="285750" indent="-285750">
              <a:spcBef>
                <a:spcPts val="600"/>
              </a:spcBef>
              <a:buFont typeface="Arial" panose="020B0604020202020204" pitchFamily="34" charset="0"/>
              <a:buChar char="•"/>
            </a:pPr>
            <a:r>
              <a:rPr lang="en-US" dirty="0"/>
              <a:t>If no exit interview was completed (e.g., because client disappeared), do NOT update any fields. Leave all fields as they were at entry.</a:t>
            </a:r>
          </a:p>
          <a:p>
            <a:pPr marL="285750" indent="-285750">
              <a:spcBef>
                <a:spcPts val="600"/>
              </a:spcBef>
              <a:buFont typeface="Arial" panose="020B0604020202020204" pitchFamily="34" charset="0"/>
              <a:buChar char="•"/>
            </a:pPr>
            <a:r>
              <a:rPr lang="en-US" dirty="0"/>
              <a:t>Make any necessary changes to Disabling Condition, Health Insurance, Income, Non-Cash Benefits, and DV status for </a:t>
            </a:r>
            <a:r>
              <a:rPr lang="en-US" b="1" dirty="0"/>
              <a:t>all </a:t>
            </a:r>
            <a:r>
              <a:rPr lang="en-US" dirty="0"/>
              <a:t>household members.</a:t>
            </a:r>
          </a:p>
        </p:txBody>
      </p:sp>
      <p:sp>
        <p:nvSpPr>
          <p:cNvPr id="8" name="TextBox 7">
            <a:extLst>
              <a:ext uri="{FF2B5EF4-FFF2-40B4-BE49-F238E27FC236}">
                <a16:creationId xmlns:a16="http://schemas.microsoft.com/office/drawing/2014/main" id="{4136472C-3367-40B4-B2B1-85990528ED7D}"/>
              </a:ext>
            </a:extLst>
          </p:cNvPr>
          <p:cNvSpPr txBox="1"/>
          <p:nvPr/>
        </p:nvSpPr>
        <p:spPr>
          <a:xfrm>
            <a:off x="7046976" y="3429000"/>
            <a:ext cx="1752600" cy="923330"/>
          </a:xfrm>
          <a:prstGeom prst="rect">
            <a:avLst/>
          </a:prstGeom>
          <a:solidFill>
            <a:schemeClr val="bg1">
              <a:lumMod val="95000"/>
            </a:schemeClr>
          </a:solidFill>
          <a:ln w="28575">
            <a:solidFill>
              <a:srgbClr val="2479BE"/>
            </a:solidFill>
          </a:ln>
        </p:spPr>
        <p:txBody>
          <a:bodyPr wrap="square" rtlCol="0">
            <a:spAutoFit/>
          </a:bodyPr>
          <a:lstStyle/>
          <a:p>
            <a:pPr>
              <a:spcBef>
                <a:spcPts val="600"/>
              </a:spcBef>
            </a:pPr>
            <a:r>
              <a:rPr lang="en-US" u="sng" dirty="0"/>
              <a:t>Make sure to answer relevant questions. </a:t>
            </a:r>
          </a:p>
        </p:txBody>
      </p:sp>
      <p:cxnSp>
        <p:nvCxnSpPr>
          <p:cNvPr id="9" name="Straight Arrow Connector 8">
            <a:extLst>
              <a:ext uri="{FF2B5EF4-FFF2-40B4-BE49-F238E27FC236}">
                <a16:creationId xmlns:a16="http://schemas.microsoft.com/office/drawing/2014/main" id="{89E31DE4-C6AE-41FE-A63E-F73D69EBA4F2}"/>
              </a:ext>
            </a:extLst>
          </p:cNvPr>
          <p:cNvCxnSpPr>
            <a:cxnSpLocks/>
          </p:cNvCxnSpPr>
          <p:nvPr/>
        </p:nvCxnSpPr>
        <p:spPr>
          <a:xfrm flipH="1" flipV="1">
            <a:off x="6327082" y="3697237"/>
            <a:ext cx="604070" cy="17003"/>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DD016C2-17B2-4ECF-A271-88B2EA3AF605}"/>
              </a:ext>
            </a:extLst>
          </p:cNvPr>
          <p:cNvCxnSpPr>
            <a:cxnSpLocks/>
          </p:cNvCxnSpPr>
          <p:nvPr/>
        </p:nvCxnSpPr>
        <p:spPr>
          <a:xfrm flipH="1" flipV="1">
            <a:off x="6282886" y="4139763"/>
            <a:ext cx="585020" cy="1"/>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0213A-CDF5-DB4F-82CB-523A8ECE1F05}"/>
              </a:ext>
            </a:extLst>
          </p:cNvPr>
          <p:cNvSpPr>
            <a:spLocks noGrp="1"/>
          </p:cNvSpPr>
          <p:nvPr>
            <p:ph type="ctrTitle"/>
          </p:nvPr>
        </p:nvSpPr>
        <p:spPr/>
        <p:txBody>
          <a:bodyPr>
            <a:normAutofit/>
          </a:bodyPr>
          <a:lstStyle/>
          <a:p>
            <a:pPr algn="l"/>
            <a:r>
              <a:rPr lang="en-US" sz="5400" dirty="0"/>
              <a:t>Questions?</a:t>
            </a:r>
          </a:p>
        </p:txBody>
      </p:sp>
      <p:sp>
        <p:nvSpPr>
          <p:cNvPr id="7" name="Subtitle 6">
            <a:extLst>
              <a:ext uri="{FF2B5EF4-FFF2-40B4-BE49-F238E27FC236}">
                <a16:creationId xmlns:a16="http://schemas.microsoft.com/office/drawing/2014/main" id="{665DCB7B-491F-0B43-B40A-E5BF698D9EF4}"/>
              </a:ext>
            </a:extLst>
          </p:cNvPr>
          <p:cNvSpPr>
            <a:spLocks noGrp="1"/>
          </p:cNvSpPr>
          <p:nvPr>
            <p:ph type="subTitle" idx="1"/>
          </p:nvPr>
        </p:nvSpPr>
        <p:spPr>
          <a:xfrm>
            <a:off x="685800" y="3276600"/>
            <a:ext cx="6400800" cy="1752600"/>
          </a:xfrm>
        </p:spPr>
        <p:txBody>
          <a:bodyPr>
            <a:normAutofit/>
          </a:bodyPr>
          <a:lstStyle/>
          <a:p>
            <a:pPr algn="l"/>
            <a:r>
              <a:rPr lang="en-US" sz="2800" dirty="0">
                <a:solidFill>
                  <a:schemeClr val="tx1">
                    <a:lumMod val="75000"/>
                    <a:lumOff val="25000"/>
                  </a:schemeClr>
                </a:solidFill>
              </a:rPr>
              <a:t>Contact the HMIS Help Desk: </a:t>
            </a:r>
            <a:r>
              <a:rPr lang="en-US" sz="2800" dirty="0">
                <a:solidFill>
                  <a:schemeClr val="tx1">
                    <a:lumMod val="75000"/>
                    <a:lumOff val="25000"/>
                  </a:schemeClr>
                </a:solidFill>
                <a:hlinkClick r:id="rId2"/>
              </a:rPr>
              <a:t>HMISHelp@Nashville.gov</a:t>
            </a:r>
            <a:endParaRPr lang="en-US" sz="2800" dirty="0">
              <a:solidFill>
                <a:schemeClr val="tx1">
                  <a:lumMod val="75000"/>
                  <a:lumOff val="25000"/>
                </a:schemeClr>
              </a:solidFill>
            </a:endParaRPr>
          </a:p>
          <a:p>
            <a:pPr marL="457200" indent="-457200" algn="l">
              <a:buFont typeface="Arial" panose="020B0604020202020204" pitchFamily="34" charset="0"/>
              <a:buChar char="•"/>
            </a:pP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457497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1CCF28-9587-4F17-8CDD-FD90B297AAFD}"/>
              </a:ext>
            </a:extLst>
          </p:cNvPr>
          <p:cNvPicPr>
            <a:picLocks noChangeAspect="1"/>
          </p:cNvPicPr>
          <p:nvPr/>
        </p:nvPicPr>
        <p:blipFill>
          <a:blip r:embed="rId3"/>
          <a:stretch>
            <a:fillRect/>
          </a:stretch>
        </p:blipFill>
        <p:spPr>
          <a:xfrm>
            <a:off x="475306" y="1905000"/>
            <a:ext cx="2801294" cy="3001960"/>
          </a:xfrm>
          <a:prstGeom prst="rect">
            <a:avLst/>
          </a:prstGeom>
        </p:spPr>
      </p:pic>
      <p:sp>
        <p:nvSpPr>
          <p:cNvPr id="2" name="Title 1"/>
          <p:cNvSpPr>
            <a:spLocks noGrp="1"/>
          </p:cNvSpPr>
          <p:nvPr>
            <p:ph type="title"/>
          </p:nvPr>
        </p:nvSpPr>
        <p:spPr>
          <a:xfrm>
            <a:off x="685800" y="274638"/>
            <a:ext cx="8229600" cy="1143000"/>
          </a:xfrm>
        </p:spPr>
        <p:txBody>
          <a:bodyPr/>
          <a:lstStyle/>
          <a:p>
            <a:pPr algn="l"/>
            <a:r>
              <a:rPr lang="en-US" dirty="0"/>
              <a:t>Before You Start…</a:t>
            </a:r>
          </a:p>
        </p:txBody>
      </p:sp>
      <p:sp>
        <p:nvSpPr>
          <p:cNvPr id="3" name="Content Placeholder 2"/>
          <p:cNvSpPr>
            <a:spLocks noGrp="1"/>
          </p:cNvSpPr>
          <p:nvPr>
            <p:ph idx="1"/>
          </p:nvPr>
        </p:nvSpPr>
        <p:spPr>
          <a:xfrm>
            <a:off x="2971801" y="2514600"/>
            <a:ext cx="5943600" cy="1600200"/>
          </a:xfrm>
        </p:spPr>
        <p:txBody>
          <a:bodyPr>
            <a:noAutofit/>
          </a:bodyPr>
          <a:lstStyle/>
          <a:p>
            <a:pPr marL="0" indent="0">
              <a:spcBef>
                <a:spcPts val="1200"/>
              </a:spcBef>
              <a:buNone/>
            </a:pPr>
            <a:r>
              <a:rPr lang="en-US" dirty="0"/>
              <a:t>In order to enter a client in HMIS, you </a:t>
            </a:r>
            <a:r>
              <a:rPr lang="en-US" b="1" dirty="0"/>
              <a:t>must</a:t>
            </a:r>
            <a:r>
              <a:rPr lang="en-US" dirty="0"/>
              <a:t> have a signed </a:t>
            </a:r>
            <a:r>
              <a:rPr lang="en-US" b="1" dirty="0"/>
              <a:t>Release of Information </a:t>
            </a:r>
            <a:r>
              <a:rPr lang="en-US" dirty="0"/>
              <a:t>(ROI) or verbal consent granted from the client</a:t>
            </a:r>
          </a:p>
          <a:p>
            <a:endParaRPr lang="en-US" dirty="0"/>
          </a:p>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85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D7108D-773A-4A4B-B87A-B935CD112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41129"/>
            <a:ext cx="8686800" cy="3206955"/>
          </a:xfrm>
          <a:prstGeom prst="rect">
            <a:avLst/>
          </a:prstGeom>
        </p:spPr>
      </p:pic>
      <p:sp>
        <p:nvSpPr>
          <p:cNvPr id="2" name="Title 1"/>
          <p:cNvSpPr>
            <a:spLocks noGrp="1"/>
          </p:cNvSpPr>
          <p:nvPr>
            <p:ph type="title"/>
          </p:nvPr>
        </p:nvSpPr>
        <p:spPr>
          <a:xfrm>
            <a:off x="685800" y="274638"/>
            <a:ext cx="8229600" cy="1143000"/>
          </a:xfrm>
        </p:spPr>
        <p:txBody>
          <a:bodyPr/>
          <a:lstStyle/>
          <a:p>
            <a:pPr algn="l"/>
            <a:r>
              <a:rPr lang="en-US" dirty="0"/>
              <a:t>Homepage</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62000"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H="1">
            <a:off x="1203436" y="3112532"/>
            <a:ext cx="1028699" cy="180426"/>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70235" y="2927866"/>
            <a:ext cx="1371600" cy="369332"/>
          </a:xfrm>
          <a:prstGeom prst="rect">
            <a:avLst/>
          </a:prstGeom>
          <a:solidFill>
            <a:schemeClr val="bg1"/>
          </a:solidFill>
          <a:ln>
            <a:solidFill>
              <a:schemeClr val="accent1"/>
            </a:solidFill>
          </a:ln>
        </p:spPr>
        <p:txBody>
          <a:bodyPr wrap="square" rtlCol="0">
            <a:spAutoFit/>
          </a:bodyPr>
          <a:lstStyle/>
          <a:p>
            <a:pPr algn="ctr"/>
            <a:r>
              <a:rPr lang="en-US" dirty="0"/>
              <a:t>ClientPoint</a:t>
            </a:r>
          </a:p>
        </p:txBody>
      </p:sp>
      <p:sp>
        <p:nvSpPr>
          <p:cNvPr id="17" name="TextBox 16"/>
          <p:cNvSpPr txBox="1"/>
          <p:nvPr/>
        </p:nvSpPr>
        <p:spPr>
          <a:xfrm>
            <a:off x="7674500" y="3223435"/>
            <a:ext cx="1257300" cy="369332"/>
          </a:xfrm>
          <a:prstGeom prst="rect">
            <a:avLst/>
          </a:prstGeom>
          <a:solidFill>
            <a:schemeClr val="bg1"/>
          </a:solidFill>
          <a:ln>
            <a:solidFill>
              <a:schemeClr val="accent1"/>
            </a:solidFill>
          </a:ln>
        </p:spPr>
        <p:txBody>
          <a:bodyPr wrap="square" rtlCol="0">
            <a:spAutoFit/>
          </a:bodyPr>
          <a:lstStyle/>
          <a:p>
            <a:pPr algn="ctr"/>
            <a:r>
              <a:rPr lang="en-US" dirty="0"/>
              <a:t>Back Date</a:t>
            </a:r>
          </a:p>
        </p:txBody>
      </p:sp>
      <p:cxnSp>
        <p:nvCxnSpPr>
          <p:cNvPr id="18" name="Straight Arrow Connector 17"/>
          <p:cNvCxnSpPr>
            <a:cxnSpLocks/>
          </p:cNvCxnSpPr>
          <p:nvPr/>
        </p:nvCxnSpPr>
        <p:spPr>
          <a:xfrm flipH="1" flipV="1">
            <a:off x="7740869" y="2466371"/>
            <a:ext cx="454550" cy="622672"/>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3338322" y="2034064"/>
            <a:ext cx="736854" cy="289208"/>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65576" y="1600200"/>
            <a:ext cx="2173224" cy="369332"/>
          </a:xfrm>
          <a:prstGeom prst="rect">
            <a:avLst/>
          </a:prstGeom>
          <a:solidFill>
            <a:schemeClr val="bg1"/>
          </a:solidFill>
          <a:ln>
            <a:solidFill>
              <a:schemeClr val="accent1"/>
            </a:solidFill>
          </a:ln>
        </p:spPr>
        <p:txBody>
          <a:bodyPr wrap="square" rtlCol="0">
            <a:spAutoFit/>
          </a:bodyPr>
          <a:lstStyle/>
          <a:p>
            <a:pPr algn="ctr"/>
            <a:r>
              <a:rPr lang="en-US" dirty="0"/>
              <a:t>Your agency’s name</a:t>
            </a:r>
          </a:p>
        </p:txBody>
      </p:sp>
      <p:sp>
        <p:nvSpPr>
          <p:cNvPr id="19" name="TextBox 18"/>
          <p:cNvSpPr txBox="1"/>
          <p:nvPr/>
        </p:nvSpPr>
        <p:spPr>
          <a:xfrm>
            <a:off x="7294109" y="1143000"/>
            <a:ext cx="1802621" cy="369332"/>
          </a:xfrm>
          <a:prstGeom prst="rect">
            <a:avLst/>
          </a:prstGeom>
          <a:solidFill>
            <a:schemeClr val="bg1"/>
          </a:solidFill>
          <a:ln>
            <a:solidFill>
              <a:schemeClr val="accent1"/>
            </a:solidFill>
          </a:ln>
        </p:spPr>
        <p:txBody>
          <a:bodyPr wrap="square" rtlCol="0">
            <a:spAutoFit/>
          </a:bodyPr>
          <a:lstStyle/>
          <a:p>
            <a:pPr algn="ctr"/>
            <a:r>
              <a:rPr lang="en-US" dirty="0"/>
              <a:t>Your username</a:t>
            </a:r>
          </a:p>
        </p:txBody>
      </p:sp>
      <p:cxnSp>
        <p:nvCxnSpPr>
          <p:cNvPr id="20" name="Straight Arrow Connector 19"/>
          <p:cNvCxnSpPr>
            <a:cxnSpLocks/>
          </p:cNvCxnSpPr>
          <p:nvPr/>
        </p:nvCxnSpPr>
        <p:spPr>
          <a:xfrm flipH="1">
            <a:off x="8065593" y="1537973"/>
            <a:ext cx="118778" cy="533835"/>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94D2984-AA45-374C-972F-76BE09031C9C}"/>
              </a:ext>
            </a:extLst>
          </p:cNvPr>
          <p:cNvSpPr txBox="1"/>
          <p:nvPr/>
        </p:nvSpPr>
        <p:spPr>
          <a:xfrm>
            <a:off x="5256475" y="2743200"/>
            <a:ext cx="2209800" cy="369332"/>
          </a:xfrm>
          <a:prstGeom prst="rect">
            <a:avLst/>
          </a:prstGeom>
          <a:solidFill>
            <a:schemeClr val="bg1"/>
          </a:solidFill>
          <a:ln>
            <a:solidFill>
              <a:schemeClr val="accent1"/>
            </a:solidFill>
          </a:ln>
        </p:spPr>
        <p:txBody>
          <a:bodyPr wrap="square" rtlCol="0">
            <a:spAutoFit/>
          </a:bodyPr>
          <a:lstStyle/>
          <a:p>
            <a:pPr algn="ctr"/>
            <a:r>
              <a:rPr lang="en-US" dirty="0"/>
              <a:t>Enter Data As (EDA)</a:t>
            </a:r>
          </a:p>
        </p:txBody>
      </p:sp>
      <p:cxnSp>
        <p:nvCxnSpPr>
          <p:cNvPr id="24" name="Straight Arrow Connector 23">
            <a:extLst>
              <a:ext uri="{FF2B5EF4-FFF2-40B4-BE49-F238E27FC236}">
                <a16:creationId xmlns:a16="http://schemas.microsoft.com/office/drawing/2014/main" id="{96922641-64E0-E744-A147-DDD3FCAA166E}"/>
              </a:ext>
            </a:extLst>
          </p:cNvPr>
          <p:cNvCxnSpPr>
            <a:cxnSpLocks/>
          </p:cNvCxnSpPr>
          <p:nvPr/>
        </p:nvCxnSpPr>
        <p:spPr>
          <a:xfrm flipV="1">
            <a:off x="6477000" y="2316163"/>
            <a:ext cx="817109" cy="350837"/>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BED7A02-D2EA-7745-AC63-3BC50ED409C4}"/>
              </a:ext>
            </a:extLst>
          </p:cNvPr>
          <p:cNvSpPr txBox="1"/>
          <p:nvPr/>
        </p:nvSpPr>
        <p:spPr>
          <a:xfrm>
            <a:off x="3279959" y="5135808"/>
            <a:ext cx="1371600" cy="369332"/>
          </a:xfrm>
          <a:prstGeom prst="rect">
            <a:avLst/>
          </a:prstGeom>
          <a:solidFill>
            <a:schemeClr val="bg1"/>
          </a:solidFill>
          <a:ln>
            <a:solidFill>
              <a:schemeClr val="accent1"/>
            </a:solidFill>
          </a:ln>
        </p:spPr>
        <p:txBody>
          <a:bodyPr wrap="square" rtlCol="0">
            <a:spAutoFit/>
          </a:bodyPr>
          <a:lstStyle/>
          <a:p>
            <a:pPr algn="ctr"/>
            <a:r>
              <a:rPr lang="en-US" dirty="0"/>
              <a:t>News!</a:t>
            </a:r>
          </a:p>
        </p:txBody>
      </p:sp>
      <p:cxnSp>
        <p:nvCxnSpPr>
          <p:cNvPr id="26" name="Straight Arrow Connector 25">
            <a:extLst>
              <a:ext uri="{FF2B5EF4-FFF2-40B4-BE49-F238E27FC236}">
                <a16:creationId xmlns:a16="http://schemas.microsoft.com/office/drawing/2014/main" id="{3224B0AC-36A6-4742-A3F4-E24F1BC94E22}"/>
              </a:ext>
            </a:extLst>
          </p:cNvPr>
          <p:cNvCxnSpPr>
            <a:cxnSpLocks/>
          </p:cNvCxnSpPr>
          <p:nvPr/>
        </p:nvCxnSpPr>
        <p:spPr>
          <a:xfrm flipH="1" flipV="1">
            <a:off x="3613713" y="4377075"/>
            <a:ext cx="352046" cy="706714"/>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22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Autofit/>
          </a:bodyPr>
          <a:lstStyle/>
          <a:p>
            <a:pPr algn="l"/>
            <a:r>
              <a:rPr lang="en-US" sz="4000" dirty="0"/>
              <a:t>Always the first step: EDA Mode</a:t>
            </a:r>
          </a:p>
        </p:txBody>
      </p:sp>
      <p:sp>
        <p:nvSpPr>
          <p:cNvPr id="3" name="Content Placeholder 2"/>
          <p:cNvSpPr>
            <a:spLocks noGrp="1"/>
          </p:cNvSpPr>
          <p:nvPr>
            <p:ph idx="1"/>
          </p:nvPr>
        </p:nvSpPr>
        <p:spPr>
          <a:xfrm>
            <a:off x="609600" y="1524000"/>
            <a:ext cx="8229600" cy="4525963"/>
          </a:xfrm>
        </p:spPr>
        <p:txBody>
          <a:bodyPr>
            <a:normAutofit/>
          </a:bodyPr>
          <a:lstStyle/>
          <a:p>
            <a:pPr marL="0" indent="0">
              <a:buNone/>
            </a:pPr>
            <a:endParaRPr lang="en-US" dirty="0"/>
          </a:p>
          <a:p>
            <a:endParaRPr lang="en-US" dirty="0"/>
          </a:p>
          <a:p>
            <a:endParaRPr lang="en-US" dirty="0"/>
          </a:p>
        </p:txBody>
      </p:sp>
      <p:cxnSp>
        <p:nvCxnSpPr>
          <p:cNvPr id="4" name="Straight Connector 3"/>
          <p:cNvCxnSpPr/>
          <p:nvPr/>
        </p:nvCxnSpPr>
        <p:spPr>
          <a:xfrm>
            <a:off x="758952" y="1295400"/>
            <a:ext cx="8156448" cy="0"/>
          </a:xfrm>
          <a:prstGeom prst="line">
            <a:avLst/>
          </a:prstGeom>
          <a:ln w="38100">
            <a:solidFill>
              <a:srgbClr val="A1246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1F94142-C993-2A42-82FA-29F259C70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499456"/>
            <a:ext cx="2819400" cy="1193800"/>
          </a:xfrm>
          <a:prstGeom prst="rect">
            <a:avLst/>
          </a:prstGeom>
        </p:spPr>
      </p:pic>
      <p:sp>
        <p:nvSpPr>
          <p:cNvPr id="7" name="TextBox 6"/>
          <p:cNvSpPr txBox="1"/>
          <p:nvPr/>
        </p:nvSpPr>
        <p:spPr>
          <a:xfrm>
            <a:off x="501203" y="1447800"/>
            <a:ext cx="5137597" cy="1477328"/>
          </a:xfrm>
          <a:prstGeom prst="rect">
            <a:avLst/>
          </a:prstGeom>
          <a:solidFill>
            <a:schemeClr val="bg1"/>
          </a:solidFill>
          <a:ln>
            <a:solidFill>
              <a:schemeClr val="accent1"/>
            </a:solidFill>
          </a:ln>
        </p:spPr>
        <p:txBody>
          <a:bodyPr wrap="square" rtlCol="0">
            <a:spAutoFit/>
          </a:bodyPr>
          <a:lstStyle/>
          <a:p>
            <a:r>
              <a:rPr lang="en-US" dirty="0"/>
              <a:t>1. After you log in, first find and click “</a:t>
            </a:r>
            <a:r>
              <a:rPr lang="en-US" b="1" dirty="0"/>
              <a:t>Enter Data As</a:t>
            </a:r>
            <a:r>
              <a:rPr lang="en-US" dirty="0"/>
              <a:t>” (EDA) at the top right of the page. The provider you select here is where your data will be stored – you are “Entering As” that provider and associating the client with it.</a:t>
            </a:r>
          </a:p>
        </p:txBody>
      </p:sp>
      <p:cxnSp>
        <p:nvCxnSpPr>
          <p:cNvPr id="9" name="Straight Arrow Connector 8"/>
          <p:cNvCxnSpPr>
            <a:cxnSpLocks/>
          </p:cNvCxnSpPr>
          <p:nvPr/>
        </p:nvCxnSpPr>
        <p:spPr>
          <a:xfrm flipV="1">
            <a:off x="6773624" y="2275997"/>
            <a:ext cx="429878" cy="722059"/>
          </a:xfrm>
          <a:prstGeom prst="straightConnector1">
            <a:avLst/>
          </a:prstGeom>
          <a:ln w="57150">
            <a:solidFill>
              <a:srgbClr val="A12462"/>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9CB8A10-E1C6-2D46-8D89-CE00D1869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445"/>
          <a:stretch/>
        </p:blipFill>
        <p:spPr>
          <a:xfrm>
            <a:off x="485819" y="2998056"/>
            <a:ext cx="5305381" cy="3809033"/>
          </a:xfrm>
          <a:prstGeom prst="rect">
            <a:avLst/>
          </a:prstGeom>
        </p:spPr>
      </p:pic>
      <p:sp>
        <p:nvSpPr>
          <p:cNvPr id="10" name="TextBox 9"/>
          <p:cNvSpPr txBox="1"/>
          <p:nvPr/>
        </p:nvSpPr>
        <p:spPr>
          <a:xfrm>
            <a:off x="5893711" y="3044793"/>
            <a:ext cx="2442467" cy="369332"/>
          </a:xfrm>
          <a:prstGeom prst="rect">
            <a:avLst/>
          </a:prstGeom>
          <a:solidFill>
            <a:schemeClr val="bg1"/>
          </a:solidFill>
          <a:ln>
            <a:solidFill>
              <a:schemeClr val="accent1"/>
            </a:solidFill>
          </a:ln>
        </p:spPr>
        <p:txBody>
          <a:bodyPr wrap="square" rtlCol="0">
            <a:spAutoFit/>
          </a:bodyPr>
          <a:lstStyle/>
          <a:p>
            <a:pPr algn="ctr"/>
            <a:r>
              <a:rPr lang="en-US" b="1" dirty="0"/>
              <a:t>Enter Data As </a:t>
            </a:r>
            <a:r>
              <a:rPr lang="en-US" dirty="0"/>
              <a:t>(EDA)</a:t>
            </a:r>
          </a:p>
        </p:txBody>
      </p:sp>
      <p:sp>
        <p:nvSpPr>
          <p:cNvPr id="14" name="Rectangle 13"/>
          <p:cNvSpPr/>
          <p:nvPr/>
        </p:nvSpPr>
        <p:spPr>
          <a:xfrm>
            <a:off x="485819" y="5786665"/>
            <a:ext cx="314281" cy="297674"/>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539477" y="1828800"/>
            <a:ext cx="1613924" cy="402692"/>
          </a:xfrm>
          <a:prstGeom prst="rect">
            <a:avLst/>
          </a:prstGeom>
          <a:noFill/>
          <a:ln w="38100">
            <a:solidFill>
              <a:srgbClr val="A12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893711" y="4057471"/>
            <a:ext cx="2716889" cy="1477328"/>
          </a:xfrm>
          <a:prstGeom prst="rect">
            <a:avLst/>
          </a:prstGeom>
          <a:solidFill>
            <a:schemeClr val="bg1"/>
          </a:solidFill>
          <a:ln>
            <a:solidFill>
              <a:schemeClr val="accent1"/>
            </a:solidFill>
          </a:ln>
        </p:spPr>
        <p:txBody>
          <a:bodyPr wrap="square" rtlCol="0">
            <a:spAutoFit/>
          </a:bodyPr>
          <a:lstStyle/>
          <a:p>
            <a:pPr>
              <a:spcBef>
                <a:spcPts val="600"/>
              </a:spcBef>
            </a:pPr>
            <a:r>
              <a:rPr lang="en-US" dirty="0"/>
              <a:t>2. Select the </a:t>
            </a:r>
            <a:r>
              <a:rPr lang="en-US" b="1" dirty="0"/>
              <a:t>program</a:t>
            </a:r>
            <a:r>
              <a:rPr lang="en-US" dirty="0"/>
              <a:t> where the client you’re entering belongs by clicking the </a:t>
            </a:r>
            <a:r>
              <a:rPr lang="en-US" b="1" dirty="0"/>
              <a:t>green circle </a:t>
            </a:r>
            <a:r>
              <a:rPr lang="en-US" dirty="0"/>
              <a:t>with the plus sign. </a:t>
            </a:r>
          </a:p>
        </p:txBody>
      </p:sp>
    </p:spTree>
    <p:extLst>
      <p:ext uri="{BB962C8B-B14F-4D97-AF65-F5344CB8AC3E}">
        <p14:creationId xmlns:p14="http://schemas.microsoft.com/office/powerpoint/2010/main" val="2344568192"/>
      </p:ext>
    </p:extLst>
  </p:cSld>
  <p:clrMapOvr>
    <a:masterClrMapping/>
  </p:clrMapOvr>
</p:sld>
</file>

<file path=ppt/theme/theme1.xml><?xml version="1.0" encoding="utf-8"?>
<a:theme xmlns:a="http://schemas.openxmlformats.org/drawingml/2006/main" name="MHID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D Templat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45236</TotalTime>
  <Words>4884</Words>
  <Application>Microsoft Office PowerPoint</Application>
  <PresentationFormat>On-screen Show (4:3)</PresentationFormat>
  <Paragraphs>408</Paragraphs>
  <Slides>69</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Segoe UI</vt:lpstr>
      <vt:lpstr>Segoe UI Semibold</vt:lpstr>
      <vt:lpstr>MHID PPT Template</vt:lpstr>
      <vt:lpstr>Coordinated Entry (CE) Data Entry Training Guide  Metro Homeless Impact Division Updated June 2022</vt:lpstr>
      <vt:lpstr>What is HMIS?</vt:lpstr>
      <vt:lpstr>Why Use HMIS?</vt:lpstr>
      <vt:lpstr>Data Sharing </vt:lpstr>
      <vt:lpstr>Privacy and Security Reminders</vt:lpstr>
      <vt:lpstr>Important Resources</vt:lpstr>
      <vt:lpstr>Before You Start…</vt:lpstr>
      <vt:lpstr>Homepage</vt:lpstr>
      <vt:lpstr>Always the first step: EDA Mode</vt:lpstr>
      <vt:lpstr>EDA Tips</vt:lpstr>
      <vt:lpstr>ClientPoint – Searching for a Client</vt:lpstr>
      <vt:lpstr>ClientPoint – Searching for a Client</vt:lpstr>
      <vt:lpstr>ClientPoint – Adding a New Client</vt:lpstr>
      <vt:lpstr>ClientPoint – Adding a New Client</vt:lpstr>
      <vt:lpstr>Client Record – Back Date Mode</vt:lpstr>
      <vt:lpstr>Client Record – Back Date Mode</vt:lpstr>
      <vt:lpstr>Client Information – Summary Tab</vt:lpstr>
      <vt:lpstr>Client Profile Tab</vt:lpstr>
      <vt:lpstr>Client Profile Tab</vt:lpstr>
      <vt:lpstr>Client Profile Tab – Client Demographics</vt:lpstr>
      <vt:lpstr>Client Profile Tab – File Attachments</vt:lpstr>
      <vt:lpstr>Client Profile Tab- Client Notes</vt:lpstr>
      <vt:lpstr>Client Profile Tab- Client Notes</vt:lpstr>
      <vt:lpstr>Client Profile Tab – Client Photo</vt:lpstr>
      <vt:lpstr>Households Tab</vt:lpstr>
      <vt:lpstr>Households Tab</vt:lpstr>
      <vt:lpstr>Households Tab</vt:lpstr>
      <vt:lpstr>Households Tab – New Household</vt:lpstr>
      <vt:lpstr>Households Tab – New Household</vt:lpstr>
      <vt:lpstr>ROI Tab</vt:lpstr>
      <vt:lpstr>Tagging the ROI</vt:lpstr>
      <vt:lpstr>Tagging ROIs</vt:lpstr>
      <vt:lpstr>PowerPoint Presentation</vt:lpstr>
      <vt:lpstr>ROI tab</vt:lpstr>
      <vt:lpstr>Entry/Exit Tab</vt:lpstr>
      <vt:lpstr>Entry/Exit Tab – Add an Entry</vt:lpstr>
      <vt:lpstr>Entry Assessment</vt:lpstr>
      <vt:lpstr>Entry Assessment – Section 1</vt:lpstr>
      <vt:lpstr>Entry Assessment – Disabling Conditions</vt:lpstr>
      <vt:lpstr>Entry Assessment – Disabling Conditions</vt:lpstr>
      <vt:lpstr>HUD Verification</vt:lpstr>
      <vt:lpstr>Entry Assessment – Health Insurance</vt:lpstr>
      <vt:lpstr>Entry Assessment – Homeless History</vt:lpstr>
      <vt:lpstr>Entry Assessment – Income</vt:lpstr>
      <vt:lpstr>Entry Assessment- Income</vt:lpstr>
      <vt:lpstr>Entry Assessment – Income </vt:lpstr>
      <vt:lpstr>Entry Assessment – Non-Cash Benefits</vt:lpstr>
      <vt:lpstr>Entry Assessment – DV Questions</vt:lpstr>
      <vt:lpstr>Section 3</vt:lpstr>
      <vt:lpstr>Entry Assessment –  Client Contact Information</vt:lpstr>
      <vt:lpstr>Entry Assessment –  Emergency Contacts</vt:lpstr>
      <vt:lpstr>Current Living Situation (CLS)</vt:lpstr>
      <vt:lpstr>CE Current Living situation</vt:lpstr>
      <vt:lpstr>Entry Assessment – DO NOT FORGET other Household Members</vt:lpstr>
      <vt:lpstr>Wrapping up your CE Entry</vt:lpstr>
      <vt:lpstr>VI-SPDAT</vt:lpstr>
      <vt:lpstr>Tagging the VI-SPDAT</vt:lpstr>
      <vt:lpstr>Tagging the VI-SPDAT</vt:lpstr>
      <vt:lpstr>Case Manager Tab</vt:lpstr>
      <vt:lpstr>Case Manager tab</vt:lpstr>
      <vt:lpstr>Case Manager</vt:lpstr>
      <vt:lpstr>Entry/Exit Tab</vt:lpstr>
      <vt:lpstr>Interim Updates </vt:lpstr>
      <vt:lpstr>Entry/Exit Tab – Interim Updates </vt:lpstr>
      <vt:lpstr>Entry/Exit Tab – Interim Updates </vt:lpstr>
      <vt:lpstr>Entry/Exit Tab – Exit Assessment</vt:lpstr>
      <vt:lpstr>Exiting a Client</vt:lpstr>
      <vt:lpstr>Exiting a Client</vt:lpstr>
      <vt:lpstr>Questions?</vt:lpstr>
    </vt:vector>
  </TitlesOfParts>
  <Company>Metropolitan Government of Nashville &amp; Davidson Cty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MHC Connector Card</dc:title>
  <dc:creator>BeSuden, Sally (Social Services)</dc:creator>
  <cp:lastModifiedBy>Vickers, Megan (Social Services)</cp:lastModifiedBy>
  <cp:revision>645</cp:revision>
  <cp:lastPrinted>2019-02-26T16:32:35Z</cp:lastPrinted>
  <dcterms:created xsi:type="dcterms:W3CDTF">2017-09-01T19:12:58Z</dcterms:created>
  <dcterms:modified xsi:type="dcterms:W3CDTF">2022-06-09T15:58:40Z</dcterms:modified>
</cp:coreProperties>
</file>