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9"/>
  </p:notesMasterIdLst>
  <p:handoutMasterIdLst>
    <p:handoutMasterId r:id="rId50"/>
  </p:handoutMasterIdLst>
  <p:sldIdLst>
    <p:sldId id="256" r:id="rId2"/>
    <p:sldId id="269" r:id="rId3"/>
    <p:sldId id="316" r:id="rId4"/>
    <p:sldId id="317" r:id="rId5"/>
    <p:sldId id="304" r:id="rId6"/>
    <p:sldId id="299" r:id="rId7"/>
    <p:sldId id="270" r:id="rId8"/>
    <p:sldId id="271" r:id="rId9"/>
    <p:sldId id="272" r:id="rId10"/>
    <p:sldId id="273" r:id="rId11"/>
    <p:sldId id="274" r:id="rId12"/>
    <p:sldId id="275" r:id="rId13"/>
    <p:sldId id="276" r:id="rId14"/>
    <p:sldId id="277" r:id="rId15"/>
    <p:sldId id="301" r:id="rId16"/>
    <p:sldId id="318" r:id="rId17"/>
    <p:sldId id="278" r:id="rId18"/>
    <p:sldId id="279" r:id="rId19"/>
    <p:sldId id="319" r:id="rId20"/>
    <p:sldId id="303" r:id="rId21"/>
    <p:sldId id="302" r:id="rId22"/>
    <p:sldId id="280" r:id="rId23"/>
    <p:sldId id="281" r:id="rId24"/>
    <p:sldId id="282" r:id="rId25"/>
    <p:sldId id="283" r:id="rId26"/>
    <p:sldId id="284" r:id="rId27"/>
    <p:sldId id="285" r:id="rId28"/>
    <p:sldId id="306" r:id="rId29"/>
    <p:sldId id="307" r:id="rId30"/>
    <p:sldId id="308" r:id="rId31"/>
    <p:sldId id="309" r:id="rId32"/>
    <p:sldId id="311" r:id="rId33"/>
    <p:sldId id="310" r:id="rId34"/>
    <p:sldId id="290" r:id="rId35"/>
    <p:sldId id="291" r:id="rId36"/>
    <p:sldId id="312" r:id="rId37"/>
    <p:sldId id="313" r:id="rId38"/>
    <p:sldId id="293" r:id="rId39"/>
    <p:sldId id="294" r:id="rId40"/>
    <p:sldId id="295" r:id="rId41"/>
    <p:sldId id="296" r:id="rId42"/>
    <p:sldId id="314" r:id="rId43"/>
    <p:sldId id="297" r:id="rId44"/>
    <p:sldId id="320" r:id="rId45"/>
    <p:sldId id="298" r:id="rId46"/>
    <p:sldId id="315" r:id="rId47"/>
    <p:sldId id="32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y, Jessica (Social Services)" initials="IJ(S" lastIdx="1" clrIdx="0"/>
  <p:cmAuthor id="1" name="BeSuden, Sally (Social Services)" initials="B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9BE"/>
    <a:srgbClr val="A12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0" autoAdjust="0"/>
    <p:restoredTop sz="83141" autoAdjust="0"/>
  </p:normalViewPr>
  <p:slideViewPr>
    <p:cSldViewPr>
      <p:cViewPr varScale="1">
        <p:scale>
          <a:sx n="110" d="100"/>
          <a:sy n="110" d="100"/>
        </p:scale>
        <p:origin x="1518" y="78"/>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5EBF57B-28C0-4730-9328-F1EB00EA4F82}" type="datetimeFigureOut">
              <a:rPr lang="en-US" smtClean="0"/>
              <a:t>6/9/2022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B8C38E-C708-4869-9F05-05089BDA4D43}" type="slidenum">
              <a:rPr lang="en-US" smtClean="0"/>
              <a:t>‹#›</a:t>
            </a:fld>
            <a:endParaRPr lang="en-US" dirty="0"/>
          </a:p>
        </p:txBody>
      </p:sp>
    </p:spTree>
    <p:extLst>
      <p:ext uri="{BB962C8B-B14F-4D97-AF65-F5344CB8AC3E}">
        <p14:creationId xmlns:p14="http://schemas.microsoft.com/office/powerpoint/2010/main" val="256859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96A4CB-B7CD-4FE4-817D-EF430CFE3921}" type="datetimeFigureOut">
              <a:rPr lang="en-US" smtClean="0"/>
              <a:t>6/9/2022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046D3B-A8EC-4851-9363-163919233C2E}" type="slidenum">
              <a:rPr lang="en-US" smtClean="0"/>
              <a:t>‹#›</a:t>
            </a:fld>
            <a:endParaRPr lang="en-US" dirty="0"/>
          </a:p>
        </p:txBody>
      </p:sp>
    </p:spTree>
    <p:extLst>
      <p:ext uri="{BB962C8B-B14F-4D97-AF65-F5344CB8AC3E}">
        <p14:creationId xmlns:p14="http://schemas.microsoft.com/office/powerpoint/2010/main" val="372504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a:t>
            </a:fld>
            <a:endParaRPr lang="en-US" dirty="0"/>
          </a:p>
        </p:txBody>
      </p:sp>
    </p:spTree>
    <p:extLst>
      <p:ext uri="{BB962C8B-B14F-4D97-AF65-F5344CB8AC3E}">
        <p14:creationId xmlns:p14="http://schemas.microsoft.com/office/powerpoint/2010/main" val="335271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10</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11</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13</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14</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15</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16</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17</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18</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19</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VA.gov.</a:t>
            </a:r>
          </a:p>
        </p:txBody>
      </p:sp>
      <p:sp>
        <p:nvSpPr>
          <p:cNvPr id="4" name="Slide Number Placeholder 3"/>
          <p:cNvSpPr>
            <a:spLocks noGrp="1"/>
          </p:cNvSpPr>
          <p:nvPr>
            <p:ph type="sldNum" sz="quarter" idx="10"/>
          </p:nvPr>
        </p:nvSpPr>
        <p:spPr/>
        <p:txBody>
          <a:bodyPr/>
          <a:lstStyle/>
          <a:p>
            <a:fld id="{62046D3B-A8EC-4851-9363-163919233C2E}" type="slidenum">
              <a:rPr lang="en-US" smtClean="0"/>
              <a:t>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20</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21</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23</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24</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25</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Update screenshot</a:t>
            </a:r>
          </a:p>
        </p:txBody>
      </p:sp>
      <p:sp>
        <p:nvSpPr>
          <p:cNvPr id="4" name="Slide Number Placeholder 3"/>
          <p:cNvSpPr>
            <a:spLocks noGrp="1"/>
          </p:cNvSpPr>
          <p:nvPr>
            <p:ph type="sldNum" sz="quarter" idx="10"/>
          </p:nvPr>
        </p:nvSpPr>
        <p:spPr/>
        <p:txBody>
          <a:bodyPr/>
          <a:lstStyle/>
          <a:p>
            <a:fld id="{62046D3B-A8EC-4851-9363-163919233C2E}" type="slidenum">
              <a:rPr lang="en-US" smtClean="0"/>
              <a:t>26</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27</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 Shot</a:t>
            </a:r>
          </a:p>
        </p:txBody>
      </p:sp>
      <p:sp>
        <p:nvSpPr>
          <p:cNvPr id="4" name="Slide Number Placeholder 3"/>
          <p:cNvSpPr>
            <a:spLocks noGrp="1"/>
          </p:cNvSpPr>
          <p:nvPr>
            <p:ph type="sldNum" sz="quarter" idx="10"/>
          </p:nvPr>
        </p:nvSpPr>
        <p:spPr/>
        <p:txBody>
          <a:bodyPr/>
          <a:lstStyle/>
          <a:p>
            <a:fld id="{62046D3B-A8EC-4851-9363-163919233C2E}" type="slidenum">
              <a:rPr lang="en-US" smtClean="0"/>
              <a:t>28</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29</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VA.gov.</a:t>
            </a:r>
          </a:p>
        </p:txBody>
      </p:sp>
      <p:sp>
        <p:nvSpPr>
          <p:cNvPr id="4" name="Slide Number Placeholder 3"/>
          <p:cNvSpPr>
            <a:spLocks noGrp="1"/>
          </p:cNvSpPr>
          <p:nvPr>
            <p:ph type="sldNum" sz="quarter" idx="10"/>
          </p:nvPr>
        </p:nvSpPr>
        <p:spPr/>
        <p:txBody>
          <a:bodyPr/>
          <a:lstStyle/>
          <a:p>
            <a:fld id="{62046D3B-A8EC-4851-9363-163919233C2E}" type="slidenum">
              <a:rPr lang="en-US" smtClean="0"/>
              <a:t>3</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30</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 Shot</a:t>
            </a:r>
          </a:p>
        </p:txBody>
      </p:sp>
      <p:sp>
        <p:nvSpPr>
          <p:cNvPr id="4" name="Slide Number Placeholder 3"/>
          <p:cNvSpPr>
            <a:spLocks noGrp="1"/>
          </p:cNvSpPr>
          <p:nvPr>
            <p:ph type="sldNum" sz="quarter" idx="10"/>
          </p:nvPr>
        </p:nvSpPr>
        <p:spPr/>
        <p:txBody>
          <a:bodyPr/>
          <a:lstStyle/>
          <a:p>
            <a:fld id="{62046D3B-A8EC-4851-9363-163919233C2E}" type="slidenum">
              <a:rPr lang="en-US" smtClean="0"/>
              <a:t>31</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 Shot</a:t>
            </a:r>
          </a:p>
        </p:txBody>
      </p:sp>
      <p:sp>
        <p:nvSpPr>
          <p:cNvPr id="4" name="Slide Number Placeholder 3"/>
          <p:cNvSpPr>
            <a:spLocks noGrp="1"/>
          </p:cNvSpPr>
          <p:nvPr>
            <p:ph type="sldNum" sz="quarter" idx="10"/>
          </p:nvPr>
        </p:nvSpPr>
        <p:spPr/>
        <p:txBody>
          <a:bodyPr/>
          <a:lstStyle/>
          <a:p>
            <a:fld id="{62046D3B-A8EC-4851-9363-163919233C2E}" type="slidenum">
              <a:rPr lang="en-US" smtClean="0"/>
              <a:t>33</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34</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35</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36</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37</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38</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39</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VA.gov.</a:t>
            </a:r>
          </a:p>
        </p:txBody>
      </p:sp>
      <p:sp>
        <p:nvSpPr>
          <p:cNvPr id="4" name="Slide Number Placeholder 3"/>
          <p:cNvSpPr>
            <a:spLocks noGrp="1"/>
          </p:cNvSpPr>
          <p:nvPr>
            <p:ph type="sldNum" sz="quarter" idx="10"/>
          </p:nvPr>
        </p:nvSpPr>
        <p:spPr/>
        <p:txBody>
          <a:bodyPr/>
          <a:lstStyle/>
          <a:p>
            <a:fld id="{62046D3B-A8EC-4851-9363-163919233C2E}" type="slidenum">
              <a:rPr lang="en-US" smtClean="0"/>
              <a:t>4</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40</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41</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43</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44</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45</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46</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47</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5</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7</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8</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9</a:t>
            </a:fld>
            <a:endParaRPr lang="en-US" dirty="0"/>
          </a:p>
        </p:txBody>
      </p:sp>
    </p:spTree>
    <p:extLst>
      <p:ext uri="{BB962C8B-B14F-4D97-AF65-F5344CB8AC3E}">
        <p14:creationId xmlns:p14="http://schemas.microsoft.com/office/powerpoint/2010/main" val="2082293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24AC46-6F41-4548-B48A-7C063957E287}"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8D9F4-F120-4C02-A1F5-FED2235575F2}" type="slidenum">
              <a:rPr lang="en-US" smtClean="0"/>
              <a:t>‹#›</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49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E2021-E5BE-4161-ADD5-5DD5ED0BD6AF}"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8D9F4-F120-4C02-A1F5-FED2235575F2}" type="slidenum">
              <a:rPr lang="en-US" smtClean="0"/>
              <a:t>‹#›</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2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4FA75-2530-469D-B44D-B1BEAB3A0576}"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8D9F4-F120-4C02-A1F5-FED2235575F2}" type="slidenum">
              <a:rPr lang="en-US" smtClean="0"/>
              <a:t>‹#›</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89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67B197-E770-4B5C-9435-A7684C3E9866}"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8D9F4-F120-4C02-A1F5-FED2235575F2}" type="slidenum">
              <a:rPr lang="en-US" smtClean="0"/>
              <a:t>‹#›</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84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D446EA-7D0C-4EE1-B045-C37E613B785D}" type="datetime1">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98D9F4-F120-4C02-A1F5-FED2235575F2}" type="slidenum">
              <a:rPr lang="en-US" smtClean="0"/>
              <a:t>‹#›</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24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AE51E5-A1D1-4E20-8345-8073508607A1}" type="datetime1">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98D9F4-F120-4C02-A1F5-FED2235575F2}" type="slidenum">
              <a:rPr lang="en-US" smtClean="0"/>
              <a:t>‹#›</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69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6148F-A6BD-4CB6-BB80-EC92E0FC5344}" type="datetime1">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98D9F4-F120-4C02-A1F5-FED2235575F2}" type="slidenum">
              <a:rPr lang="en-US" smtClean="0"/>
              <a:t>‹#›</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07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429F94-F4BF-45EC-8F94-83EA3AECB7F5}"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8D9F4-F120-4C02-A1F5-FED2235575F2}" type="slidenum">
              <a:rPr lang="en-US" smtClean="0"/>
              <a:t>‹#›</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48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4D364-1843-455D-8146-6662244BBA77}"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8D9F4-F120-4C02-A1F5-FED2235575F2}" type="slidenum">
              <a:rPr lang="en-US" smtClean="0"/>
              <a:t>‹#›</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8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564C6-E8A9-4194-9193-236F30FC3C9F}" type="datetime1">
              <a:rPr lang="en-US" smtClean="0"/>
              <a:t>6/9/2022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8D9F4-F120-4C02-A1F5-FED2235575F2}" type="slidenum">
              <a:rPr lang="en-US" smtClean="0"/>
              <a:t>‹#›</a:t>
            </a:fld>
            <a:endParaRPr lang="en-US" dirty="0"/>
          </a:p>
        </p:txBody>
      </p:sp>
      <p:cxnSp>
        <p:nvCxnSpPr>
          <p:cNvPr id="7" name="Straight Connector 6"/>
          <p:cNvCxnSpPr/>
          <p:nvPr/>
        </p:nvCxnSpPr>
        <p:spPr>
          <a:xfrm>
            <a:off x="381000" y="0"/>
            <a:ext cx="0" cy="6934200"/>
          </a:xfrm>
          <a:prstGeom prst="line">
            <a:avLst/>
          </a:prstGeom>
          <a:ln w="76200">
            <a:solidFill>
              <a:srgbClr val="2479BE"/>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6054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HMISHelp@nashville.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exchange.info/resources/documents/VA-Programs-HMIS-Manu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HMISHelp@nashville.gov" TargetMode="External"/><Relationship Id="rId4" Type="http://schemas.openxmlformats.org/officeDocument/2006/relationships/hyperlink" Target="https://sp5.servicept.com/MHIDNashvill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4191000"/>
          </a:xfrm>
        </p:spPr>
        <p:txBody>
          <a:bodyPr>
            <a:normAutofit/>
          </a:bodyPr>
          <a:lstStyle/>
          <a:p>
            <a:pPr algn="l">
              <a:spcAft>
                <a:spcPts val="600"/>
              </a:spcAft>
            </a:pPr>
            <a:r>
              <a:rPr lang="en-US" dirty="0"/>
              <a:t>HMIS Training Guide</a:t>
            </a:r>
            <a:br>
              <a:rPr lang="en-US" dirty="0"/>
            </a:br>
            <a:r>
              <a:rPr lang="en-US" dirty="0"/>
              <a:t>SSVF</a:t>
            </a:r>
            <a:br>
              <a:rPr lang="en-US" dirty="0"/>
            </a:br>
            <a:br>
              <a:rPr lang="en-US" sz="3000" dirty="0">
                <a:solidFill>
                  <a:srgbClr val="A12462"/>
                </a:solidFill>
              </a:rPr>
            </a:br>
            <a:r>
              <a:rPr lang="en-US" sz="3000" dirty="0">
                <a:solidFill>
                  <a:srgbClr val="A12462"/>
                </a:solidFill>
              </a:rPr>
              <a:t>Metro Homeless Impact Division</a:t>
            </a:r>
            <a:br>
              <a:rPr lang="en-US" sz="3000" dirty="0">
                <a:solidFill>
                  <a:srgbClr val="A12462"/>
                </a:solidFill>
              </a:rPr>
            </a:br>
            <a:r>
              <a:rPr lang="en-US" sz="1600" dirty="0">
                <a:solidFill>
                  <a:srgbClr val="A12462"/>
                </a:solidFill>
              </a:rPr>
              <a:t>Software: ServicePoint</a:t>
            </a:r>
            <a:br>
              <a:rPr lang="en-US" sz="1600" dirty="0">
                <a:solidFill>
                  <a:srgbClr val="A12462"/>
                </a:solidFill>
              </a:rPr>
            </a:br>
            <a:r>
              <a:rPr lang="en-US" sz="1600" dirty="0">
                <a:solidFill>
                  <a:srgbClr val="A12462"/>
                </a:solidFill>
              </a:rPr>
              <a:t>Updated June 2022</a:t>
            </a:r>
            <a:endParaRPr lang="en-US" sz="3000" dirty="0">
              <a:solidFill>
                <a:srgbClr val="A12462"/>
              </a:solidFill>
            </a:endParaRPr>
          </a:p>
        </p:txBody>
      </p:sp>
    </p:spTree>
    <p:extLst>
      <p:ext uri="{BB962C8B-B14F-4D97-AF65-F5344CB8AC3E}">
        <p14:creationId xmlns:p14="http://schemas.microsoft.com/office/powerpoint/2010/main" val="47898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ClientPoint</a:t>
            </a:r>
          </a:p>
        </p:txBody>
      </p:sp>
      <p:sp>
        <p:nvSpPr>
          <p:cNvPr id="3" name="Content Placeholder 2"/>
          <p:cNvSpPr>
            <a:spLocks noGrp="1"/>
          </p:cNvSpPr>
          <p:nvPr>
            <p:ph idx="1"/>
          </p:nvPr>
        </p:nvSpPr>
        <p:spPr>
          <a:xfrm>
            <a:off x="609600" y="1524000"/>
            <a:ext cx="4495800" cy="4525963"/>
          </a:xfrm>
        </p:spPr>
        <p:txBody>
          <a:bodyPr>
            <a:normAutofit/>
          </a:bodyPr>
          <a:lstStyle/>
          <a:p>
            <a:pPr>
              <a:spcBef>
                <a:spcPts val="1200"/>
              </a:spcBef>
            </a:pPr>
            <a:r>
              <a:rPr lang="en-US" sz="2400" dirty="0"/>
              <a:t>ClientPoint is HMIS’s search tool.</a:t>
            </a:r>
          </a:p>
          <a:p>
            <a:pPr>
              <a:spcBef>
                <a:spcPts val="1200"/>
              </a:spcBef>
            </a:pPr>
            <a:r>
              <a:rPr lang="en-US" sz="2400" dirty="0"/>
              <a:t>After selecting the correct EDA mode, </a:t>
            </a:r>
            <a:r>
              <a:rPr lang="en-US" sz="2400" b="1" dirty="0"/>
              <a:t>search for an existing client </a:t>
            </a:r>
            <a:r>
              <a:rPr lang="en-US" sz="2400" dirty="0"/>
              <a:t>or </a:t>
            </a:r>
            <a:r>
              <a:rPr lang="en-US" sz="2400" b="1" dirty="0"/>
              <a:t>enter a new one</a:t>
            </a:r>
            <a:r>
              <a:rPr lang="en-US" sz="2400" dirty="0"/>
              <a:t> by clicking on </a:t>
            </a:r>
            <a:r>
              <a:rPr lang="en-US" sz="2400" b="1" dirty="0" err="1"/>
              <a:t>ClientPoint</a:t>
            </a:r>
            <a:r>
              <a:rPr lang="en-US" sz="2400" dirty="0"/>
              <a:t>.</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131" t="-1" r="74669" b="28834"/>
          <a:stretch/>
        </p:blipFill>
        <p:spPr>
          <a:xfrm>
            <a:off x="5318974" y="1730157"/>
            <a:ext cx="2910625" cy="4081920"/>
          </a:xfrm>
          <a:prstGeom prst="rect">
            <a:avLst/>
          </a:prstGeom>
        </p:spPr>
      </p:pic>
      <p:cxnSp>
        <p:nvCxnSpPr>
          <p:cNvPr id="7" name="Straight Arrow Connector 6"/>
          <p:cNvCxnSpPr/>
          <p:nvPr/>
        </p:nvCxnSpPr>
        <p:spPr>
          <a:xfrm>
            <a:off x="1676400" y="4267200"/>
            <a:ext cx="0"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05400" y="3276600"/>
            <a:ext cx="21336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55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ClientPoint – Searching for a Client</a:t>
            </a:r>
          </a:p>
        </p:txBody>
      </p:sp>
      <p:sp>
        <p:nvSpPr>
          <p:cNvPr id="3" name="Content Placeholder 2"/>
          <p:cNvSpPr>
            <a:spLocks noGrp="1"/>
          </p:cNvSpPr>
          <p:nvPr>
            <p:ph idx="1"/>
          </p:nvPr>
        </p:nvSpPr>
        <p:spPr>
          <a:xfrm>
            <a:off x="609600" y="1447800"/>
            <a:ext cx="8229600" cy="1600200"/>
          </a:xfrm>
          <a:ln>
            <a:noFill/>
          </a:ln>
        </p:spPr>
        <p:txBody>
          <a:bodyPr>
            <a:noAutofit/>
          </a:bodyPr>
          <a:lstStyle/>
          <a:p>
            <a:r>
              <a:rPr lang="en-US" sz="2400" dirty="0"/>
              <a:t>Before entering a new client, you are required to first search the system to see if that client already exists in HMIS (in order to avoid duplication). </a:t>
            </a:r>
          </a:p>
          <a:p>
            <a:r>
              <a:rPr lang="en-US" sz="2400" dirty="0"/>
              <a:t>Type their name and click “Search.”</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0316"/>
          <a:stretch/>
        </p:blipFill>
        <p:spPr>
          <a:xfrm>
            <a:off x="838200" y="3154210"/>
            <a:ext cx="4749452" cy="3124200"/>
          </a:xfrm>
          <a:prstGeom prst="rect">
            <a:avLst/>
          </a:prstGeom>
        </p:spPr>
      </p:pic>
      <p:sp>
        <p:nvSpPr>
          <p:cNvPr id="6" name="TextBox 5"/>
          <p:cNvSpPr txBox="1"/>
          <p:nvPr/>
        </p:nvSpPr>
        <p:spPr>
          <a:xfrm>
            <a:off x="5889404" y="3318808"/>
            <a:ext cx="2949796" cy="230832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t>If there are multiple matches to the name, add the client’s SSN and click “Search” again. </a:t>
            </a:r>
          </a:p>
        </p:txBody>
      </p:sp>
      <p:sp>
        <p:nvSpPr>
          <p:cNvPr id="9" name="Rectangle 8"/>
          <p:cNvSpPr/>
          <p:nvPr/>
        </p:nvSpPr>
        <p:spPr>
          <a:xfrm>
            <a:off x="2209800" y="5863745"/>
            <a:ext cx="1003126"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986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ClientPoint – Searching for a Client</a:t>
            </a:r>
          </a:p>
        </p:txBody>
      </p:sp>
      <p:sp>
        <p:nvSpPr>
          <p:cNvPr id="3" name="Content Placeholder 2"/>
          <p:cNvSpPr>
            <a:spLocks noGrp="1"/>
          </p:cNvSpPr>
          <p:nvPr>
            <p:ph idx="1"/>
          </p:nvPr>
        </p:nvSpPr>
        <p:spPr>
          <a:xfrm>
            <a:off x="609600" y="1524001"/>
            <a:ext cx="8229600" cy="1219199"/>
          </a:xfrm>
          <a:ln>
            <a:noFill/>
          </a:ln>
        </p:spPr>
        <p:txBody>
          <a:bodyPr>
            <a:normAutofit/>
          </a:bodyPr>
          <a:lstStyle/>
          <a:p>
            <a:pPr marL="0" indent="0">
              <a:buNone/>
            </a:pPr>
            <a:r>
              <a:rPr lang="en-US" sz="2400" dirty="0"/>
              <a:t>If the client exists in the system, their name will display under “Client Results.” If they are a match based on </a:t>
            </a:r>
            <a:r>
              <a:rPr lang="en-US" sz="2400" b="1" dirty="0"/>
              <a:t>name</a:t>
            </a:r>
            <a:r>
              <a:rPr lang="en-US" sz="2400" dirty="0"/>
              <a:t>, </a:t>
            </a:r>
            <a:r>
              <a:rPr lang="en-US" sz="2400" b="1" dirty="0"/>
              <a:t>SSN</a:t>
            </a:r>
            <a:r>
              <a:rPr lang="en-US" sz="2400" dirty="0"/>
              <a:t>, and </a:t>
            </a:r>
            <a:r>
              <a:rPr lang="en-US" sz="2400" b="1" dirty="0"/>
              <a:t>DOB</a:t>
            </a:r>
            <a:r>
              <a:rPr lang="en-US" sz="2400" dirty="0"/>
              <a:t>, select the pencil for editing. </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2942466"/>
            <a:ext cx="6172201" cy="3686933"/>
          </a:xfrm>
          <a:prstGeom prst="rect">
            <a:avLst/>
          </a:prstGeom>
        </p:spPr>
      </p:pic>
      <p:sp>
        <p:nvSpPr>
          <p:cNvPr id="7" name="Rectangle 6"/>
          <p:cNvSpPr/>
          <p:nvPr/>
        </p:nvSpPr>
        <p:spPr>
          <a:xfrm>
            <a:off x="990600" y="6241775"/>
            <a:ext cx="1960118" cy="357353"/>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376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ClientPoint – Searching for a Client</a:t>
            </a:r>
          </a:p>
        </p:txBody>
      </p:sp>
      <p:sp>
        <p:nvSpPr>
          <p:cNvPr id="3" name="Content Placeholder 2"/>
          <p:cNvSpPr>
            <a:spLocks noGrp="1"/>
          </p:cNvSpPr>
          <p:nvPr>
            <p:ph idx="1"/>
          </p:nvPr>
        </p:nvSpPr>
        <p:spPr>
          <a:xfrm>
            <a:off x="609600" y="1524000"/>
            <a:ext cx="4114800" cy="3505200"/>
          </a:xfrm>
          <a:ln>
            <a:noFill/>
          </a:ln>
        </p:spPr>
        <p:txBody>
          <a:bodyPr>
            <a:normAutofit/>
          </a:bodyPr>
          <a:lstStyle/>
          <a:p>
            <a:r>
              <a:rPr lang="en-US" sz="2400" dirty="0"/>
              <a:t>The system will </a:t>
            </a:r>
            <a:r>
              <a:rPr lang="en-US" sz="2400" b="1" dirty="0"/>
              <a:t>not</a:t>
            </a:r>
            <a:r>
              <a:rPr lang="en-US" sz="2400" dirty="0"/>
              <a:t> allow you to add a new client until you have at least tried to look up the client’s name.</a:t>
            </a:r>
          </a:p>
          <a:p>
            <a:r>
              <a:rPr lang="en-US" sz="2400" dirty="0"/>
              <a:t>If no client exists after you have tried searching their name and SSN, add them as a </a:t>
            </a:r>
            <a:r>
              <a:rPr lang="en-US" sz="2400" b="1" dirty="0"/>
              <a:t>new client</a:t>
            </a:r>
            <a:r>
              <a:rPr lang="en-US" sz="2400" dirty="0"/>
              <a:t>. </a:t>
            </a:r>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3215"/>
          <a:stretch/>
        </p:blipFill>
        <p:spPr>
          <a:xfrm>
            <a:off x="4732750" y="1981200"/>
            <a:ext cx="4185697" cy="3179697"/>
          </a:xfrm>
          <a:prstGeom prst="rect">
            <a:avLst/>
          </a:prstGeom>
        </p:spPr>
      </p:pic>
      <p:cxnSp>
        <p:nvCxnSpPr>
          <p:cNvPr id="8" name="Straight Arrow Connector 7"/>
          <p:cNvCxnSpPr/>
          <p:nvPr/>
        </p:nvCxnSpPr>
        <p:spPr>
          <a:xfrm>
            <a:off x="4840224" y="3352800"/>
            <a:ext cx="1985374" cy="1295400"/>
          </a:xfrm>
          <a:prstGeom prst="straightConnector1">
            <a:avLst/>
          </a:prstGeom>
          <a:ln w="3810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629400" y="4703523"/>
            <a:ext cx="21336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9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ClientPoint – Adding a New Client</a:t>
            </a:r>
          </a:p>
        </p:txBody>
      </p:sp>
      <p:sp>
        <p:nvSpPr>
          <p:cNvPr id="3" name="Content Placeholder 2"/>
          <p:cNvSpPr>
            <a:spLocks noGrp="1"/>
          </p:cNvSpPr>
          <p:nvPr>
            <p:ph idx="1"/>
          </p:nvPr>
        </p:nvSpPr>
        <p:spPr>
          <a:xfrm>
            <a:off x="609600" y="1524000"/>
            <a:ext cx="8229600" cy="1143000"/>
          </a:xfrm>
          <a:ln>
            <a:noFill/>
          </a:ln>
        </p:spPr>
        <p:txBody>
          <a:bodyPr>
            <a:normAutofit fontScale="92500"/>
          </a:bodyPr>
          <a:lstStyle/>
          <a:p>
            <a:r>
              <a:rPr lang="en-US" sz="2400" dirty="0"/>
              <a:t>Enter all client information (</a:t>
            </a:r>
            <a:r>
              <a:rPr lang="en-US" sz="2400" b="1" dirty="0"/>
              <a:t>First Name</a:t>
            </a:r>
            <a:r>
              <a:rPr lang="en-US" sz="2400" dirty="0"/>
              <a:t>,</a:t>
            </a:r>
            <a:r>
              <a:rPr lang="en-US" sz="2400" b="1" dirty="0"/>
              <a:t> Last Name</a:t>
            </a:r>
            <a:r>
              <a:rPr lang="en-US" sz="2400" dirty="0"/>
              <a:t>,</a:t>
            </a:r>
            <a:r>
              <a:rPr lang="en-US" sz="2400" b="1" dirty="0"/>
              <a:t> Name Data Quality</a:t>
            </a:r>
            <a:r>
              <a:rPr lang="en-US" sz="2400" dirty="0"/>
              <a:t>,</a:t>
            </a:r>
            <a:r>
              <a:rPr lang="en-US" sz="2400" b="1" dirty="0"/>
              <a:t> SSN</a:t>
            </a:r>
            <a:r>
              <a:rPr lang="en-US" sz="2400" dirty="0"/>
              <a:t>,</a:t>
            </a:r>
            <a:r>
              <a:rPr lang="en-US" sz="2400" b="1" dirty="0"/>
              <a:t> SSN Data Quality</a:t>
            </a:r>
            <a:r>
              <a:rPr lang="en-US" sz="2400" dirty="0"/>
              <a:t>, and </a:t>
            </a:r>
            <a:r>
              <a:rPr lang="en-US" sz="2400" b="1" dirty="0"/>
              <a:t>US Military Vet</a:t>
            </a:r>
            <a:r>
              <a:rPr lang="en-US" sz="2400" dirty="0"/>
              <a:t>?) and click “Add New Client With This Information.”</a:t>
            </a:r>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580" r="21440" b="3698"/>
          <a:stretch/>
        </p:blipFill>
        <p:spPr>
          <a:xfrm>
            <a:off x="1490596" y="3048000"/>
            <a:ext cx="5977004" cy="2855934"/>
          </a:xfrm>
          <a:prstGeom prst="rect">
            <a:avLst/>
          </a:prstGeom>
        </p:spPr>
      </p:pic>
      <p:cxnSp>
        <p:nvCxnSpPr>
          <p:cNvPr id="7" name="Straight Arrow Connector 6"/>
          <p:cNvCxnSpPr/>
          <p:nvPr/>
        </p:nvCxnSpPr>
        <p:spPr>
          <a:xfrm flipH="1">
            <a:off x="5529196" y="4419600"/>
            <a:ext cx="762000" cy="10668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76168" y="3968082"/>
            <a:ext cx="1391432" cy="369332"/>
          </a:xfrm>
          <a:prstGeom prst="rect">
            <a:avLst/>
          </a:prstGeom>
          <a:solidFill>
            <a:schemeClr val="bg1"/>
          </a:solidFill>
          <a:ln>
            <a:solidFill>
              <a:srgbClr val="2479BE"/>
            </a:solidFill>
          </a:ln>
        </p:spPr>
        <p:txBody>
          <a:bodyPr wrap="square" rtlCol="0">
            <a:spAutoFit/>
          </a:bodyPr>
          <a:lstStyle/>
          <a:p>
            <a:pPr algn="ctr"/>
            <a:r>
              <a:rPr lang="en-US" dirty="0"/>
              <a:t>Click “Ok”</a:t>
            </a:r>
          </a:p>
        </p:txBody>
      </p:sp>
      <p:sp>
        <p:nvSpPr>
          <p:cNvPr id="9" name="Rectangle 8"/>
          <p:cNvSpPr/>
          <p:nvPr/>
        </p:nvSpPr>
        <p:spPr>
          <a:xfrm>
            <a:off x="4690996" y="5578257"/>
            <a:ext cx="10668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882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pPr algn="l"/>
            <a:r>
              <a:rPr lang="en-US" dirty="0"/>
              <a:t>ClientPoint – Back Date Mode</a:t>
            </a:r>
          </a:p>
        </p:txBody>
      </p:sp>
      <p:sp>
        <p:nvSpPr>
          <p:cNvPr id="3" name="Content Placeholder 2"/>
          <p:cNvSpPr>
            <a:spLocks noGrp="1"/>
          </p:cNvSpPr>
          <p:nvPr>
            <p:ph idx="1"/>
          </p:nvPr>
        </p:nvSpPr>
        <p:spPr>
          <a:xfrm>
            <a:off x="609600" y="1524000"/>
            <a:ext cx="8229600" cy="4191000"/>
          </a:xfrm>
          <a:ln>
            <a:noFill/>
          </a:ln>
        </p:spPr>
        <p:txBody>
          <a:bodyPr>
            <a:normAutofit/>
          </a:bodyPr>
          <a:lstStyle/>
          <a:p>
            <a:r>
              <a:rPr lang="en-US" sz="2400" dirty="0"/>
              <a:t>After adding a client or selecting a client record to edit, the “Back Date Mode” window will pop up.</a:t>
            </a:r>
          </a:p>
          <a:p>
            <a:endParaRPr lang="en-US" sz="2400" dirty="0"/>
          </a:p>
          <a:p>
            <a:endParaRPr lang="en-US" sz="2400" dirty="0"/>
          </a:p>
          <a:p>
            <a:endParaRPr lang="en-US" sz="2400" dirty="0"/>
          </a:p>
          <a:p>
            <a:endParaRPr lang="en-US" sz="2400" dirty="0"/>
          </a:p>
          <a:p>
            <a:r>
              <a:rPr lang="en-US" sz="2400" b="1" dirty="0"/>
              <a:t>Back Date</a:t>
            </a:r>
            <a:r>
              <a:rPr lang="en-US" sz="2400" dirty="0"/>
              <a:t> = The date something occurred (for example: the date you provided a service, the date a resident completed an activity, the date you completed an annual update, etc.)</a:t>
            </a:r>
            <a:endParaRPr lang="en-US" sz="2800" b="1"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9556" t="47634" r="29525" b="22152"/>
          <a:stretch/>
        </p:blipFill>
        <p:spPr bwMode="auto">
          <a:xfrm>
            <a:off x="4267200" y="2286000"/>
            <a:ext cx="4446012" cy="1844612"/>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5" name="TextBox 4"/>
          <p:cNvSpPr txBox="1"/>
          <p:nvPr/>
        </p:nvSpPr>
        <p:spPr>
          <a:xfrm>
            <a:off x="533400" y="2527518"/>
            <a:ext cx="3810000"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a:t>Back Date to the client’s project Entry Date. Leave the time as is at 12:01:00AM.</a:t>
            </a:r>
          </a:p>
        </p:txBody>
      </p:sp>
      <p:sp>
        <p:nvSpPr>
          <p:cNvPr id="8" name="Rectangle 7"/>
          <p:cNvSpPr/>
          <p:nvPr/>
        </p:nvSpPr>
        <p:spPr>
          <a:xfrm>
            <a:off x="4343400" y="3408123"/>
            <a:ext cx="26670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673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pPr algn="l"/>
            <a:r>
              <a:rPr lang="en-US" dirty="0"/>
              <a:t>ClientPoint – Back Date Mode</a:t>
            </a:r>
          </a:p>
        </p:txBody>
      </p:sp>
      <p:sp>
        <p:nvSpPr>
          <p:cNvPr id="3" name="Content Placeholder 2"/>
          <p:cNvSpPr>
            <a:spLocks noGrp="1"/>
          </p:cNvSpPr>
          <p:nvPr>
            <p:ph idx="1"/>
          </p:nvPr>
        </p:nvSpPr>
        <p:spPr>
          <a:xfrm>
            <a:off x="609600" y="1524000"/>
            <a:ext cx="8229600" cy="4191000"/>
          </a:xfrm>
          <a:ln>
            <a:noFill/>
          </a:ln>
        </p:spPr>
        <p:txBody>
          <a:bodyPr>
            <a:normAutofit/>
          </a:bodyPr>
          <a:lstStyle/>
          <a:p>
            <a:r>
              <a:rPr lang="en-US" sz="2800" dirty="0"/>
              <a:t>Remember: </a:t>
            </a:r>
            <a:r>
              <a:rPr lang="en-US" sz="2800" b="1" u="sng" dirty="0"/>
              <a:t>Always</a:t>
            </a:r>
            <a:r>
              <a:rPr lang="en-US" sz="2800" b="1" dirty="0"/>
              <a:t> use Back Date Mode!</a:t>
            </a:r>
            <a:endParaRPr lang="en-US" sz="28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9556" t="47634" r="29525" b="22152"/>
          <a:stretch/>
        </p:blipFill>
        <p:spPr bwMode="auto">
          <a:xfrm>
            <a:off x="1981199" y="2133600"/>
            <a:ext cx="4958889" cy="205740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8" name="Rectangle 7"/>
          <p:cNvSpPr/>
          <p:nvPr/>
        </p:nvSpPr>
        <p:spPr>
          <a:xfrm>
            <a:off x="2057399" y="3361972"/>
            <a:ext cx="2286001" cy="371828"/>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32390" y="2461246"/>
            <a:ext cx="2743200" cy="400110"/>
          </a:xfrm>
          <a:prstGeom prst="rect">
            <a:avLst/>
          </a:prstGeom>
          <a:solidFill>
            <a:schemeClr val="bg1"/>
          </a:solidFill>
          <a:ln>
            <a:solidFill>
              <a:srgbClr val="2479BE"/>
            </a:solidFill>
          </a:ln>
        </p:spPr>
        <p:txBody>
          <a:bodyPr wrap="square" rtlCol="0">
            <a:spAutoFit/>
          </a:bodyPr>
          <a:lstStyle/>
          <a:p>
            <a:pPr algn="ctr"/>
            <a:r>
              <a:rPr lang="en-US" sz="2000" dirty="0"/>
              <a:t>Enter the desired date.</a:t>
            </a:r>
          </a:p>
        </p:txBody>
      </p:sp>
      <p:sp>
        <p:nvSpPr>
          <p:cNvPr id="10" name="TextBox 9"/>
          <p:cNvSpPr txBox="1"/>
          <p:nvPr/>
        </p:nvSpPr>
        <p:spPr>
          <a:xfrm>
            <a:off x="5410200" y="2553703"/>
            <a:ext cx="3657600" cy="400110"/>
          </a:xfrm>
          <a:prstGeom prst="rect">
            <a:avLst/>
          </a:prstGeom>
          <a:solidFill>
            <a:schemeClr val="bg1"/>
          </a:solidFill>
          <a:ln>
            <a:solidFill>
              <a:srgbClr val="2479BE"/>
            </a:solidFill>
          </a:ln>
        </p:spPr>
        <p:txBody>
          <a:bodyPr wrap="square" rtlCol="0">
            <a:spAutoFit/>
          </a:bodyPr>
          <a:lstStyle/>
          <a:p>
            <a:pPr algn="ctr"/>
            <a:r>
              <a:rPr lang="en-US" sz="2000" dirty="0"/>
              <a:t>Leave time as is! (12:01:00AM)</a:t>
            </a:r>
          </a:p>
        </p:txBody>
      </p:sp>
      <p:sp>
        <p:nvSpPr>
          <p:cNvPr id="12" name="TextBox 11"/>
          <p:cNvSpPr txBox="1"/>
          <p:nvPr/>
        </p:nvSpPr>
        <p:spPr>
          <a:xfrm>
            <a:off x="4196888" y="4854714"/>
            <a:ext cx="2743200" cy="707886"/>
          </a:xfrm>
          <a:prstGeom prst="rect">
            <a:avLst/>
          </a:prstGeom>
          <a:solidFill>
            <a:schemeClr val="bg1"/>
          </a:solidFill>
          <a:ln>
            <a:solidFill>
              <a:srgbClr val="2479BE"/>
            </a:solidFill>
          </a:ln>
        </p:spPr>
        <p:txBody>
          <a:bodyPr wrap="square" rtlCol="0">
            <a:spAutoFit/>
          </a:bodyPr>
          <a:lstStyle/>
          <a:p>
            <a:pPr algn="ctr"/>
            <a:r>
              <a:rPr lang="en-US" sz="2000" dirty="0"/>
              <a:t>Click </a:t>
            </a:r>
            <a:r>
              <a:rPr lang="en-US" sz="2000" b="1" dirty="0"/>
              <a:t>Set New Back Date</a:t>
            </a:r>
            <a:r>
              <a:rPr lang="en-US" sz="2000" dirty="0"/>
              <a:t> to continue.</a:t>
            </a:r>
          </a:p>
        </p:txBody>
      </p:sp>
      <p:cxnSp>
        <p:nvCxnSpPr>
          <p:cNvPr id="13" name="Straight Arrow Connector 12"/>
          <p:cNvCxnSpPr/>
          <p:nvPr/>
        </p:nvCxnSpPr>
        <p:spPr>
          <a:xfrm flipH="1" flipV="1">
            <a:off x="4499649" y="4114800"/>
            <a:ext cx="368928" cy="67144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25736" y="3067110"/>
            <a:ext cx="717864" cy="34612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9200" y="2895600"/>
            <a:ext cx="762001" cy="37881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6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a:srcRect l="58974" t="32473" r="801" b="22522"/>
          <a:stretch/>
        </p:blipFill>
        <p:spPr bwMode="auto">
          <a:xfrm>
            <a:off x="638668" y="3095625"/>
            <a:ext cx="8322310" cy="261937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85800" y="274638"/>
            <a:ext cx="8229600" cy="1143000"/>
          </a:xfrm>
        </p:spPr>
        <p:txBody>
          <a:bodyPr>
            <a:normAutofit fontScale="90000"/>
          </a:bodyPr>
          <a:lstStyle/>
          <a:p>
            <a:pPr algn="l"/>
            <a:r>
              <a:rPr lang="en-US" dirty="0"/>
              <a:t>Client Information – Summary Tab</a:t>
            </a:r>
          </a:p>
        </p:txBody>
      </p:sp>
      <p:sp>
        <p:nvSpPr>
          <p:cNvPr id="3" name="Content Placeholder 2"/>
          <p:cNvSpPr>
            <a:spLocks noGrp="1"/>
          </p:cNvSpPr>
          <p:nvPr>
            <p:ph idx="1"/>
          </p:nvPr>
        </p:nvSpPr>
        <p:spPr>
          <a:xfrm>
            <a:off x="609600" y="1524001"/>
            <a:ext cx="8229600" cy="1447800"/>
          </a:xfrm>
          <a:ln>
            <a:noFill/>
          </a:ln>
        </p:spPr>
        <p:txBody>
          <a:bodyPr>
            <a:normAutofit/>
          </a:bodyPr>
          <a:lstStyle/>
          <a:p>
            <a:r>
              <a:rPr lang="en-US" sz="2400" dirty="0"/>
              <a:t>You will land on the </a:t>
            </a:r>
            <a:r>
              <a:rPr lang="en-US" sz="2400" b="1" dirty="0"/>
              <a:t>Summary </a:t>
            </a:r>
            <a:r>
              <a:rPr lang="en-US" sz="2400" dirty="0"/>
              <a:t>tab, which gives you a snapshot of much of the information in the client’s record.</a:t>
            </a:r>
          </a:p>
          <a:p>
            <a:endParaRPr lang="en-US" sz="2400" dirty="0"/>
          </a:p>
          <a:p>
            <a:endParaRPr lang="en-US" sz="2400" dirty="0"/>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05400" y="5270956"/>
            <a:ext cx="914400" cy="215444"/>
          </a:xfrm>
          <a:prstGeom prst="rect">
            <a:avLst/>
          </a:prstGeom>
          <a:solidFill>
            <a:schemeClr val="bg1"/>
          </a:solidFill>
        </p:spPr>
        <p:txBody>
          <a:bodyPr wrap="square" rtlCol="0">
            <a:spAutoFit/>
          </a:bodyPr>
          <a:lstStyle/>
          <a:p>
            <a:r>
              <a:rPr lang="en-US" sz="800" dirty="0"/>
              <a:t>Yes (HUD)</a:t>
            </a:r>
          </a:p>
        </p:txBody>
      </p:sp>
      <p:sp>
        <p:nvSpPr>
          <p:cNvPr id="22" name="Rectangle 21"/>
          <p:cNvSpPr/>
          <p:nvPr/>
        </p:nvSpPr>
        <p:spPr>
          <a:xfrm>
            <a:off x="685800" y="4038600"/>
            <a:ext cx="7620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162300" y="2617529"/>
            <a:ext cx="3886200" cy="523220"/>
          </a:xfrm>
          <a:prstGeom prst="rect">
            <a:avLst/>
          </a:prstGeom>
          <a:solidFill>
            <a:schemeClr val="bg1"/>
          </a:solidFill>
          <a:ln>
            <a:solidFill>
              <a:srgbClr val="2479BE"/>
            </a:solidFill>
          </a:ln>
        </p:spPr>
        <p:txBody>
          <a:bodyPr wrap="square" rtlCol="0">
            <a:spAutoFit/>
          </a:bodyPr>
          <a:lstStyle/>
          <a:p>
            <a:r>
              <a:rPr lang="en-US" sz="1400" dirty="0"/>
              <a:t>The </a:t>
            </a:r>
            <a:r>
              <a:rPr lang="en-US" sz="1400" b="1" dirty="0"/>
              <a:t>Client ID# </a:t>
            </a:r>
            <a:r>
              <a:rPr lang="en-US" sz="1400" dirty="0"/>
              <a:t>can be used to quickly navigate back to the client’s record in the future.</a:t>
            </a:r>
          </a:p>
        </p:txBody>
      </p:sp>
      <p:cxnSp>
        <p:nvCxnSpPr>
          <p:cNvPr id="16" name="Straight Arrow Connector 15"/>
          <p:cNvCxnSpPr/>
          <p:nvPr/>
        </p:nvCxnSpPr>
        <p:spPr>
          <a:xfrm flipH="1">
            <a:off x="1676400" y="2879139"/>
            <a:ext cx="1447800" cy="321261"/>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31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58654" t="32473" b="14546"/>
          <a:stretch/>
        </p:blipFill>
        <p:spPr bwMode="auto">
          <a:xfrm>
            <a:off x="576609" y="2777084"/>
            <a:ext cx="8097275" cy="291878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85800" y="274638"/>
            <a:ext cx="8229600" cy="1143000"/>
          </a:xfrm>
        </p:spPr>
        <p:txBody>
          <a:bodyPr/>
          <a:lstStyle/>
          <a:p>
            <a:pPr algn="l"/>
            <a:r>
              <a:rPr lang="en-US" dirty="0"/>
              <a:t>Client Profile tab</a:t>
            </a:r>
          </a:p>
        </p:txBody>
      </p:sp>
      <p:sp>
        <p:nvSpPr>
          <p:cNvPr id="3" name="Content Placeholder 2"/>
          <p:cNvSpPr>
            <a:spLocks noGrp="1"/>
          </p:cNvSpPr>
          <p:nvPr>
            <p:ph idx="1"/>
          </p:nvPr>
        </p:nvSpPr>
        <p:spPr>
          <a:xfrm>
            <a:off x="609600" y="1524001"/>
            <a:ext cx="8229600" cy="838200"/>
          </a:xfrm>
          <a:ln>
            <a:noFill/>
          </a:ln>
        </p:spPr>
        <p:txBody>
          <a:bodyPr>
            <a:normAutofit/>
          </a:bodyPr>
          <a:lstStyle/>
          <a:p>
            <a:r>
              <a:rPr lang="en-US" sz="2400" dirty="0"/>
              <a:t>Use the </a:t>
            </a:r>
            <a:r>
              <a:rPr lang="en-US" sz="2400" b="1" dirty="0"/>
              <a:t>Client Profile </a:t>
            </a:r>
            <a:r>
              <a:rPr lang="en-US" sz="2400" dirty="0"/>
              <a:t>tab to complete or correct any demographic/identifying information about the client.</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00200" y="3646773"/>
            <a:ext cx="9906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00400" y="4343400"/>
            <a:ext cx="4419600" cy="830997"/>
          </a:xfrm>
          <a:prstGeom prst="rect">
            <a:avLst/>
          </a:prstGeom>
          <a:solidFill>
            <a:schemeClr val="bg1"/>
          </a:solidFill>
          <a:ln>
            <a:solidFill>
              <a:srgbClr val="2479BE"/>
            </a:solidFill>
          </a:ln>
        </p:spPr>
        <p:txBody>
          <a:bodyPr wrap="square" rtlCol="0">
            <a:spAutoFit/>
          </a:bodyPr>
          <a:lstStyle/>
          <a:p>
            <a:r>
              <a:rPr lang="en-US" sz="1600" dirty="0"/>
              <a:t>Note: Most users can only see the last 4 digits of the SSN. Contact your Agency Administrator if you believe the entire SSN is incorrect.</a:t>
            </a:r>
          </a:p>
        </p:txBody>
      </p:sp>
    </p:spTree>
    <p:extLst>
      <p:ext uri="{BB962C8B-B14F-4D97-AF65-F5344CB8AC3E}">
        <p14:creationId xmlns:p14="http://schemas.microsoft.com/office/powerpoint/2010/main" val="186953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Client Profile tab</a:t>
            </a:r>
          </a:p>
        </p:txBody>
      </p:sp>
      <p:sp>
        <p:nvSpPr>
          <p:cNvPr id="3" name="Content Placeholder 2"/>
          <p:cNvSpPr>
            <a:spLocks noGrp="1"/>
          </p:cNvSpPr>
          <p:nvPr>
            <p:ph idx="1"/>
          </p:nvPr>
        </p:nvSpPr>
        <p:spPr>
          <a:xfrm>
            <a:off x="609600" y="1371600"/>
            <a:ext cx="8229600" cy="1066799"/>
          </a:xfrm>
          <a:ln>
            <a:noFill/>
          </a:ln>
        </p:spPr>
        <p:txBody>
          <a:bodyPr>
            <a:noAutofit/>
          </a:bodyPr>
          <a:lstStyle/>
          <a:p>
            <a:r>
              <a:rPr lang="en-US" sz="2000" dirty="0"/>
              <a:t>Make sure </a:t>
            </a:r>
            <a:r>
              <a:rPr lang="en-US" sz="2000" b="1" dirty="0"/>
              <a:t>all </a:t>
            </a:r>
            <a:r>
              <a:rPr lang="en-US" sz="2000" dirty="0"/>
              <a:t>information is completed. Click the pencil to edit existing information.</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rotWithShape="1">
          <a:blip r:embed="rId3"/>
          <a:srcRect l="8766" t="10175" r="50447" b="5246"/>
          <a:stretch/>
        </p:blipFill>
        <p:spPr bwMode="auto">
          <a:xfrm>
            <a:off x="515012" y="2057400"/>
            <a:ext cx="7714588" cy="4500227"/>
          </a:xfrm>
          <a:prstGeom prst="rect">
            <a:avLst/>
          </a:prstGeom>
          <a:ln>
            <a:noFill/>
          </a:ln>
          <a:extLst>
            <a:ext uri="{53640926-AAD7-44D8-BBD7-CCE9431645EC}">
              <a14:shadowObscured xmlns:a14="http://schemas.microsoft.com/office/drawing/2010/main"/>
            </a:ext>
          </a:extLst>
        </p:spPr>
      </p:pic>
      <p:sp>
        <p:nvSpPr>
          <p:cNvPr id="12" name="Rectangle 11"/>
          <p:cNvSpPr/>
          <p:nvPr/>
        </p:nvSpPr>
        <p:spPr>
          <a:xfrm>
            <a:off x="685800" y="3928730"/>
            <a:ext cx="356191" cy="307456"/>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57400" y="5369611"/>
            <a:ext cx="3407792" cy="235519"/>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096000" y="4538330"/>
            <a:ext cx="2966175" cy="584775"/>
          </a:xfrm>
          <a:prstGeom prst="rect">
            <a:avLst/>
          </a:prstGeom>
          <a:solidFill>
            <a:schemeClr val="bg1"/>
          </a:solidFill>
          <a:ln>
            <a:solidFill>
              <a:srgbClr val="2479BE"/>
            </a:solidFill>
          </a:ln>
        </p:spPr>
        <p:txBody>
          <a:bodyPr wrap="square" rtlCol="0">
            <a:spAutoFit/>
          </a:bodyPr>
          <a:lstStyle/>
          <a:p>
            <a:r>
              <a:rPr lang="en-US" sz="1600" dirty="0"/>
              <a:t>If client reports </a:t>
            </a:r>
            <a:r>
              <a:rPr lang="en-US" sz="1600" b="1" dirty="0"/>
              <a:t>NO Secondary Race</a:t>
            </a:r>
            <a:r>
              <a:rPr lang="en-US" sz="1600" dirty="0"/>
              <a:t>, leave this field </a:t>
            </a:r>
            <a:r>
              <a:rPr lang="en-US" sz="1600" b="1" dirty="0"/>
              <a:t>BLANK</a:t>
            </a:r>
            <a:r>
              <a:rPr lang="en-US" sz="1600" dirty="0"/>
              <a:t>.</a:t>
            </a:r>
          </a:p>
        </p:txBody>
      </p:sp>
      <p:cxnSp>
        <p:nvCxnSpPr>
          <p:cNvPr id="15" name="Straight Arrow Connector 14"/>
          <p:cNvCxnSpPr/>
          <p:nvPr/>
        </p:nvCxnSpPr>
        <p:spPr>
          <a:xfrm flipH="1">
            <a:off x="5541393" y="5071730"/>
            <a:ext cx="630807" cy="38931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8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What is HMIS?</a:t>
            </a:r>
          </a:p>
        </p:txBody>
      </p:sp>
      <p:sp>
        <p:nvSpPr>
          <p:cNvPr id="3" name="Content Placeholder 2"/>
          <p:cNvSpPr>
            <a:spLocks noGrp="1"/>
          </p:cNvSpPr>
          <p:nvPr>
            <p:ph idx="1"/>
          </p:nvPr>
        </p:nvSpPr>
        <p:spPr>
          <a:xfrm>
            <a:off x="609600" y="1524000"/>
            <a:ext cx="8229600" cy="4525963"/>
          </a:xfrm>
        </p:spPr>
        <p:txBody>
          <a:bodyPr>
            <a:noAutofit/>
          </a:bodyPr>
          <a:lstStyle/>
          <a:p>
            <a:r>
              <a:rPr lang="en-US" sz="2400" dirty="0"/>
              <a:t>HMIS stands for </a:t>
            </a:r>
            <a:r>
              <a:rPr lang="en-US" sz="2400" b="1" dirty="0"/>
              <a:t>Homeless Management Information System</a:t>
            </a:r>
            <a:r>
              <a:rPr lang="en-US" sz="2400" dirty="0"/>
              <a:t>. An HMIS is a web-based software application that collects and reports on client-level information for people who are served by projects intended to prevent and end homelessness. </a:t>
            </a:r>
          </a:p>
          <a:p>
            <a:r>
              <a:rPr lang="en-US" sz="2400" dirty="0"/>
              <a:t>HMIS collects information about who your clients are, when you served them, what are their circumstances when they enter your project, whether they change, and what services you are providing.</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75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Households tab</a:t>
            </a:r>
          </a:p>
        </p:txBody>
      </p:sp>
      <p:sp>
        <p:nvSpPr>
          <p:cNvPr id="3" name="Content Placeholder 2"/>
          <p:cNvSpPr>
            <a:spLocks noGrp="1"/>
          </p:cNvSpPr>
          <p:nvPr>
            <p:ph idx="1"/>
          </p:nvPr>
        </p:nvSpPr>
        <p:spPr>
          <a:xfrm>
            <a:off x="609600" y="1524001"/>
            <a:ext cx="8229600" cy="1295399"/>
          </a:xfrm>
          <a:ln>
            <a:noFill/>
          </a:ln>
        </p:spPr>
        <p:txBody>
          <a:bodyPr>
            <a:normAutofit/>
          </a:bodyPr>
          <a:lstStyle/>
          <a:p>
            <a:r>
              <a:rPr lang="en-US" sz="2400" dirty="0"/>
              <a:t>If the Veteran has any family members, click on the </a:t>
            </a:r>
            <a:r>
              <a:rPr lang="en-US" sz="2400" b="1" dirty="0"/>
              <a:t>Households</a:t>
            </a:r>
            <a:r>
              <a:rPr lang="en-US" sz="2400" dirty="0"/>
              <a:t> tab next.</a:t>
            </a:r>
          </a:p>
          <a:p>
            <a:r>
              <a:rPr lang="en-US" sz="2400" dirty="0"/>
              <a:t>Skip this tab if the client is a Single Veteran.</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rotWithShape="1">
          <a:blip r:embed="rId3"/>
          <a:srcRect l="58013" t="30194" b="27649"/>
          <a:stretch/>
        </p:blipFill>
        <p:spPr bwMode="auto">
          <a:xfrm>
            <a:off x="463910" y="3316772"/>
            <a:ext cx="8422640" cy="2378932"/>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2667000" y="4246323"/>
            <a:ext cx="9906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01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Households tab</a:t>
            </a:r>
          </a:p>
        </p:txBody>
      </p:sp>
      <p:sp>
        <p:nvSpPr>
          <p:cNvPr id="3" name="Content Placeholder 2"/>
          <p:cNvSpPr>
            <a:spLocks noGrp="1"/>
          </p:cNvSpPr>
          <p:nvPr>
            <p:ph idx="1"/>
          </p:nvPr>
        </p:nvSpPr>
        <p:spPr>
          <a:xfrm>
            <a:off x="609600" y="1524001"/>
            <a:ext cx="8229600" cy="3276599"/>
          </a:xfrm>
          <a:ln>
            <a:noFill/>
          </a:ln>
        </p:spPr>
        <p:txBody>
          <a:bodyPr>
            <a:normAutofit/>
          </a:bodyPr>
          <a:lstStyle/>
          <a:p>
            <a:r>
              <a:rPr lang="en-US" sz="2400" dirty="0"/>
              <a:t>Check to see if the client is already in a household. If the household exists, select it. </a:t>
            </a:r>
          </a:p>
          <a:p>
            <a:pPr marL="914400" lvl="1" indent="-514350"/>
            <a:r>
              <a:rPr lang="en-US" sz="2400" b="1" dirty="0"/>
              <a:t>Note</a:t>
            </a:r>
            <a:r>
              <a:rPr lang="en-US" sz="2400" dirty="0"/>
              <a:t>: If a household already exists in HMIS, but the household makeup has </a:t>
            </a:r>
            <a:r>
              <a:rPr lang="en-US" sz="2400" u="sng" dirty="0"/>
              <a:t>changed</a:t>
            </a:r>
            <a:r>
              <a:rPr lang="en-US" sz="2400" dirty="0"/>
              <a:t>, create a </a:t>
            </a:r>
            <a:r>
              <a:rPr lang="en-US" sz="2400" b="1" dirty="0"/>
              <a:t>new</a:t>
            </a:r>
            <a:r>
              <a:rPr lang="en-US" sz="2400" dirty="0"/>
              <a:t> household instead of adding/subtracting members from the previous household.</a:t>
            </a:r>
          </a:p>
          <a:p>
            <a:r>
              <a:rPr lang="en-US" sz="2400" dirty="0"/>
              <a:t>If the client is not already in a household, select “Start New Household.” (See next slide)</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90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Households tab – New Household</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r>
              <a:rPr lang="en-US" sz="2400" dirty="0"/>
              <a:t>Click “Start a New Household.”</a:t>
            </a:r>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4609228" cy="4461642"/>
          </a:xfrm>
          <a:prstGeom prst="rect">
            <a:avLst/>
          </a:prstGeom>
        </p:spPr>
      </p:pic>
      <p:cxnSp>
        <p:nvCxnSpPr>
          <p:cNvPr id="9" name="Straight Arrow Connector 8"/>
          <p:cNvCxnSpPr/>
          <p:nvPr/>
        </p:nvCxnSpPr>
        <p:spPr>
          <a:xfrm flipH="1">
            <a:off x="4038600" y="2590800"/>
            <a:ext cx="1219200" cy="3810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1909" y="4848761"/>
            <a:ext cx="5164889" cy="1323439"/>
          </a:xfrm>
          <a:prstGeom prst="rect">
            <a:avLst/>
          </a:prstGeom>
          <a:solidFill>
            <a:schemeClr val="bg1"/>
          </a:solidFill>
          <a:ln>
            <a:solidFill>
              <a:srgbClr val="2479BE"/>
            </a:solidFill>
          </a:ln>
        </p:spPr>
        <p:txBody>
          <a:bodyPr wrap="square" rtlCol="0">
            <a:spAutoFit/>
          </a:bodyPr>
          <a:lstStyle/>
          <a:p>
            <a:r>
              <a:rPr lang="en-US" sz="2000" dirty="0"/>
              <a:t>3. Once you find/create the family member, click the green circle with the plus in order to </a:t>
            </a:r>
            <a:r>
              <a:rPr lang="en-US" sz="2000" b="1" u="sng" dirty="0"/>
              <a:t>add</a:t>
            </a:r>
            <a:r>
              <a:rPr lang="en-US" sz="2000" dirty="0"/>
              <a:t> them to the household.</a:t>
            </a:r>
          </a:p>
          <a:p>
            <a:r>
              <a:rPr lang="en-US" sz="2000" dirty="0"/>
              <a:t>4. </a:t>
            </a:r>
            <a:r>
              <a:rPr lang="en-US" sz="2000" b="1" dirty="0"/>
              <a:t>Repeat</a:t>
            </a:r>
            <a:r>
              <a:rPr lang="en-US" sz="2000" dirty="0"/>
              <a:t> for each household member.</a:t>
            </a:r>
          </a:p>
        </p:txBody>
      </p:sp>
      <p:cxnSp>
        <p:nvCxnSpPr>
          <p:cNvPr id="11" name="Straight Arrow Connector 10"/>
          <p:cNvCxnSpPr/>
          <p:nvPr/>
        </p:nvCxnSpPr>
        <p:spPr>
          <a:xfrm flipH="1">
            <a:off x="1676400" y="3886200"/>
            <a:ext cx="3542428" cy="142934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47090" y="2477631"/>
            <a:ext cx="3531212" cy="2246769"/>
          </a:xfrm>
          <a:prstGeom prst="rect">
            <a:avLst/>
          </a:prstGeom>
          <a:noFill/>
          <a:ln>
            <a:solidFill>
              <a:srgbClr val="2479BE"/>
            </a:solidFill>
          </a:ln>
        </p:spPr>
        <p:txBody>
          <a:bodyPr wrap="square" rtlCol="0">
            <a:spAutoFit/>
          </a:bodyPr>
          <a:lstStyle/>
          <a:p>
            <a:r>
              <a:rPr lang="en-US" sz="2000" dirty="0"/>
              <a:t>2. </a:t>
            </a:r>
            <a:r>
              <a:rPr lang="en-US" sz="2000" b="1" dirty="0"/>
              <a:t>Search</a:t>
            </a:r>
            <a:r>
              <a:rPr lang="en-US" sz="2000" dirty="0"/>
              <a:t> for a family member. If they already exist in the system, they will populate under “Client Results.” If they don’t already exist, select “</a:t>
            </a:r>
            <a:r>
              <a:rPr lang="en-US" sz="2000" b="1" dirty="0"/>
              <a:t>Add new Client with This Information</a:t>
            </a:r>
            <a:r>
              <a:rPr lang="en-US" sz="2000" dirty="0"/>
              <a:t>.”</a:t>
            </a:r>
          </a:p>
        </p:txBody>
      </p:sp>
      <p:cxnSp>
        <p:nvCxnSpPr>
          <p:cNvPr id="13" name="Straight Arrow Connector 12"/>
          <p:cNvCxnSpPr/>
          <p:nvPr/>
        </p:nvCxnSpPr>
        <p:spPr>
          <a:xfrm flipH="1">
            <a:off x="3352802" y="1903511"/>
            <a:ext cx="3047998" cy="35150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98920" y="1578114"/>
            <a:ext cx="2187879" cy="707886"/>
          </a:xfrm>
          <a:prstGeom prst="rect">
            <a:avLst/>
          </a:prstGeom>
          <a:noFill/>
          <a:ln>
            <a:solidFill>
              <a:srgbClr val="2479BE"/>
            </a:solidFill>
          </a:ln>
        </p:spPr>
        <p:txBody>
          <a:bodyPr wrap="square" rtlCol="0">
            <a:spAutoFit/>
          </a:bodyPr>
          <a:lstStyle/>
          <a:p>
            <a:r>
              <a:rPr lang="en-US" sz="2000" dirty="0"/>
              <a:t>1. Select the </a:t>
            </a:r>
            <a:r>
              <a:rPr lang="en-US" sz="2000" b="1" dirty="0"/>
              <a:t>Household Type</a:t>
            </a:r>
            <a:r>
              <a:rPr lang="en-US" sz="2000" dirty="0"/>
              <a:t>.</a:t>
            </a:r>
          </a:p>
        </p:txBody>
      </p:sp>
      <p:sp>
        <p:nvSpPr>
          <p:cNvPr id="15" name="Rectangle 14"/>
          <p:cNvSpPr/>
          <p:nvPr/>
        </p:nvSpPr>
        <p:spPr>
          <a:xfrm>
            <a:off x="734860" y="2036523"/>
            <a:ext cx="2617942"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739552" y="4017723"/>
            <a:ext cx="1708062"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80372" y="5152706"/>
            <a:ext cx="1096027"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327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Households tab – New Household</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447800"/>
            <a:ext cx="6342590" cy="5181600"/>
          </a:xfrm>
          <a:prstGeom prst="rect">
            <a:avLst/>
          </a:prstGeom>
        </p:spPr>
      </p:pic>
      <p:cxnSp>
        <p:nvCxnSpPr>
          <p:cNvPr id="8" name="Straight Arrow Connector 7"/>
          <p:cNvCxnSpPr/>
          <p:nvPr/>
        </p:nvCxnSpPr>
        <p:spPr>
          <a:xfrm flipH="1">
            <a:off x="2871367" y="2133600"/>
            <a:ext cx="3453234" cy="57070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00800" y="1219200"/>
            <a:ext cx="2667000" cy="3970318"/>
          </a:xfrm>
          <a:prstGeom prst="rect">
            <a:avLst/>
          </a:prstGeom>
          <a:solidFill>
            <a:schemeClr val="bg1"/>
          </a:solidFill>
          <a:ln>
            <a:solidFill>
              <a:srgbClr val="2479BE"/>
            </a:solidFill>
          </a:ln>
        </p:spPr>
        <p:txBody>
          <a:bodyPr wrap="square" rtlCol="0">
            <a:spAutoFit/>
          </a:bodyPr>
          <a:lstStyle/>
          <a:p>
            <a:pPr marL="342900" indent="-342900">
              <a:buAutoNum type="arabicPeriod"/>
            </a:pPr>
            <a:r>
              <a:rPr lang="en-US" dirty="0"/>
              <a:t>Answer “Yes” to the “Head of Household” (HoH) question for the </a:t>
            </a:r>
            <a:r>
              <a:rPr lang="en-US" b="1" dirty="0"/>
              <a:t>veteran</a:t>
            </a:r>
            <a:r>
              <a:rPr lang="en-US" dirty="0"/>
              <a:t>. </a:t>
            </a:r>
          </a:p>
          <a:p>
            <a:pPr marL="342900" indent="-342900">
              <a:buAutoNum type="arabicPeriod"/>
            </a:pPr>
            <a:r>
              <a:rPr lang="en-US" dirty="0"/>
              <a:t>For every other family member, select their relationship </a:t>
            </a:r>
            <a:r>
              <a:rPr lang="en-US" b="1" dirty="0"/>
              <a:t>TO</a:t>
            </a:r>
            <a:r>
              <a:rPr lang="en-US" dirty="0"/>
              <a:t> the head of household. The veteran should be the ONLY household member listed as Head of Household.</a:t>
            </a:r>
          </a:p>
        </p:txBody>
      </p:sp>
      <p:sp>
        <p:nvSpPr>
          <p:cNvPr id="12" name="TextBox 11"/>
          <p:cNvSpPr txBox="1"/>
          <p:nvPr/>
        </p:nvSpPr>
        <p:spPr>
          <a:xfrm>
            <a:off x="6120253" y="5674519"/>
            <a:ext cx="1614047" cy="369332"/>
          </a:xfrm>
          <a:prstGeom prst="rect">
            <a:avLst/>
          </a:prstGeom>
          <a:solidFill>
            <a:schemeClr val="bg1"/>
          </a:solidFill>
          <a:ln>
            <a:solidFill>
              <a:srgbClr val="2479BE"/>
            </a:solidFill>
          </a:ln>
        </p:spPr>
        <p:txBody>
          <a:bodyPr wrap="square" rtlCol="0">
            <a:spAutoFit/>
          </a:bodyPr>
          <a:lstStyle/>
          <a:p>
            <a:r>
              <a:rPr lang="en-US" dirty="0"/>
              <a:t>4. Save &amp; Exit.</a:t>
            </a:r>
          </a:p>
        </p:txBody>
      </p:sp>
      <p:sp>
        <p:nvSpPr>
          <p:cNvPr id="15" name="TextBox 14"/>
          <p:cNvSpPr txBox="1"/>
          <p:nvPr/>
        </p:nvSpPr>
        <p:spPr>
          <a:xfrm>
            <a:off x="4290747" y="4265474"/>
            <a:ext cx="1676400" cy="1754326"/>
          </a:xfrm>
          <a:prstGeom prst="rect">
            <a:avLst/>
          </a:prstGeom>
          <a:solidFill>
            <a:schemeClr val="bg1"/>
          </a:solidFill>
          <a:ln>
            <a:solidFill>
              <a:srgbClr val="2479BE"/>
            </a:solidFill>
          </a:ln>
        </p:spPr>
        <p:txBody>
          <a:bodyPr wrap="square" rtlCol="0">
            <a:spAutoFit/>
          </a:bodyPr>
          <a:lstStyle/>
          <a:p>
            <a:r>
              <a:rPr lang="en-US" dirty="0"/>
              <a:t>3. “Joined Household” date </a:t>
            </a:r>
            <a:r>
              <a:rPr lang="en-US" b="1" dirty="0"/>
              <a:t>pre-populates</a:t>
            </a:r>
            <a:r>
              <a:rPr lang="en-US" dirty="0"/>
              <a:t> to back-date (do not edit).</a:t>
            </a:r>
          </a:p>
        </p:txBody>
      </p:sp>
      <p:cxnSp>
        <p:nvCxnSpPr>
          <p:cNvPr id="16" name="Straight Arrow Connector 15"/>
          <p:cNvCxnSpPr/>
          <p:nvPr/>
        </p:nvCxnSpPr>
        <p:spPr>
          <a:xfrm flipH="1" flipV="1">
            <a:off x="4724399" y="3695700"/>
            <a:ext cx="1" cy="4953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933295" y="3048000"/>
            <a:ext cx="2339347" cy="304801"/>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5999" y="2780507"/>
            <a:ext cx="585368" cy="1105693"/>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4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ROI tab</a:t>
            </a:r>
          </a:p>
        </p:txBody>
      </p:sp>
      <p:sp>
        <p:nvSpPr>
          <p:cNvPr id="3" name="Content Placeholder 2"/>
          <p:cNvSpPr>
            <a:spLocks noGrp="1"/>
          </p:cNvSpPr>
          <p:nvPr>
            <p:ph idx="1"/>
          </p:nvPr>
        </p:nvSpPr>
        <p:spPr>
          <a:xfrm>
            <a:off x="609600" y="1524000"/>
            <a:ext cx="8229600" cy="4525963"/>
          </a:xfrm>
        </p:spPr>
        <p:txBody>
          <a:bodyPr>
            <a:normAutofit/>
          </a:bodyPr>
          <a:lstStyle/>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21" y="3886200"/>
            <a:ext cx="4153480" cy="2841646"/>
          </a:xfrm>
          <a:prstGeom prst="rect">
            <a:avLst/>
          </a:prstGeom>
        </p:spPr>
      </p:pic>
      <p:cxnSp>
        <p:nvCxnSpPr>
          <p:cNvPr id="14" name="Straight Arrow Connector 13"/>
          <p:cNvCxnSpPr/>
          <p:nvPr/>
        </p:nvCxnSpPr>
        <p:spPr>
          <a:xfrm flipH="1">
            <a:off x="2173788" y="4724400"/>
            <a:ext cx="2057400" cy="762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41648" y="5181600"/>
            <a:ext cx="4876800" cy="1200329"/>
          </a:xfrm>
          <a:prstGeom prst="rect">
            <a:avLst/>
          </a:prstGeom>
          <a:solidFill>
            <a:schemeClr val="bg1"/>
          </a:solidFill>
          <a:ln>
            <a:solidFill>
              <a:srgbClr val="2479BE"/>
            </a:solidFill>
          </a:ln>
        </p:spPr>
        <p:txBody>
          <a:bodyPr wrap="square" rtlCol="0">
            <a:spAutoFit/>
          </a:bodyPr>
          <a:lstStyle/>
          <a:p>
            <a:r>
              <a:rPr lang="en-US" dirty="0"/>
              <a:t>3. Release Granted = “</a:t>
            </a:r>
            <a:r>
              <a:rPr lang="en-US" b="1" dirty="0"/>
              <a:t>Yes.</a:t>
            </a:r>
            <a:r>
              <a:rPr lang="en-US" dirty="0"/>
              <a:t>” Fill in </a:t>
            </a:r>
            <a:r>
              <a:rPr lang="en-US" b="1" dirty="0"/>
              <a:t>End Date. Documentation</a:t>
            </a:r>
            <a:r>
              <a:rPr lang="en-US" dirty="0"/>
              <a:t> type should be “Signed Statement from Client.” </a:t>
            </a:r>
            <a:r>
              <a:rPr lang="en-US" b="1" dirty="0"/>
              <a:t>Save</a:t>
            </a:r>
            <a:r>
              <a:rPr lang="en-US" dirty="0"/>
              <a:t> Release of Information.</a:t>
            </a:r>
          </a:p>
        </p:txBody>
      </p:sp>
      <p:pic>
        <p:nvPicPr>
          <p:cNvPr id="20" name="Picture 19"/>
          <p:cNvPicPr/>
          <p:nvPr/>
        </p:nvPicPr>
        <p:blipFill rotWithShape="1">
          <a:blip r:embed="rId4"/>
          <a:srcRect l="23633" t="33121" b="32484"/>
          <a:stretch/>
        </p:blipFill>
        <p:spPr bwMode="auto">
          <a:xfrm>
            <a:off x="84865" y="1371600"/>
            <a:ext cx="8997112" cy="2277622"/>
          </a:xfrm>
          <a:prstGeom prst="rect">
            <a:avLst/>
          </a:prstGeom>
          <a:ln>
            <a:noFill/>
          </a:ln>
          <a:extLst>
            <a:ext uri="{53640926-AAD7-44D8-BBD7-CCE9431645EC}">
              <a14:shadowObscured xmlns:a14="http://schemas.microsoft.com/office/drawing/2010/main"/>
            </a:ext>
          </a:extLst>
        </p:spPr>
      </p:pic>
      <p:cxnSp>
        <p:nvCxnSpPr>
          <p:cNvPr id="21" name="Straight Arrow Connector 20"/>
          <p:cNvCxnSpPr/>
          <p:nvPr/>
        </p:nvCxnSpPr>
        <p:spPr>
          <a:xfrm flipH="1" flipV="1">
            <a:off x="2188483" y="3425087"/>
            <a:ext cx="2733804" cy="7147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00600" y="3212068"/>
            <a:ext cx="4281377" cy="369332"/>
          </a:xfrm>
          <a:prstGeom prst="rect">
            <a:avLst/>
          </a:prstGeom>
          <a:solidFill>
            <a:schemeClr val="bg1"/>
          </a:solidFill>
          <a:ln>
            <a:solidFill>
              <a:srgbClr val="2479BE"/>
            </a:solidFill>
          </a:ln>
        </p:spPr>
        <p:txBody>
          <a:bodyPr wrap="square" rtlCol="0">
            <a:spAutoFit/>
          </a:bodyPr>
          <a:lstStyle/>
          <a:p>
            <a:r>
              <a:rPr lang="en-US" dirty="0"/>
              <a:t>1. Click “</a:t>
            </a:r>
            <a:r>
              <a:rPr lang="en-US" b="1" dirty="0"/>
              <a:t>Add Release of Information</a:t>
            </a:r>
            <a:r>
              <a:rPr lang="en-US" dirty="0"/>
              <a:t>.”</a:t>
            </a:r>
          </a:p>
        </p:txBody>
      </p:sp>
      <p:sp>
        <p:nvSpPr>
          <p:cNvPr id="23" name="Rectangle 22"/>
          <p:cNvSpPr/>
          <p:nvPr/>
        </p:nvSpPr>
        <p:spPr>
          <a:xfrm>
            <a:off x="381000" y="3276600"/>
            <a:ext cx="1678545" cy="260528"/>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429000" y="2369676"/>
            <a:ext cx="649788"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flipH="1">
            <a:off x="1905000" y="1936226"/>
            <a:ext cx="884941" cy="9502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57808" y="1674616"/>
            <a:ext cx="3795392" cy="338554"/>
          </a:xfrm>
          <a:prstGeom prst="rect">
            <a:avLst/>
          </a:prstGeom>
          <a:solidFill>
            <a:schemeClr val="bg1"/>
          </a:solidFill>
          <a:ln>
            <a:solidFill>
              <a:srgbClr val="2479BE"/>
            </a:solidFill>
          </a:ln>
        </p:spPr>
        <p:txBody>
          <a:bodyPr wrap="square" rtlCol="0">
            <a:spAutoFit/>
          </a:bodyPr>
          <a:lstStyle/>
          <a:p>
            <a:r>
              <a:rPr lang="en-US" sz="1600" dirty="0"/>
              <a:t>This will say </a:t>
            </a:r>
            <a:r>
              <a:rPr lang="en-US" sz="1600" b="1" dirty="0">
                <a:solidFill>
                  <a:srgbClr val="A12462"/>
                </a:solidFill>
              </a:rPr>
              <a:t>None</a:t>
            </a:r>
            <a:r>
              <a:rPr lang="en-US" sz="1600" dirty="0">
                <a:solidFill>
                  <a:srgbClr val="A12462"/>
                </a:solidFill>
              </a:rPr>
              <a:t> </a:t>
            </a:r>
            <a:r>
              <a:rPr lang="en-US" sz="1600" dirty="0"/>
              <a:t>until you add an ROI.</a:t>
            </a:r>
          </a:p>
        </p:txBody>
      </p:sp>
      <p:sp>
        <p:nvSpPr>
          <p:cNvPr id="15" name="TextBox 14"/>
          <p:cNvSpPr txBox="1"/>
          <p:nvPr/>
        </p:nvSpPr>
        <p:spPr>
          <a:xfrm>
            <a:off x="4343400" y="3628072"/>
            <a:ext cx="4619411" cy="1477328"/>
          </a:xfrm>
          <a:prstGeom prst="rect">
            <a:avLst/>
          </a:prstGeom>
          <a:solidFill>
            <a:schemeClr val="bg1"/>
          </a:solidFill>
          <a:ln>
            <a:solidFill>
              <a:srgbClr val="2479BE"/>
            </a:solidFill>
          </a:ln>
        </p:spPr>
        <p:txBody>
          <a:bodyPr wrap="square" rtlCol="0">
            <a:spAutoFit/>
          </a:bodyPr>
          <a:lstStyle/>
          <a:p>
            <a:r>
              <a:rPr lang="en-US" dirty="0"/>
              <a:t>2. To </a:t>
            </a:r>
            <a:r>
              <a:rPr lang="en-US" b="1" dirty="0"/>
              <a:t>tag</a:t>
            </a:r>
            <a:r>
              <a:rPr lang="en-US" dirty="0"/>
              <a:t> </a:t>
            </a:r>
            <a:r>
              <a:rPr lang="en-US" u="sng" dirty="0"/>
              <a:t>multiple family members at once</a:t>
            </a:r>
            <a:r>
              <a:rPr lang="en-US" dirty="0"/>
              <a:t> to be connected to this ROI, select the check marks beside their names. Remember, an original signed HMIS ROI must also live at the agency.</a:t>
            </a:r>
          </a:p>
        </p:txBody>
      </p:sp>
    </p:spTree>
    <p:extLst>
      <p:ext uri="{BB962C8B-B14F-4D97-AF65-F5344CB8AC3E}">
        <p14:creationId xmlns:p14="http://schemas.microsoft.com/office/powerpoint/2010/main" val="52576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Entry/Exit tab</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 y="1447800"/>
            <a:ext cx="8382000" cy="2102984"/>
          </a:xfrm>
          <a:prstGeom prst="rect">
            <a:avLst/>
          </a:prstGeom>
        </p:spPr>
      </p:pic>
      <p:sp>
        <p:nvSpPr>
          <p:cNvPr id="9" name="TextBox 8"/>
          <p:cNvSpPr txBox="1"/>
          <p:nvPr/>
        </p:nvSpPr>
        <p:spPr>
          <a:xfrm>
            <a:off x="2091846" y="2450068"/>
            <a:ext cx="2674307" cy="369332"/>
          </a:xfrm>
          <a:prstGeom prst="rect">
            <a:avLst/>
          </a:prstGeom>
          <a:solidFill>
            <a:schemeClr val="bg1"/>
          </a:solidFill>
          <a:ln>
            <a:solidFill>
              <a:srgbClr val="2479BE"/>
            </a:solidFill>
          </a:ln>
        </p:spPr>
        <p:txBody>
          <a:bodyPr wrap="square" rtlCol="0">
            <a:spAutoFit/>
          </a:bodyPr>
          <a:lstStyle/>
          <a:p>
            <a:r>
              <a:rPr lang="en-US" dirty="0"/>
              <a:t>1. Click “Add Entry/Exit.”</a:t>
            </a:r>
          </a:p>
        </p:txBody>
      </p:sp>
      <p:sp>
        <p:nvSpPr>
          <p:cNvPr id="10" name="TextBox 9"/>
          <p:cNvSpPr txBox="1"/>
          <p:nvPr/>
        </p:nvSpPr>
        <p:spPr>
          <a:xfrm>
            <a:off x="457200" y="3352800"/>
            <a:ext cx="2895599" cy="3416320"/>
          </a:xfrm>
          <a:prstGeom prst="rect">
            <a:avLst/>
          </a:prstGeom>
          <a:solidFill>
            <a:schemeClr val="bg1"/>
          </a:solidFill>
          <a:ln>
            <a:solidFill>
              <a:srgbClr val="2479BE"/>
            </a:solidFill>
          </a:ln>
        </p:spPr>
        <p:txBody>
          <a:bodyPr wrap="square" rtlCol="0">
            <a:spAutoFit/>
          </a:bodyPr>
          <a:lstStyle/>
          <a:p>
            <a:r>
              <a:rPr lang="en-US" dirty="0"/>
              <a:t>3. The “Provider” will default to the EDA mode you have selected. Do not change.</a:t>
            </a:r>
          </a:p>
          <a:p>
            <a:endParaRPr lang="en-US" b="1" dirty="0"/>
          </a:p>
          <a:p>
            <a:r>
              <a:rPr lang="en-US" dirty="0"/>
              <a:t>4. For the “Type” dropdown, choose “</a:t>
            </a:r>
            <a:r>
              <a:rPr lang="en-US" b="1" dirty="0"/>
              <a:t>VA</a:t>
            </a:r>
            <a:r>
              <a:rPr lang="en-US" dirty="0"/>
              <a:t>.”</a:t>
            </a:r>
          </a:p>
          <a:p>
            <a:endParaRPr lang="en-US" dirty="0"/>
          </a:p>
          <a:p>
            <a:r>
              <a:rPr lang="en-US" dirty="0"/>
              <a:t>5. The Entry Date will default to the Back Date. Do not change date or time.</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2386"/>
          <a:stretch/>
        </p:blipFill>
        <p:spPr>
          <a:xfrm>
            <a:off x="3759896" y="4038600"/>
            <a:ext cx="5164087" cy="1961584"/>
          </a:xfrm>
          <a:prstGeom prst="rect">
            <a:avLst/>
          </a:prstGeom>
        </p:spPr>
      </p:pic>
      <p:cxnSp>
        <p:nvCxnSpPr>
          <p:cNvPr id="12" name="Straight Arrow Connector 11"/>
          <p:cNvCxnSpPr/>
          <p:nvPr/>
        </p:nvCxnSpPr>
        <p:spPr>
          <a:xfrm>
            <a:off x="3200400" y="4228236"/>
            <a:ext cx="762000" cy="79115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048000" y="5257800"/>
            <a:ext cx="914400"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50990" y="3905071"/>
            <a:ext cx="2863283" cy="646331"/>
          </a:xfrm>
          <a:prstGeom prst="rect">
            <a:avLst/>
          </a:prstGeom>
          <a:solidFill>
            <a:schemeClr val="bg1"/>
          </a:solidFill>
          <a:ln>
            <a:solidFill>
              <a:srgbClr val="2479BE"/>
            </a:solidFill>
          </a:ln>
        </p:spPr>
        <p:txBody>
          <a:bodyPr wrap="square" rtlCol="0">
            <a:spAutoFit/>
          </a:bodyPr>
          <a:lstStyle/>
          <a:p>
            <a:r>
              <a:rPr lang="en-US" dirty="0"/>
              <a:t>2. </a:t>
            </a:r>
            <a:r>
              <a:rPr lang="en-US" b="1" dirty="0"/>
              <a:t>Tag</a:t>
            </a:r>
            <a:r>
              <a:rPr lang="en-US" dirty="0"/>
              <a:t> each household member (if applicable).</a:t>
            </a:r>
          </a:p>
        </p:txBody>
      </p:sp>
      <p:cxnSp>
        <p:nvCxnSpPr>
          <p:cNvPr id="25" name="Straight Arrow Connector 24"/>
          <p:cNvCxnSpPr/>
          <p:nvPr/>
        </p:nvCxnSpPr>
        <p:spPr>
          <a:xfrm flipH="1">
            <a:off x="5257800" y="4191000"/>
            <a:ext cx="685800" cy="16158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29596" y="6248400"/>
            <a:ext cx="2357774" cy="369332"/>
          </a:xfrm>
          <a:prstGeom prst="rect">
            <a:avLst/>
          </a:prstGeom>
          <a:solidFill>
            <a:schemeClr val="bg1"/>
          </a:solidFill>
          <a:ln>
            <a:solidFill>
              <a:srgbClr val="2479BE"/>
            </a:solidFill>
          </a:ln>
        </p:spPr>
        <p:txBody>
          <a:bodyPr wrap="square" rtlCol="0">
            <a:spAutoFit/>
          </a:bodyPr>
          <a:lstStyle/>
          <a:p>
            <a:r>
              <a:rPr lang="en-US" dirty="0"/>
              <a:t>6. Save and Continue.</a:t>
            </a:r>
          </a:p>
        </p:txBody>
      </p:sp>
      <p:cxnSp>
        <p:nvCxnSpPr>
          <p:cNvPr id="29" name="Straight Arrow Connector 28"/>
          <p:cNvCxnSpPr/>
          <p:nvPr/>
        </p:nvCxnSpPr>
        <p:spPr>
          <a:xfrm flipV="1">
            <a:off x="6487370" y="5867400"/>
            <a:ext cx="675430" cy="3810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2000" y="2793397"/>
            <a:ext cx="1411787" cy="3953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713706" y="1600200"/>
            <a:ext cx="1010694" cy="3953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4273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533400" y="1526847"/>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48000" y="5899666"/>
            <a:ext cx="788451"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22" t="15112" r="52827" b="9166"/>
          <a:stretch/>
        </p:blipFill>
        <p:spPr bwMode="auto">
          <a:xfrm>
            <a:off x="762000" y="1295400"/>
            <a:ext cx="6446459" cy="480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962400" y="4840069"/>
            <a:ext cx="877824" cy="523220"/>
          </a:xfrm>
          <a:prstGeom prst="rect">
            <a:avLst/>
          </a:prstGeom>
          <a:solidFill>
            <a:schemeClr val="bg1"/>
          </a:solidFill>
          <a:ln>
            <a:solidFill>
              <a:srgbClr val="2479BE"/>
            </a:solidFill>
          </a:ln>
        </p:spPr>
        <p:txBody>
          <a:bodyPr wrap="square" rtlCol="0">
            <a:spAutoFit/>
          </a:bodyPr>
          <a:lstStyle/>
          <a:p>
            <a:r>
              <a:rPr lang="en-US" sz="1400" dirty="0"/>
              <a:t>1. Select answer.</a:t>
            </a:r>
          </a:p>
        </p:txBody>
      </p:sp>
      <p:sp>
        <p:nvSpPr>
          <p:cNvPr id="12" name="Rectangle 11"/>
          <p:cNvSpPr/>
          <p:nvPr/>
        </p:nvSpPr>
        <p:spPr>
          <a:xfrm>
            <a:off x="806886" y="5791200"/>
            <a:ext cx="793314" cy="3191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495800" y="2971800"/>
            <a:ext cx="2895600" cy="253916"/>
          </a:xfrm>
          <a:prstGeom prst="rect">
            <a:avLst/>
          </a:prstGeom>
          <a:solidFill>
            <a:schemeClr val="bg1"/>
          </a:solidFill>
          <a:ln>
            <a:solidFill>
              <a:srgbClr val="2479BE"/>
            </a:solidFill>
          </a:ln>
        </p:spPr>
        <p:txBody>
          <a:bodyPr wrap="square" rtlCol="0">
            <a:spAutoFit/>
          </a:bodyPr>
          <a:lstStyle/>
          <a:p>
            <a:r>
              <a:rPr lang="en-US" sz="1050" dirty="0"/>
              <a:t>Leave blank if no “secondary race” indicated.</a:t>
            </a:r>
          </a:p>
        </p:txBody>
      </p:sp>
      <p:sp>
        <p:nvSpPr>
          <p:cNvPr id="18" name="Rectangle 17"/>
          <p:cNvSpPr/>
          <p:nvPr/>
        </p:nvSpPr>
        <p:spPr>
          <a:xfrm>
            <a:off x="685800" y="1981200"/>
            <a:ext cx="1600200" cy="4267199"/>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flipH="1" flipV="1">
            <a:off x="2286000" y="3895130"/>
            <a:ext cx="3048000" cy="21967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868875" y="5163234"/>
            <a:ext cx="967576"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43976" y="5877580"/>
            <a:ext cx="4419600" cy="954107"/>
          </a:xfrm>
          <a:prstGeom prst="rect">
            <a:avLst/>
          </a:prstGeom>
          <a:solidFill>
            <a:schemeClr val="bg1"/>
          </a:solidFill>
          <a:ln>
            <a:solidFill>
              <a:srgbClr val="2479BE"/>
            </a:solidFill>
          </a:ln>
        </p:spPr>
        <p:txBody>
          <a:bodyPr wrap="square" rtlCol="0">
            <a:spAutoFit/>
          </a:bodyPr>
          <a:lstStyle/>
          <a:p>
            <a:r>
              <a:rPr lang="en-US" sz="1400" dirty="0"/>
              <a:t>2. If a client has no Health Insurance, complete </a:t>
            </a:r>
            <a:r>
              <a:rPr lang="en-US" sz="1400" b="1" u="sng" dirty="0"/>
              <a:t>HUD Verification</a:t>
            </a:r>
            <a:r>
              <a:rPr lang="en-US" sz="1400" dirty="0"/>
              <a:t> (see following slides for instructions.)</a:t>
            </a:r>
          </a:p>
          <a:p>
            <a:r>
              <a:rPr lang="en-US" sz="1400" dirty="0"/>
              <a:t>3. If the client has health insurance, first select Add. A pop-up window will appear:</a:t>
            </a:r>
          </a:p>
        </p:txBody>
      </p:sp>
      <p:cxnSp>
        <p:nvCxnSpPr>
          <p:cNvPr id="24" name="Straight Arrow Connector 23"/>
          <p:cNvCxnSpPr/>
          <p:nvPr/>
        </p:nvCxnSpPr>
        <p:spPr>
          <a:xfrm flipH="1" flipV="1">
            <a:off x="1676400" y="5950767"/>
            <a:ext cx="967576" cy="16359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52024" y="3098758"/>
            <a:ext cx="967576" cy="2544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27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85" t="13058" r="64001" b="28092"/>
          <a:stretch/>
        </p:blipFill>
        <p:spPr bwMode="auto">
          <a:xfrm>
            <a:off x="758952" y="1524000"/>
            <a:ext cx="5885581" cy="425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155718" y="2736033"/>
            <a:ext cx="1355834" cy="15956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35824" y="3733800"/>
            <a:ext cx="793314" cy="159568"/>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39952" y="2438400"/>
            <a:ext cx="1355834" cy="15956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08428" y="5257800"/>
            <a:ext cx="793314" cy="3191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245352" y="2362200"/>
            <a:ext cx="2365248" cy="3539430"/>
          </a:xfrm>
          <a:prstGeom prst="rect">
            <a:avLst/>
          </a:prstGeom>
          <a:solidFill>
            <a:schemeClr val="bg1"/>
          </a:solidFill>
          <a:ln>
            <a:solidFill>
              <a:srgbClr val="2479BE"/>
            </a:solidFill>
          </a:ln>
        </p:spPr>
        <p:txBody>
          <a:bodyPr wrap="square" rtlCol="0">
            <a:spAutoFit/>
          </a:bodyPr>
          <a:lstStyle/>
          <a:p>
            <a:r>
              <a:rPr lang="en-US" sz="1600" dirty="0"/>
              <a:t>If you answered </a:t>
            </a:r>
            <a:r>
              <a:rPr lang="en-US" sz="1600" b="1" dirty="0"/>
              <a:t>“Yes” </a:t>
            </a:r>
            <a:r>
              <a:rPr lang="en-US" sz="1600" dirty="0"/>
              <a:t>to </a:t>
            </a:r>
            <a:r>
              <a:rPr lang="en-US" sz="1600" b="1" dirty="0"/>
              <a:t>Health Insurance, </a:t>
            </a:r>
            <a:r>
              <a:rPr lang="en-US" sz="1600" dirty="0"/>
              <a:t>and clicked</a:t>
            </a:r>
            <a:r>
              <a:rPr lang="en-US" sz="1600" b="1" dirty="0"/>
              <a:t> “Add”:</a:t>
            </a:r>
            <a:endParaRPr lang="en-US" sz="1600" dirty="0"/>
          </a:p>
          <a:p>
            <a:pPr marL="285750" indent="-285750">
              <a:buFont typeface="Arial" panose="020B0604020202020204" pitchFamily="34" charset="0"/>
              <a:buChar char="•"/>
            </a:pPr>
            <a:r>
              <a:rPr lang="en-US" sz="1600" dirty="0"/>
              <a:t>Start Date auto-populates to Back Date. Do not enter End Date.</a:t>
            </a:r>
          </a:p>
          <a:p>
            <a:pPr marL="285750" indent="-285750">
              <a:buFont typeface="Arial" panose="020B0604020202020204" pitchFamily="34" charset="0"/>
              <a:buChar char="•"/>
            </a:pPr>
            <a:r>
              <a:rPr lang="en-US" sz="1600" dirty="0"/>
              <a:t>Select the Health Insurance Type from the dropdown (if “Other,” specify.)</a:t>
            </a:r>
          </a:p>
          <a:p>
            <a:pPr marL="285750" indent="-285750">
              <a:buFont typeface="Arial" panose="020B0604020202020204" pitchFamily="34" charset="0"/>
              <a:buChar char="•"/>
            </a:pPr>
            <a:r>
              <a:rPr lang="en-US" sz="1600" dirty="0"/>
              <a:t>Select “</a:t>
            </a:r>
            <a:r>
              <a:rPr lang="en-US" sz="1600" b="1" dirty="0"/>
              <a:t>Yes</a:t>
            </a:r>
            <a:r>
              <a:rPr lang="en-US" sz="1600" dirty="0"/>
              <a:t>” for “Covered?”</a:t>
            </a:r>
          </a:p>
          <a:p>
            <a:pPr marL="285750" indent="-285750">
              <a:buFont typeface="Arial" panose="020B0604020202020204" pitchFamily="34" charset="0"/>
              <a:buChar char="•"/>
            </a:pPr>
            <a:r>
              <a:rPr lang="en-US" sz="1600" dirty="0"/>
              <a:t>Save</a:t>
            </a:r>
          </a:p>
        </p:txBody>
      </p:sp>
    </p:spTree>
    <p:extLst>
      <p:ext uri="{BB962C8B-B14F-4D97-AF65-F5344CB8AC3E}">
        <p14:creationId xmlns:p14="http://schemas.microsoft.com/office/powerpoint/2010/main" val="145869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559587"/>
            <a:ext cx="1885950" cy="1066800"/>
          </a:xfrm>
          <a:prstGeom prst="rect">
            <a:avLst/>
          </a:prstGeom>
          <a:ln>
            <a:solidFill>
              <a:schemeClr val="accent1"/>
            </a:solidFill>
          </a:ln>
        </p:spPr>
      </p:pic>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41" t="13426" r="61259" b="15034"/>
          <a:stretch/>
        </p:blipFill>
        <p:spPr bwMode="auto">
          <a:xfrm>
            <a:off x="533400" y="1524000"/>
            <a:ext cx="6356921" cy="448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53200" y="1255455"/>
            <a:ext cx="2365248" cy="2554545"/>
          </a:xfrm>
          <a:prstGeom prst="rect">
            <a:avLst/>
          </a:prstGeom>
          <a:solidFill>
            <a:schemeClr val="bg1"/>
          </a:solidFill>
          <a:ln>
            <a:solidFill>
              <a:srgbClr val="2479BE"/>
            </a:solidFill>
          </a:ln>
        </p:spPr>
        <p:txBody>
          <a:bodyPr wrap="square" rtlCol="0">
            <a:spAutoFit/>
          </a:bodyPr>
          <a:lstStyle/>
          <a:p>
            <a:r>
              <a:rPr lang="en-US" sz="1600" dirty="0"/>
              <a:t>1. You </a:t>
            </a:r>
            <a:r>
              <a:rPr lang="en-US" sz="1600" u="sng" dirty="0"/>
              <a:t>must</a:t>
            </a:r>
            <a:r>
              <a:rPr lang="en-US" sz="1600" dirty="0"/>
              <a:t> complete the </a:t>
            </a:r>
            <a:r>
              <a:rPr lang="en-US" sz="1600" b="1" dirty="0"/>
              <a:t>HUD Verification </a:t>
            </a:r>
            <a:r>
              <a:rPr lang="en-US" sz="1600" dirty="0"/>
              <a:t>sections (regardless of whether you answered “yes” or “no” that the client has any). </a:t>
            </a:r>
          </a:p>
          <a:p>
            <a:r>
              <a:rPr lang="en-US" sz="1600" dirty="0"/>
              <a:t>2. After adding any insurance source, click the “</a:t>
            </a:r>
            <a:r>
              <a:rPr lang="en-US" sz="1600" b="1" dirty="0"/>
              <a:t>HUD Verification</a:t>
            </a:r>
            <a:r>
              <a:rPr lang="en-US" sz="1600" dirty="0"/>
              <a:t>” red triangle.</a:t>
            </a:r>
          </a:p>
        </p:txBody>
      </p:sp>
      <p:sp>
        <p:nvSpPr>
          <p:cNvPr id="8" name="TextBox 7"/>
          <p:cNvSpPr txBox="1"/>
          <p:nvPr/>
        </p:nvSpPr>
        <p:spPr>
          <a:xfrm>
            <a:off x="2706624" y="4038600"/>
            <a:ext cx="2322576" cy="2800767"/>
          </a:xfrm>
          <a:prstGeom prst="rect">
            <a:avLst/>
          </a:prstGeom>
          <a:solidFill>
            <a:schemeClr val="bg1"/>
          </a:solidFill>
          <a:ln>
            <a:solidFill>
              <a:srgbClr val="2479BE"/>
            </a:solidFill>
          </a:ln>
        </p:spPr>
        <p:txBody>
          <a:bodyPr wrap="square" rtlCol="0">
            <a:spAutoFit/>
          </a:bodyPr>
          <a:lstStyle/>
          <a:p>
            <a:r>
              <a:rPr lang="en-US" sz="1600" dirty="0"/>
              <a:t>3. Once you see this screen, select “</a:t>
            </a:r>
            <a:r>
              <a:rPr lang="en-US" sz="1600" b="1" dirty="0"/>
              <a:t>No</a:t>
            </a:r>
            <a:r>
              <a:rPr lang="en-US" sz="1600" dirty="0"/>
              <a:t>” at the top (this confirms that the client does </a:t>
            </a:r>
            <a:r>
              <a:rPr lang="en-US" sz="1600" b="1" dirty="0"/>
              <a:t>not</a:t>
            </a:r>
            <a:r>
              <a:rPr lang="en-US" sz="1600" dirty="0"/>
              <a:t> have any of the health insurance types that you did </a:t>
            </a:r>
            <a:r>
              <a:rPr lang="en-US" sz="1600" b="1" dirty="0"/>
              <a:t>not</a:t>
            </a:r>
            <a:r>
              <a:rPr lang="en-US" sz="1600" dirty="0"/>
              <a:t> select). This will fill in “no” for every answer choice that you did not choose. </a:t>
            </a:r>
          </a:p>
          <a:p>
            <a:r>
              <a:rPr lang="en-US" sz="1600" dirty="0"/>
              <a:t>4. </a:t>
            </a:r>
            <a:r>
              <a:rPr lang="en-US" sz="1600" b="1" dirty="0"/>
              <a:t>Save &amp; Exit</a:t>
            </a:r>
            <a:r>
              <a:rPr lang="en-US" sz="1600" dirty="0"/>
              <a:t>. </a:t>
            </a:r>
          </a:p>
        </p:txBody>
      </p:sp>
      <p:cxnSp>
        <p:nvCxnSpPr>
          <p:cNvPr id="9" name="Straight Arrow Connector 8"/>
          <p:cNvCxnSpPr/>
          <p:nvPr/>
        </p:nvCxnSpPr>
        <p:spPr>
          <a:xfrm flipH="1" flipV="1">
            <a:off x="2895600" y="2819400"/>
            <a:ext cx="152400" cy="11430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86600" y="5334000"/>
            <a:ext cx="1981200" cy="584775"/>
          </a:xfrm>
          <a:prstGeom prst="rect">
            <a:avLst/>
          </a:prstGeom>
          <a:solidFill>
            <a:schemeClr val="bg1"/>
          </a:solidFill>
          <a:ln>
            <a:solidFill>
              <a:srgbClr val="2479BE"/>
            </a:solidFill>
          </a:ln>
        </p:spPr>
        <p:txBody>
          <a:bodyPr wrap="square" rtlCol="0">
            <a:spAutoFit/>
          </a:bodyPr>
          <a:lstStyle/>
          <a:p>
            <a:r>
              <a:rPr lang="en-US" sz="1600" dirty="0"/>
              <a:t>5. You’ll end up with a </a:t>
            </a:r>
            <a:r>
              <a:rPr lang="en-US" sz="1600" b="1" dirty="0"/>
              <a:t>green check</a:t>
            </a:r>
            <a:r>
              <a:rPr lang="en-US" sz="1600" dirty="0"/>
              <a:t>!</a:t>
            </a:r>
          </a:p>
        </p:txBody>
      </p:sp>
      <p:sp>
        <p:nvSpPr>
          <p:cNvPr id="15" name="Title 1"/>
          <p:cNvSpPr>
            <a:spLocks noGrp="1"/>
          </p:cNvSpPr>
          <p:nvPr>
            <p:ph type="title"/>
          </p:nvPr>
        </p:nvSpPr>
        <p:spPr>
          <a:xfrm>
            <a:off x="685800" y="274638"/>
            <a:ext cx="8229600" cy="1143000"/>
          </a:xfrm>
        </p:spPr>
        <p:txBody>
          <a:bodyPr>
            <a:normAutofit/>
          </a:bodyPr>
          <a:lstStyle/>
          <a:p>
            <a:pPr algn="l"/>
            <a:r>
              <a:rPr lang="en-US" dirty="0"/>
              <a:t>Entry Assessment</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033" t="73807" r="63513" b="23828"/>
          <a:stretch/>
        </p:blipFill>
        <p:spPr bwMode="auto">
          <a:xfrm>
            <a:off x="5437560" y="279991"/>
            <a:ext cx="3293850" cy="634409"/>
          </a:xfrm>
          <a:prstGeom prst="rect">
            <a:avLst/>
          </a:prstGeom>
          <a:solidFill>
            <a:schemeClr val="bg1"/>
          </a:solidFill>
          <a:ln>
            <a:solidFill>
              <a:schemeClr val="accent1"/>
            </a:solidFill>
          </a:ln>
        </p:spPr>
      </p:pic>
    </p:spTree>
    <p:extLst>
      <p:ext uri="{BB962C8B-B14F-4D97-AF65-F5344CB8AC3E}">
        <p14:creationId xmlns:p14="http://schemas.microsoft.com/office/powerpoint/2010/main" val="321724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 Section 2</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07" t="24092" r="52207" b="46115"/>
          <a:stretch/>
        </p:blipFill>
        <p:spPr bwMode="auto">
          <a:xfrm>
            <a:off x="731897" y="2310825"/>
            <a:ext cx="780250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703697" y="2719626"/>
            <a:ext cx="762000"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26130" y="2550349"/>
            <a:ext cx="3398670" cy="338554"/>
          </a:xfrm>
          <a:prstGeom prst="rect">
            <a:avLst/>
          </a:prstGeom>
          <a:solidFill>
            <a:schemeClr val="bg1"/>
          </a:solidFill>
          <a:ln>
            <a:solidFill>
              <a:srgbClr val="2479BE"/>
            </a:solidFill>
          </a:ln>
        </p:spPr>
        <p:txBody>
          <a:bodyPr wrap="square" rtlCol="0">
            <a:spAutoFit/>
          </a:bodyPr>
          <a:lstStyle/>
          <a:p>
            <a:r>
              <a:rPr lang="en-US" sz="1600" b="1" dirty="0"/>
              <a:t>CoC Code </a:t>
            </a:r>
            <a:r>
              <a:rPr lang="en-US" sz="1600" dirty="0"/>
              <a:t>(complete for HoH Only)</a:t>
            </a:r>
          </a:p>
        </p:txBody>
      </p:sp>
      <p:sp>
        <p:nvSpPr>
          <p:cNvPr id="10" name="TextBox 9"/>
          <p:cNvSpPr txBox="1"/>
          <p:nvPr/>
        </p:nvSpPr>
        <p:spPr>
          <a:xfrm>
            <a:off x="3566348" y="4825425"/>
            <a:ext cx="1472373" cy="584775"/>
          </a:xfrm>
          <a:prstGeom prst="rect">
            <a:avLst/>
          </a:prstGeom>
          <a:solidFill>
            <a:schemeClr val="bg1"/>
          </a:solidFill>
          <a:ln>
            <a:solidFill>
              <a:srgbClr val="2479BE"/>
            </a:solidFill>
          </a:ln>
        </p:spPr>
        <p:txBody>
          <a:bodyPr wrap="square" rtlCol="0">
            <a:spAutoFit/>
          </a:bodyPr>
          <a:lstStyle/>
          <a:p>
            <a:r>
              <a:rPr lang="en-US" sz="1600" dirty="0"/>
              <a:t>Complete for all adults.</a:t>
            </a:r>
          </a:p>
        </p:txBody>
      </p:sp>
      <p:sp>
        <p:nvSpPr>
          <p:cNvPr id="11" name="Rectangle 10"/>
          <p:cNvSpPr/>
          <p:nvPr/>
        </p:nvSpPr>
        <p:spPr>
          <a:xfrm>
            <a:off x="960497" y="2888903"/>
            <a:ext cx="1752600" cy="1615723"/>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flipV="1">
            <a:off x="2408297" y="4596825"/>
            <a:ext cx="1066800" cy="6096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5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pPr algn="l"/>
            <a:r>
              <a:rPr lang="en-US" b="1" dirty="0"/>
              <a:t>How Data is Organized in HMIS</a:t>
            </a:r>
            <a:endParaRPr lang="en-US" dirty="0"/>
          </a:p>
        </p:txBody>
      </p:sp>
      <p:sp>
        <p:nvSpPr>
          <p:cNvPr id="3" name="Content Placeholder 2"/>
          <p:cNvSpPr>
            <a:spLocks noGrp="1"/>
          </p:cNvSpPr>
          <p:nvPr>
            <p:ph idx="1"/>
          </p:nvPr>
        </p:nvSpPr>
        <p:spPr>
          <a:xfrm>
            <a:off x="609600" y="1524000"/>
            <a:ext cx="8229600" cy="4525963"/>
          </a:xfrm>
        </p:spPr>
        <p:txBody>
          <a:bodyPr>
            <a:noAutofit/>
          </a:bodyPr>
          <a:lstStyle/>
          <a:p>
            <a:pPr marL="0" indent="0">
              <a:buNone/>
            </a:pPr>
            <a:r>
              <a:rPr lang="en-US" sz="1400" dirty="0"/>
              <a:t>IMAGINING HMIS AS A NEIGHBORHOOD</a:t>
            </a:r>
          </a:p>
          <a:p>
            <a:pPr marL="0" indent="0">
              <a:buNone/>
            </a:pPr>
            <a:endParaRPr lang="en-US" sz="1400" dirty="0"/>
          </a:p>
          <a:p>
            <a:r>
              <a:rPr lang="en-US" sz="1400" dirty="0"/>
              <a:t>To get a better understanding of the way information is stored in HMIS, imagine the HMIS system as a neighborhood. All of the information collected by service providers in Nashville lives in this neighborhood. Different streets in the neighborhood represent different </a:t>
            </a:r>
            <a:r>
              <a:rPr lang="en-US" sz="1400" u="sng" dirty="0"/>
              <a:t>agencies</a:t>
            </a:r>
            <a:r>
              <a:rPr lang="en-US" sz="1400" dirty="0"/>
              <a:t> – for example, let’s say the neighborhood has Safe Haven St., Centerstone SSVF Ave., Nashville Cares Way, Park Center Blvd. On each street there are many houses, representing the different </a:t>
            </a:r>
            <a:r>
              <a:rPr lang="en-US" sz="1400" u="sng" dirty="0"/>
              <a:t>programs</a:t>
            </a:r>
            <a:r>
              <a:rPr lang="en-US" sz="1400" dirty="0"/>
              <a:t> that each agency (street) contains – for example, on Centerstone SSVF Ave. there’s a house called </a:t>
            </a:r>
            <a:r>
              <a:rPr lang="en-US" sz="1400" i="1" dirty="0"/>
              <a:t>Homelessness Prevention</a:t>
            </a:r>
            <a:r>
              <a:rPr lang="en-US" sz="1400" dirty="0"/>
              <a:t>, as well as a house called </a:t>
            </a:r>
            <a:r>
              <a:rPr lang="en-US" sz="1400" i="1" dirty="0"/>
              <a:t>Rapid Rehousing </a:t>
            </a:r>
            <a:r>
              <a:rPr lang="en-US" sz="1400" dirty="0"/>
              <a:t>since they run both of those programs. Every time you, the user, enter information into HMIS, you will always be entering that information into a specific </a:t>
            </a:r>
            <a:r>
              <a:rPr lang="en-US" sz="1400" i="1" dirty="0"/>
              <a:t>house </a:t>
            </a:r>
            <a:r>
              <a:rPr lang="en-US" sz="1400" dirty="0"/>
              <a:t>on a particular </a:t>
            </a:r>
            <a:r>
              <a:rPr lang="en-US" sz="1400" i="1" dirty="0"/>
              <a:t>street.</a:t>
            </a:r>
            <a:r>
              <a:rPr lang="en-US" sz="1400" dirty="0"/>
              <a:t> </a:t>
            </a:r>
          </a:p>
          <a:p>
            <a:r>
              <a:rPr lang="en-US" sz="1400" dirty="0"/>
              <a:t>A client in Nashville may receive services at any “house” on any “street” over the course of time. For example, perhaps they were a part of Centerstone SSVF’s Rapid Rehousing program a year ago, but now they’re receiving services from the Salvation Army. The Salvation Army HMIS user will be entering that client’s information into a different “house” than the SSVF HMIS user had entered into previously. The information from both programs all lives within the same neighborhood, but it does not flow freely from street to street.</a:t>
            </a:r>
            <a:r>
              <a:rPr lang="en-US" sz="1400" b="1" dirty="0"/>
              <a:t> *Note: Since the Nashville/Davidson County HMIS is </a:t>
            </a:r>
            <a:r>
              <a:rPr lang="en-US" sz="1400" b="1" u="sng" dirty="0"/>
              <a:t>not an “open system</a:t>
            </a:r>
            <a:r>
              <a:rPr lang="en-US" sz="1400" b="1" dirty="0"/>
              <a:t>” at this time, HMIS users at one agency </a:t>
            </a:r>
            <a:r>
              <a:rPr lang="en-US" sz="1400" b="1" u="sng" dirty="0"/>
              <a:t>cannot</a:t>
            </a:r>
            <a:r>
              <a:rPr lang="en-US" sz="1400" b="1" dirty="0"/>
              <a:t> view the details of services a client has received at any agency other than their own. You can only view the services and entries and exits that </a:t>
            </a:r>
            <a:r>
              <a:rPr lang="en-US" sz="1400" b="1" u="sng" dirty="0"/>
              <a:t>your</a:t>
            </a:r>
            <a:r>
              <a:rPr lang="en-US" sz="1400" b="1" dirty="0"/>
              <a:t> agency has provided.</a:t>
            </a:r>
            <a:r>
              <a:rPr lang="en-US" sz="1400" dirty="0"/>
              <a:t> You can view information entered in other houses on your street, but not on other streets in the neighborhood.</a:t>
            </a:r>
          </a:p>
          <a:p>
            <a:pPr marL="0" indent="0">
              <a:buNone/>
            </a:pPr>
            <a:endParaRPr lang="en-US" sz="1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44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38" t="19494" r="52258" b="35871"/>
          <a:stretch/>
        </p:blipFill>
        <p:spPr bwMode="auto">
          <a:xfrm>
            <a:off x="457200" y="1371600"/>
            <a:ext cx="858827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38200" y="3262265"/>
            <a:ext cx="4002024" cy="3953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30686" y="1493496"/>
            <a:ext cx="3688914" cy="1668804"/>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114800" y="1371600"/>
            <a:ext cx="4803648" cy="1477328"/>
          </a:xfrm>
          <a:prstGeom prst="rect">
            <a:avLst/>
          </a:prstGeom>
          <a:solidFill>
            <a:schemeClr val="bg1"/>
          </a:solidFill>
          <a:ln>
            <a:solidFill>
              <a:srgbClr val="2479BE"/>
            </a:solidFill>
          </a:ln>
        </p:spPr>
        <p:txBody>
          <a:bodyPr wrap="square" rtlCol="0">
            <a:spAutoFit/>
          </a:bodyPr>
          <a:lstStyle/>
          <a:p>
            <a:r>
              <a:rPr lang="en-US" dirty="0"/>
              <a:t>1. Fill in total monthly </a:t>
            </a:r>
            <a:r>
              <a:rPr lang="en-US" b="1" dirty="0"/>
              <a:t>income</a:t>
            </a:r>
            <a:r>
              <a:rPr lang="en-US" dirty="0"/>
              <a:t> for this client. </a:t>
            </a:r>
          </a:p>
          <a:p>
            <a:r>
              <a:rPr lang="en-US" dirty="0"/>
              <a:t>2. Select the appropriate </a:t>
            </a:r>
            <a:r>
              <a:rPr lang="en-US" b="1" dirty="0"/>
              <a:t>% AMI</a:t>
            </a:r>
            <a:r>
              <a:rPr lang="en-US" dirty="0"/>
              <a:t>. This is based on </a:t>
            </a:r>
            <a:r>
              <a:rPr lang="en-US" i="1" dirty="0"/>
              <a:t>annual</a:t>
            </a:r>
            <a:r>
              <a:rPr lang="en-US" dirty="0"/>
              <a:t> income. Answer % AMI for HoH only (but be sure to include income sources from all family members).</a:t>
            </a:r>
          </a:p>
        </p:txBody>
      </p:sp>
      <p:sp>
        <p:nvSpPr>
          <p:cNvPr id="23" name="TextBox 22"/>
          <p:cNvSpPr txBox="1"/>
          <p:nvPr/>
        </p:nvSpPr>
        <p:spPr>
          <a:xfrm>
            <a:off x="533400" y="5130225"/>
            <a:ext cx="8385048" cy="646331"/>
          </a:xfrm>
          <a:prstGeom prst="rect">
            <a:avLst/>
          </a:prstGeom>
          <a:solidFill>
            <a:schemeClr val="bg1"/>
          </a:solidFill>
          <a:ln>
            <a:solidFill>
              <a:srgbClr val="2479BE"/>
            </a:solidFill>
          </a:ln>
        </p:spPr>
        <p:txBody>
          <a:bodyPr wrap="square" rtlCol="0">
            <a:spAutoFit/>
          </a:bodyPr>
          <a:lstStyle/>
          <a:p>
            <a:r>
              <a:rPr lang="en-US" dirty="0"/>
              <a:t>3. If a client has no income, complete </a:t>
            </a:r>
            <a:r>
              <a:rPr lang="en-US" b="1" u="sng" dirty="0"/>
              <a:t>HUD Verification</a:t>
            </a:r>
            <a:r>
              <a:rPr lang="en-US" dirty="0"/>
              <a:t>. </a:t>
            </a:r>
          </a:p>
          <a:p>
            <a:r>
              <a:rPr lang="en-US" dirty="0"/>
              <a:t>4. If the client has income, select </a:t>
            </a:r>
            <a:r>
              <a:rPr lang="en-US" b="1" dirty="0"/>
              <a:t>Add</a:t>
            </a:r>
            <a:r>
              <a:rPr lang="en-US" dirty="0"/>
              <a:t>. A pop-up window  will appear:</a:t>
            </a:r>
          </a:p>
        </p:txBody>
      </p:sp>
    </p:spTree>
    <p:extLst>
      <p:ext uri="{BB962C8B-B14F-4D97-AF65-F5344CB8AC3E}">
        <p14:creationId xmlns:p14="http://schemas.microsoft.com/office/powerpoint/2010/main" val="2873782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5" name="Picture 14"/>
          <p:cNvPicPr/>
          <p:nvPr/>
        </p:nvPicPr>
        <p:blipFill rotWithShape="1">
          <a:blip r:embed="rId3">
            <a:extLst>
              <a:ext uri="{28A0092B-C50C-407E-A947-70E740481C1C}">
                <a14:useLocalDpi xmlns:a14="http://schemas.microsoft.com/office/drawing/2010/main" val="0"/>
              </a:ext>
            </a:extLst>
          </a:blip>
          <a:srcRect l="23848" t="20372" r="25556" b="22010"/>
          <a:stretch/>
        </p:blipFill>
        <p:spPr bwMode="auto">
          <a:xfrm>
            <a:off x="453670" y="990600"/>
            <a:ext cx="6712657" cy="4298381"/>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17" name="TextBox 16"/>
          <p:cNvSpPr txBox="1"/>
          <p:nvPr/>
        </p:nvSpPr>
        <p:spPr>
          <a:xfrm>
            <a:off x="542167" y="5417403"/>
            <a:ext cx="8438502" cy="830997"/>
          </a:xfrm>
          <a:prstGeom prst="rect">
            <a:avLst/>
          </a:prstGeom>
          <a:solidFill>
            <a:schemeClr val="bg1"/>
          </a:solidFill>
          <a:ln>
            <a:solidFill>
              <a:srgbClr val="2479BE"/>
            </a:solidFill>
          </a:ln>
        </p:spPr>
        <p:txBody>
          <a:bodyPr wrap="square" rtlCol="0">
            <a:spAutoFit/>
          </a:bodyPr>
          <a:lstStyle/>
          <a:p>
            <a:r>
              <a:rPr lang="en-US" sz="1600" b="1" dirty="0"/>
              <a:t>NOTE</a:t>
            </a:r>
            <a:r>
              <a:rPr lang="en-US" sz="1600" dirty="0"/>
              <a:t>: If the client already has an income source listed in their entry assessment, but they are no longer receiving it, click on the pencil next to that income source to edit. Add an end date of the day before program enrollment date. Leave “Receiving Income Source?” as “Yes.”</a:t>
            </a:r>
          </a:p>
        </p:txBody>
      </p:sp>
      <p:sp>
        <p:nvSpPr>
          <p:cNvPr id="19" name="TextBox 18"/>
          <p:cNvSpPr txBox="1"/>
          <p:nvPr/>
        </p:nvSpPr>
        <p:spPr>
          <a:xfrm>
            <a:off x="3809999" y="1447800"/>
            <a:ext cx="3436057" cy="338554"/>
          </a:xfrm>
          <a:prstGeom prst="rect">
            <a:avLst/>
          </a:prstGeom>
          <a:solidFill>
            <a:schemeClr val="bg1"/>
          </a:solidFill>
          <a:ln>
            <a:solidFill>
              <a:srgbClr val="2479BE"/>
            </a:solidFill>
          </a:ln>
        </p:spPr>
        <p:txBody>
          <a:bodyPr wrap="square" rtlCol="0">
            <a:spAutoFit/>
          </a:bodyPr>
          <a:lstStyle/>
          <a:p>
            <a:r>
              <a:rPr lang="en-US" sz="1600" dirty="0"/>
              <a:t>1. Enter monthly income amount.</a:t>
            </a:r>
          </a:p>
        </p:txBody>
      </p:sp>
      <p:sp>
        <p:nvSpPr>
          <p:cNvPr id="20" name="TextBox 19"/>
          <p:cNvSpPr txBox="1"/>
          <p:nvPr/>
        </p:nvSpPr>
        <p:spPr>
          <a:xfrm>
            <a:off x="4114800" y="1828800"/>
            <a:ext cx="4419600" cy="584775"/>
          </a:xfrm>
          <a:prstGeom prst="rect">
            <a:avLst/>
          </a:prstGeom>
          <a:solidFill>
            <a:schemeClr val="bg1"/>
          </a:solidFill>
          <a:ln>
            <a:solidFill>
              <a:srgbClr val="2479BE"/>
            </a:solidFill>
          </a:ln>
        </p:spPr>
        <p:txBody>
          <a:bodyPr wrap="square" rtlCol="0">
            <a:spAutoFit/>
          </a:bodyPr>
          <a:lstStyle/>
          <a:p>
            <a:r>
              <a:rPr lang="en-US" sz="1600" dirty="0"/>
              <a:t>2. Select appropriate source of income. Always select the option with (HUD) following it.</a:t>
            </a:r>
          </a:p>
        </p:txBody>
      </p:sp>
      <p:sp>
        <p:nvSpPr>
          <p:cNvPr id="21" name="TextBox 20"/>
          <p:cNvSpPr txBox="1"/>
          <p:nvPr/>
        </p:nvSpPr>
        <p:spPr>
          <a:xfrm>
            <a:off x="1984728" y="3139790"/>
            <a:ext cx="1520472" cy="338554"/>
          </a:xfrm>
          <a:prstGeom prst="rect">
            <a:avLst/>
          </a:prstGeom>
          <a:solidFill>
            <a:schemeClr val="bg1"/>
          </a:solidFill>
          <a:ln>
            <a:solidFill>
              <a:srgbClr val="2479BE"/>
            </a:solidFill>
          </a:ln>
        </p:spPr>
        <p:txBody>
          <a:bodyPr wrap="square" rtlCol="0">
            <a:spAutoFit/>
          </a:bodyPr>
          <a:lstStyle/>
          <a:p>
            <a:r>
              <a:rPr lang="en-US" sz="1600" dirty="0"/>
              <a:t>3. Select “Yes.”</a:t>
            </a:r>
          </a:p>
        </p:txBody>
      </p:sp>
      <p:sp>
        <p:nvSpPr>
          <p:cNvPr id="22" name="TextBox 21"/>
          <p:cNvSpPr txBox="1"/>
          <p:nvPr/>
        </p:nvSpPr>
        <p:spPr>
          <a:xfrm>
            <a:off x="4495800" y="3868616"/>
            <a:ext cx="2750256" cy="338554"/>
          </a:xfrm>
          <a:prstGeom prst="rect">
            <a:avLst/>
          </a:prstGeom>
          <a:solidFill>
            <a:schemeClr val="bg1"/>
          </a:solidFill>
          <a:ln>
            <a:solidFill>
              <a:srgbClr val="2479BE"/>
            </a:solidFill>
          </a:ln>
        </p:spPr>
        <p:txBody>
          <a:bodyPr wrap="square" rtlCol="0">
            <a:spAutoFit/>
          </a:bodyPr>
          <a:lstStyle/>
          <a:p>
            <a:r>
              <a:rPr lang="en-US" sz="1600" dirty="0"/>
              <a:t>4. Leave end date blank.</a:t>
            </a:r>
          </a:p>
        </p:txBody>
      </p:sp>
      <p:sp>
        <p:nvSpPr>
          <p:cNvPr id="23" name="TextBox 22"/>
          <p:cNvSpPr txBox="1"/>
          <p:nvPr/>
        </p:nvSpPr>
        <p:spPr>
          <a:xfrm>
            <a:off x="4264152" y="4312594"/>
            <a:ext cx="4879848" cy="584775"/>
          </a:xfrm>
          <a:prstGeom prst="rect">
            <a:avLst/>
          </a:prstGeom>
          <a:solidFill>
            <a:schemeClr val="bg1"/>
          </a:solidFill>
          <a:ln>
            <a:solidFill>
              <a:srgbClr val="2479BE"/>
            </a:solidFill>
          </a:ln>
        </p:spPr>
        <p:txBody>
          <a:bodyPr wrap="square" rtlCol="0">
            <a:spAutoFit/>
          </a:bodyPr>
          <a:lstStyle/>
          <a:p>
            <a:r>
              <a:rPr lang="en-US" sz="1600" dirty="0"/>
              <a:t>5. Start date is pre-populated with Back Date. Check to make sure this = program enrollment date.</a:t>
            </a:r>
          </a:p>
        </p:txBody>
      </p:sp>
      <p:cxnSp>
        <p:nvCxnSpPr>
          <p:cNvPr id="24" name="Straight Arrow Connector 23"/>
          <p:cNvCxnSpPr/>
          <p:nvPr/>
        </p:nvCxnSpPr>
        <p:spPr>
          <a:xfrm>
            <a:off x="2286000" y="3545975"/>
            <a:ext cx="381000" cy="42296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809998" y="3968942"/>
            <a:ext cx="685802" cy="34365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697016" y="4725543"/>
            <a:ext cx="493984"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title"/>
          </p:nvPr>
        </p:nvSpPr>
        <p:spPr>
          <a:xfrm>
            <a:off x="685800" y="76200"/>
            <a:ext cx="8229600" cy="1143000"/>
          </a:xfrm>
        </p:spPr>
        <p:txBody>
          <a:bodyPr/>
          <a:lstStyle/>
          <a:p>
            <a:pPr algn="l"/>
            <a:r>
              <a:rPr lang="en-US" dirty="0"/>
              <a:t>Entry Assessment</a:t>
            </a:r>
          </a:p>
        </p:txBody>
      </p:sp>
      <p:sp>
        <p:nvSpPr>
          <p:cNvPr id="35" name="TextBox 34"/>
          <p:cNvSpPr txBox="1"/>
          <p:nvPr/>
        </p:nvSpPr>
        <p:spPr>
          <a:xfrm>
            <a:off x="2137128" y="6367046"/>
            <a:ext cx="3120672" cy="338554"/>
          </a:xfrm>
          <a:prstGeom prst="rect">
            <a:avLst/>
          </a:prstGeom>
          <a:solidFill>
            <a:schemeClr val="bg1"/>
          </a:solidFill>
          <a:ln>
            <a:solidFill>
              <a:srgbClr val="2479BE"/>
            </a:solidFill>
          </a:ln>
        </p:spPr>
        <p:txBody>
          <a:bodyPr wrap="square" rtlCol="0">
            <a:spAutoFit/>
          </a:bodyPr>
          <a:lstStyle/>
          <a:p>
            <a:r>
              <a:rPr lang="en-US" sz="1600" dirty="0"/>
              <a:t>Don’t forget </a:t>
            </a:r>
            <a:r>
              <a:rPr lang="en-US" sz="1600" b="1" dirty="0"/>
              <a:t>HUD Verification.</a:t>
            </a:r>
            <a:endParaRPr lang="en-US" sz="1600" dirty="0"/>
          </a:p>
        </p:txBody>
      </p:sp>
    </p:spTree>
    <p:extLst>
      <p:ext uri="{BB962C8B-B14F-4D97-AF65-F5344CB8AC3E}">
        <p14:creationId xmlns:p14="http://schemas.microsoft.com/office/powerpoint/2010/main" val="150935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9" t="41195" r="53267" b="34345"/>
          <a:stretch/>
        </p:blipFill>
        <p:spPr bwMode="auto">
          <a:xfrm>
            <a:off x="462454" y="1752600"/>
            <a:ext cx="8529146" cy="209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20973" y="4332982"/>
            <a:ext cx="8438502" cy="1077218"/>
          </a:xfrm>
          <a:prstGeom prst="rect">
            <a:avLst/>
          </a:prstGeom>
          <a:solidFill>
            <a:schemeClr val="bg1"/>
          </a:solidFill>
          <a:ln>
            <a:solidFill>
              <a:srgbClr val="2479BE"/>
            </a:solidFill>
          </a:ln>
        </p:spPr>
        <p:txBody>
          <a:bodyPr wrap="square" rtlCol="0">
            <a:spAutoFit/>
          </a:bodyPr>
          <a:lstStyle/>
          <a:p>
            <a:r>
              <a:rPr lang="en-US" sz="1600" b="1" dirty="0"/>
              <a:t>NOTE</a:t>
            </a:r>
            <a:r>
              <a:rPr lang="en-US" sz="1600" dirty="0"/>
              <a:t>: If the client already has a non-cash benefit source listed in their entry assessment, but they are no longer receiving it, click on the pencil next to that income source to edit. Add an end date of the day before program enrollment date. Leave “Receiving Benefit?” as “Yes.”</a:t>
            </a:r>
          </a:p>
        </p:txBody>
      </p:sp>
      <p:sp>
        <p:nvSpPr>
          <p:cNvPr id="7" name="TextBox 6"/>
          <p:cNvSpPr txBox="1"/>
          <p:nvPr/>
        </p:nvSpPr>
        <p:spPr>
          <a:xfrm>
            <a:off x="507776" y="3852446"/>
            <a:ext cx="3759424" cy="338554"/>
          </a:xfrm>
          <a:prstGeom prst="rect">
            <a:avLst/>
          </a:prstGeom>
          <a:solidFill>
            <a:schemeClr val="bg1"/>
          </a:solidFill>
          <a:ln>
            <a:solidFill>
              <a:srgbClr val="2479BE"/>
            </a:solidFill>
          </a:ln>
        </p:spPr>
        <p:txBody>
          <a:bodyPr wrap="square" rtlCol="0">
            <a:spAutoFit/>
          </a:bodyPr>
          <a:lstStyle/>
          <a:p>
            <a:r>
              <a:rPr lang="en-US" sz="1600" dirty="0"/>
              <a:t>Follow the same procedure as Income.</a:t>
            </a:r>
          </a:p>
        </p:txBody>
      </p:sp>
      <p:sp>
        <p:nvSpPr>
          <p:cNvPr id="8" name="TextBox 7"/>
          <p:cNvSpPr txBox="1"/>
          <p:nvPr/>
        </p:nvSpPr>
        <p:spPr>
          <a:xfrm>
            <a:off x="2137128" y="5528846"/>
            <a:ext cx="3120672" cy="338554"/>
          </a:xfrm>
          <a:prstGeom prst="rect">
            <a:avLst/>
          </a:prstGeom>
          <a:solidFill>
            <a:schemeClr val="bg1"/>
          </a:solidFill>
          <a:ln>
            <a:solidFill>
              <a:srgbClr val="2479BE"/>
            </a:solidFill>
          </a:ln>
        </p:spPr>
        <p:txBody>
          <a:bodyPr wrap="square" rtlCol="0">
            <a:spAutoFit/>
          </a:bodyPr>
          <a:lstStyle/>
          <a:p>
            <a:r>
              <a:rPr lang="en-US" sz="1600" dirty="0"/>
              <a:t>Don’t forget </a:t>
            </a:r>
            <a:r>
              <a:rPr lang="en-US" sz="1600" b="1" dirty="0"/>
              <a:t>HUD Verification.</a:t>
            </a:r>
            <a:endParaRPr lang="en-US" sz="1600" dirty="0"/>
          </a:p>
        </p:txBody>
      </p:sp>
    </p:spTree>
    <p:extLst>
      <p:ext uri="{BB962C8B-B14F-4D97-AF65-F5344CB8AC3E}">
        <p14:creationId xmlns:p14="http://schemas.microsoft.com/office/powerpoint/2010/main" val="102863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44" t="30222" r="52362" b="28764"/>
          <a:stretch/>
        </p:blipFill>
        <p:spPr bwMode="auto">
          <a:xfrm>
            <a:off x="457199" y="1981200"/>
            <a:ext cx="865957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14400" y="2286000"/>
            <a:ext cx="1676400" cy="485001"/>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0" y="2895599"/>
            <a:ext cx="2819400" cy="369332"/>
          </a:xfrm>
          <a:prstGeom prst="rect">
            <a:avLst/>
          </a:prstGeom>
          <a:solidFill>
            <a:schemeClr val="bg1"/>
          </a:solidFill>
          <a:ln>
            <a:solidFill>
              <a:srgbClr val="2479BE"/>
            </a:solidFill>
          </a:ln>
        </p:spPr>
        <p:txBody>
          <a:bodyPr wrap="square" rtlCol="0">
            <a:spAutoFit/>
          </a:bodyPr>
          <a:lstStyle/>
          <a:p>
            <a:r>
              <a:rPr lang="en-US" dirty="0"/>
              <a:t>HoH only  (see next slide)</a:t>
            </a:r>
          </a:p>
        </p:txBody>
      </p:sp>
      <p:sp>
        <p:nvSpPr>
          <p:cNvPr id="9" name="Rectangle 8"/>
          <p:cNvSpPr/>
          <p:nvPr/>
        </p:nvSpPr>
        <p:spPr>
          <a:xfrm>
            <a:off x="888124" y="4724400"/>
            <a:ext cx="1676400" cy="485001"/>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867400" y="4834050"/>
            <a:ext cx="1143000" cy="369332"/>
          </a:xfrm>
          <a:prstGeom prst="rect">
            <a:avLst/>
          </a:prstGeom>
          <a:solidFill>
            <a:schemeClr val="bg1"/>
          </a:solidFill>
          <a:ln>
            <a:solidFill>
              <a:srgbClr val="2479BE"/>
            </a:solidFill>
          </a:ln>
        </p:spPr>
        <p:txBody>
          <a:bodyPr wrap="square" rtlCol="0">
            <a:spAutoFit/>
          </a:bodyPr>
          <a:lstStyle/>
          <a:p>
            <a:r>
              <a:rPr lang="en-US" dirty="0" err="1"/>
              <a:t>HoH</a:t>
            </a:r>
            <a:r>
              <a:rPr lang="en-US" dirty="0"/>
              <a:t> only</a:t>
            </a:r>
          </a:p>
        </p:txBody>
      </p:sp>
      <p:sp>
        <p:nvSpPr>
          <p:cNvPr id="11" name="Rectangle 10"/>
          <p:cNvSpPr/>
          <p:nvPr/>
        </p:nvSpPr>
        <p:spPr>
          <a:xfrm>
            <a:off x="914400" y="2819400"/>
            <a:ext cx="2057400" cy="485001"/>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14400" y="3733800"/>
            <a:ext cx="1676400" cy="485001"/>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667000" y="3897868"/>
            <a:ext cx="3962400" cy="369332"/>
          </a:xfrm>
          <a:prstGeom prst="rect">
            <a:avLst/>
          </a:prstGeom>
          <a:solidFill>
            <a:schemeClr val="bg1"/>
          </a:solidFill>
          <a:ln>
            <a:solidFill>
              <a:srgbClr val="2479BE"/>
            </a:solidFill>
          </a:ln>
        </p:spPr>
        <p:txBody>
          <a:bodyPr wrap="square" rtlCol="0">
            <a:spAutoFit/>
          </a:bodyPr>
          <a:lstStyle/>
          <a:p>
            <a:r>
              <a:rPr lang="en-US" dirty="0"/>
              <a:t>Adults only (see the following slide)</a:t>
            </a:r>
          </a:p>
        </p:txBody>
      </p:sp>
      <p:sp>
        <p:nvSpPr>
          <p:cNvPr id="14" name="TextBox 13"/>
          <p:cNvSpPr txBox="1"/>
          <p:nvPr/>
        </p:nvSpPr>
        <p:spPr>
          <a:xfrm>
            <a:off x="5715000" y="2362200"/>
            <a:ext cx="1389888" cy="369332"/>
          </a:xfrm>
          <a:prstGeom prst="rect">
            <a:avLst/>
          </a:prstGeom>
          <a:solidFill>
            <a:schemeClr val="bg1"/>
          </a:solidFill>
          <a:ln>
            <a:solidFill>
              <a:srgbClr val="2479BE"/>
            </a:solidFill>
          </a:ln>
        </p:spPr>
        <p:txBody>
          <a:bodyPr wrap="square" rtlCol="0">
            <a:spAutoFit/>
          </a:bodyPr>
          <a:lstStyle/>
          <a:p>
            <a:r>
              <a:rPr lang="en-US" dirty="0"/>
              <a:t>Adults only</a:t>
            </a:r>
          </a:p>
        </p:txBody>
      </p:sp>
    </p:spTree>
    <p:extLst>
      <p:ext uri="{BB962C8B-B14F-4D97-AF65-F5344CB8AC3E}">
        <p14:creationId xmlns:p14="http://schemas.microsoft.com/office/powerpoint/2010/main" val="2197874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endParaRPr lang="en-US" dirty="0"/>
          </a:p>
          <a:p>
            <a:pPr marL="0" indent="0">
              <a:buNone/>
            </a:pPr>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4039"/>
          <a:stretch/>
        </p:blipFill>
        <p:spPr>
          <a:xfrm>
            <a:off x="819150" y="2100262"/>
            <a:ext cx="7505700" cy="861001"/>
          </a:xfrm>
          <a:prstGeom prst="rect">
            <a:avLst/>
          </a:prstGeom>
        </p:spPr>
      </p:pic>
      <p:sp>
        <p:nvSpPr>
          <p:cNvPr id="13" name="TextBox 12"/>
          <p:cNvSpPr txBox="1"/>
          <p:nvPr/>
        </p:nvSpPr>
        <p:spPr>
          <a:xfrm>
            <a:off x="762000" y="1529995"/>
            <a:ext cx="8074994" cy="369332"/>
          </a:xfrm>
          <a:prstGeom prst="rect">
            <a:avLst/>
          </a:prstGeom>
          <a:solidFill>
            <a:schemeClr val="bg1"/>
          </a:solidFill>
          <a:ln>
            <a:solidFill>
              <a:srgbClr val="2479BE"/>
            </a:solidFill>
          </a:ln>
        </p:spPr>
        <p:txBody>
          <a:bodyPr wrap="square" rtlCol="0">
            <a:spAutoFit/>
          </a:bodyPr>
          <a:lstStyle/>
          <a:p>
            <a:r>
              <a:rPr lang="en-US" dirty="0"/>
              <a:t>1. Select “Add” to input military service information. Required for HoH only.</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2" b="-1001"/>
          <a:stretch/>
        </p:blipFill>
        <p:spPr>
          <a:xfrm>
            <a:off x="784702" y="2961263"/>
            <a:ext cx="4779175" cy="3664568"/>
          </a:xfrm>
          <a:prstGeom prst="rect">
            <a:avLst/>
          </a:prstGeom>
        </p:spPr>
      </p:pic>
      <p:sp>
        <p:nvSpPr>
          <p:cNvPr id="17" name="TextBox 16"/>
          <p:cNvSpPr txBox="1"/>
          <p:nvPr/>
        </p:nvSpPr>
        <p:spPr>
          <a:xfrm>
            <a:off x="4834969" y="3482876"/>
            <a:ext cx="4078224" cy="2308324"/>
          </a:xfrm>
          <a:prstGeom prst="rect">
            <a:avLst/>
          </a:prstGeom>
          <a:solidFill>
            <a:schemeClr val="bg1"/>
          </a:solidFill>
          <a:ln>
            <a:solidFill>
              <a:srgbClr val="2479BE"/>
            </a:solidFill>
          </a:ln>
        </p:spPr>
        <p:txBody>
          <a:bodyPr wrap="square" rtlCol="0">
            <a:spAutoFit/>
          </a:bodyPr>
          <a:lstStyle/>
          <a:p>
            <a:r>
              <a:rPr lang="en-US" dirty="0"/>
              <a:t>2. Enter the Year entered military service, year separated from military service, select “</a:t>
            </a:r>
            <a:r>
              <a:rPr lang="en-US" b="1" dirty="0"/>
              <a:t>Yes</a:t>
            </a:r>
            <a:r>
              <a:rPr lang="en-US" dirty="0"/>
              <a:t>” for the appropriate military era. Leave all other military eras </a:t>
            </a:r>
            <a:r>
              <a:rPr lang="en-US" b="1" dirty="0"/>
              <a:t>BLANK</a:t>
            </a:r>
            <a:r>
              <a:rPr lang="en-US" dirty="0"/>
              <a:t>.</a:t>
            </a:r>
          </a:p>
          <a:p>
            <a:r>
              <a:rPr lang="en-US" dirty="0"/>
              <a:t>3. Select the </a:t>
            </a:r>
            <a:r>
              <a:rPr lang="en-US" b="1" dirty="0"/>
              <a:t>branch</a:t>
            </a:r>
            <a:r>
              <a:rPr lang="en-US" dirty="0"/>
              <a:t>.</a:t>
            </a:r>
          </a:p>
          <a:p>
            <a:r>
              <a:rPr lang="en-US" dirty="0"/>
              <a:t>4. Select the </a:t>
            </a:r>
            <a:r>
              <a:rPr lang="en-US" b="1" dirty="0"/>
              <a:t>discharge status</a:t>
            </a:r>
            <a:r>
              <a:rPr lang="en-US" dirty="0"/>
              <a:t>.</a:t>
            </a:r>
          </a:p>
          <a:p>
            <a:r>
              <a:rPr lang="en-US" dirty="0"/>
              <a:t>5. Save.</a:t>
            </a:r>
          </a:p>
        </p:txBody>
      </p:sp>
      <p:cxnSp>
        <p:nvCxnSpPr>
          <p:cNvPr id="18" name="Straight Arrow Connector 17"/>
          <p:cNvCxnSpPr/>
          <p:nvPr/>
        </p:nvCxnSpPr>
        <p:spPr>
          <a:xfrm>
            <a:off x="914400" y="2020300"/>
            <a:ext cx="0" cy="5705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8200" y="2666999"/>
            <a:ext cx="745734" cy="277596"/>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914399" y="3501088"/>
            <a:ext cx="1277007" cy="2823511"/>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7624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70" y="1524000"/>
            <a:ext cx="7315200" cy="981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075" y="2667000"/>
            <a:ext cx="5724525" cy="3038475"/>
          </a:xfrm>
          <a:prstGeom prst="rect">
            <a:avLst/>
          </a:prstGeom>
        </p:spPr>
      </p:pic>
      <p:sp>
        <p:nvSpPr>
          <p:cNvPr id="8" name="TextBox 7"/>
          <p:cNvSpPr txBox="1"/>
          <p:nvPr/>
        </p:nvSpPr>
        <p:spPr>
          <a:xfrm>
            <a:off x="609600" y="2566661"/>
            <a:ext cx="2438400" cy="3970318"/>
          </a:xfrm>
          <a:prstGeom prst="rect">
            <a:avLst/>
          </a:prstGeom>
          <a:solidFill>
            <a:schemeClr val="bg1"/>
          </a:solidFill>
          <a:ln>
            <a:solidFill>
              <a:srgbClr val="2479BE"/>
            </a:solidFill>
          </a:ln>
        </p:spPr>
        <p:txBody>
          <a:bodyPr wrap="square" rtlCol="0">
            <a:spAutoFit/>
          </a:bodyPr>
          <a:lstStyle/>
          <a:p>
            <a:r>
              <a:rPr lang="en-US" dirty="0"/>
              <a:t>Enter the client’s </a:t>
            </a:r>
            <a:r>
              <a:rPr lang="en-US" b="1" dirty="0"/>
              <a:t>last permanent address </a:t>
            </a:r>
            <a:r>
              <a:rPr lang="en-US" dirty="0"/>
              <a:t>where they lived for 90 days or longer. </a:t>
            </a:r>
          </a:p>
          <a:p>
            <a:pPr marL="285750" indent="-285750">
              <a:buFont typeface="Arial" panose="020B0604020202020204" pitchFamily="34" charset="0"/>
              <a:buChar char="•"/>
            </a:pPr>
            <a:r>
              <a:rPr lang="en-US" dirty="0"/>
              <a:t>This does not include Emergency Shelters or Transitional Housing – they must have been or be in permanent housing). </a:t>
            </a:r>
          </a:p>
          <a:p>
            <a:pPr marL="285750" indent="-285750">
              <a:buFont typeface="Arial" panose="020B0604020202020204" pitchFamily="34" charset="0"/>
              <a:buChar char="•"/>
            </a:pPr>
            <a:r>
              <a:rPr lang="en-US" dirty="0"/>
              <a:t>Required for all adults.</a:t>
            </a:r>
          </a:p>
        </p:txBody>
      </p:sp>
      <p:sp>
        <p:nvSpPr>
          <p:cNvPr id="12" name="Rectangle 11"/>
          <p:cNvSpPr/>
          <p:nvPr/>
        </p:nvSpPr>
        <p:spPr>
          <a:xfrm>
            <a:off x="847462" y="1600200"/>
            <a:ext cx="3038737" cy="277596"/>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267075" y="3048000"/>
            <a:ext cx="1762126" cy="6858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94215" y="3914384"/>
            <a:ext cx="1762126" cy="962416"/>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124200" y="5638800"/>
            <a:ext cx="5847157" cy="646331"/>
          </a:xfrm>
          <a:prstGeom prst="rect">
            <a:avLst/>
          </a:prstGeom>
          <a:solidFill>
            <a:schemeClr val="bg1"/>
          </a:solidFill>
          <a:ln>
            <a:solidFill>
              <a:srgbClr val="2479BE"/>
            </a:solidFill>
          </a:ln>
        </p:spPr>
        <p:txBody>
          <a:bodyPr wrap="square" rtlCol="0">
            <a:spAutoFit/>
          </a:bodyPr>
          <a:lstStyle/>
          <a:p>
            <a:r>
              <a:rPr lang="en-US" dirty="0"/>
              <a:t>Address Data Quality = “Full Address Reported” if we have complete street address, city, state, and zip code.</a:t>
            </a:r>
          </a:p>
        </p:txBody>
      </p:sp>
    </p:spTree>
    <p:extLst>
      <p:ext uri="{BB962C8B-B14F-4D97-AF65-F5344CB8AC3E}">
        <p14:creationId xmlns:p14="http://schemas.microsoft.com/office/powerpoint/2010/main" val="3783645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Entry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31" t="27034" r="60439" b="16322"/>
          <a:stretch/>
        </p:blipFill>
        <p:spPr bwMode="auto">
          <a:xfrm>
            <a:off x="457200" y="1332186"/>
            <a:ext cx="6745224" cy="485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95800" y="1676400"/>
            <a:ext cx="4267200" cy="2585323"/>
          </a:xfrm>
          <a:prstGeom prst="rect">
            <a:avLst/>
          </a:prstGeom>
          <a:solidFill>
            <a:schemeClr val="bg1"/>
          </a:solidFill>
          <a:ln>
            <a:solidFill>
              <a:srgbClr val="2479BE"/>
            </a:solidFill>
          </a:ln>
        </p:spPr>
        <p:txBody>
          <a:bodyPr wrap="square" rtlCol="0">
            <a:spAutoFit/>
          </a:bodyPr>
          <a:lstStyle/>
          <a:p>
            <a:r>
              <a:rPr lang="en-US" b="1" dirty="0"/>
              <a:t>SSVF HP Targeting Criteria </a:t>
            </a:r>
            <a:r>
              <a:rPr lang="en-US" dirty="0"/>
              <a:t>– HoH Only</a:t>
            </a:r>
          </a:p>
          <a:p>
            <a:r>
              <a:rPr lang="en-US" u="sng" dirty="0"/>
              <a:t>RRH (Cat 2 and 3) Clients</a:t>
            </a:r>
            <a:r>
              <a:rPr lang="en-US" dirty="0"/>
              <a:t>: </a:t>
            </a:r>
          </a:p>
          <a:p>
            <a:r>
              <a:rPr lang="en-US" dirty="0"/>
              <a:t>Leave all fields blank</a:t>
            </a:r>
          </a:p>
          <a:p>
            <a:endParaRPr lang="en-US" dirty="0"/>
          </a:p>
          <a:p>
            <a:r>
              <a:rPr lang="en-US" u="sng" dirty="0"/>
              <a:t>Prevention (Cat 1) Clients: </a:t>
            </a:r>
          </a:p>
          <a:p>
            <a:r>
              <a:rPr lang="en-US" dirty="0"/>
              <a:t>Select appropriate answers for each question, and fill in HP applicant total points (integer) and Grantee targeting threshold score (integer).</a:t>
            </a:r>
          </a:p>
        </p:txBody>
      </p:sp>
    </p:spTree>
    <p:extLst>
      <p:ext uri="{BB962C8B-B14F-4D97-AF65-F5344CB8AC3E}">
        <p14:creationId xmlns:p14="http://schemas.microsoft.com/office/powerpoint/2010/main" val="1709302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31" t="33655" r="80500" b="36552"/>
          <a:stretch/>
        </p:blipFill>
        <p:spPr bwMode="auto">
          <a:xfrm>
            <a:off x="730469" y="3925614"/>
            <a:ext cx="2916622" cy="25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274638"/>
            <a:ext cx="8229600" cy="1143000"/>
          </a:xfrm>
        </p:spPr>
        <p:txBody>
          <a:bodyPr>
            <a:normAutofit fontScale="90000"/>
          </a:bodyPr>
          <a:lstStyle/>
          <a:p>
            <a:pPr algn="l"/>
            <a:r>
              <a:rPr lang="en-US" dirty="0"/>
              <a:t>Entry Assessment: </a:t>
            </a:r>
            <a:br>
              <a:rPr lang="en-US" dirty="0"/>
            </a:br>
            <a:r>
              <a:rPr lang="en-US" dirty="0"/>
              <a:t>Housing Move-In Date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t="70777" r="52931" b="8506"/>
          <a:stretch/>
        </p:blipFill>
        <p:spPr bwMode="auto">
          <a:xfrm>
            <a:off x="479138" y="1447800"/>
            <a:ext cx="8664862" cy="173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9138" y="2438400"/>
            <a:ext cx="5338338" cy="1200329"/>
          </a:xfrm>
          <a:prstGeom prst="rect">
            <a:avLst/>
          </a:prstGeom>
          <a:solidFill>
            <a:schemeClr val="bg1"/>
          </a:solidFill>
          <a:ln>
            <a:solidFill>
              <a:srgbClr val="2479BE"/>
            </a:solidFill>
          </a:ln>
        </p:spPr>
        <p:txBody>
          <a:bodyPr wrap="square" rtlCol="0">
            <a:spAutoFit/>
          </a:bodyPr>
          <a:lstStyle/>
          <a:p>
            <a:r>
              <a:rPr lang="en-US" b="1" dirty="0"/>
              <a:t>Housing Move-in Date: </a:t>
            </a:r>
            <a:r>
              <a:rPr lang="en-US" dirty="0"/>
              <a:t>To be entered </a:t>
            </a:r>
            <a:r>
              <a:rPr lang="en-US" b="1" dirty="0"/>
              <a:t>only</a:t>
            </a:r>
            <a:r>
              <a:rPr lang="en-US" dirty="0"/>
              <a:t> when Cat 2 or 3 client has been housed.  Backdate to the appropriate move-in date and complete for every member of the household.</a:t>
            </a:r>
          </a:p>
        </p:txBody>
      </p:sp>
      <p:sp>
        <p:nvSpPr>
          <p:cNvPr id="7" name="TextBox 6"/>
          <p:cNvSpPr txBox="1"/>
          <p:nvPr/>
        </p:nvSpPr>
        <p:spPr>
          <a:xfrm>
            <a:off x="3148307" y="3962400"/>
            <a:ext cx="5338338" cy="2031325"/>
          </a:xfrm>
          <a:prstGeom prst="rect">
            <a:avLst/>
          </a:prstGeom>
          <a:solidFill>
            <a:schemeClr val="bg1"/>
          </a:solidFill>
          <a:ln>
            <a:solidFill>
              <a:srgbClr val="2479BE"/>
            </a:solidFill>
          </a:ln>
        </p:spPr>
        <p:txBody>
          <a:bodyPr wrap="square" rtlCol="0">
            <a:spAutoFit/>
          </a:bodyPr>
          <a:lstStyle/>
          <a:p>
            <a:r>
              <a:rPr lang="en-US" dirty="0"/>
              <a:t>If</a:t>
            </a:r>
            <a:r>
              <a:rPr lang="en-US" b="1" dirty="0"/>
              <a:t> </a:t>
            </a:r>
            <a:r>
              <a:rPr lang="en-US" dirty="0"/>
              <a:t>there are </a:t>
            </a:r>
            <a:r>
              <a:rPr lang="en-US" b="1" dirty="0"/>
              <a:t>household members</a:t>
            </a:r>
            <a:r>
              <a:rPr lang="en-US" dirty="0"/>
              <a:t>:</a:t>
            </a:r>
          </a:p>
          <a:p>
            <a:r>
              <a:rPr lang="en-US" dirty="0"/>
              <a:t>On the left hand side you can click on a household member’s name and go directly to their Entry sheet.  You can then enter data for the entry assessment for every household member. When you have finished entering all household members’ information, </a:t>
            </a:r>
            <a:r>
              <a:rPr lang="en-US" b="1" dirty="0"/>
              <a:t>Save &amp; Exit</a:t>
            </a:r>
            <a:r>
              <a:rPr lang="en-US" dirty="0"/>
              <a:t>.</a:t>
            </a:r>
          </a:p>
        </p:txBody>
      </p:sp>
    </p:spTree>
    <p:extLst>
      <p:ext uri="{BB962C8B-B14F-4D97-AF65-F5344CB8AC3E}">
        <p14:creationId xmlns:p14="http://schemas.microsoft.com/office/powerpoint/2010/main" val="170930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pPr algn="l"/>
            <a:r>
              <a:rPr lang="en-US" dirty="0"/>
              <a:t>Service Transactions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29" y="2582449"/>
            <a:ext cx="7999141" cy="3255385"/>
          </a:xfrm>
          <a:prstGeom prst="rect">
            <a:avLst/>
          </a:prstGeom>
        </p:spPr>
      </p:pic>
      <p:sp>
        <p:nvSpPr>
          <p:cNvPr id="8" name="TextBox 7"/>
          <p:cNvSpPr txBox="1"/>
          <p:nvPr/>
        </p:nvSpPr>
        <p:spPr>
          <a:xfrm>
            <a:off x="1371600" y="1600200"/>
            <a:ext cx="5791200" cy="707886"/>
          </a:xfrm>
          <a:prstGeom prst="rect">
            <a:avLst/>
          </a:prstGeom>
          <a:solidFill>
            <a:schemeClr val="bg1"/>
          </a:solidFill>
          <a:ln>
            <a:solidFill>
              <a:srgbClr val="2479BE"/>
            </a:solidFill>
          </a:ln>
        </p:spPr>
        <p:txBody>
          <a:bodyPr wrap="square" rtlCol="0">
            <a:spAutoFit/>
          </a:bodyPr>
          <a:lstStyle/>
          <a:p>
            <a:r>
              <a:rPr lang="en-US" sz="2000" dirty="0"/>
              <a:t>We were on the </a:t>
            </a:r>
            <a:r>
              <a:rPr lang="en-US" sz="2000" b="1" dirty="0"/>
              <a:t>Client Information </a:t>
            </a:r>
            <a:r>
              <a:rPr lang="en-US" sz="2000" dirty="0"/>
              <a:t>tab – next we’re navigating to the </a:t>
            </a:r>
            <a:r>
              <a:rPr lang="en-US" sz="2000" b="1" dirty="0"/>
              <a:t>Service Transactions </a:t>
            </a:r>
            <a:r>
              <a:rPr lang="en-US" sz="2000" dirty="0"/>
              <a:t>tab.</a:t>
            </a:r>
          </a:p>
        </p:txBody>
      </p:sp>
      <p:cxnSp>
        <p:nvCxnSpPr>
          <p:cNvPr id="9" name="Straight Arrow Connector 8"/>
          <p:cNvCxnSpPr/>
          <p:nvPr/>
        </p:nvCxnSpPr>
        <p:spPr>
          <a:xfrm flipH="1">
            <a:off x="2728085" y="2324117"/>
            <a:ext cx="1192562" cy="72388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1000" y="2324117"/>
            <a:ext cx="1211642" cy="64768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3112196"/>
            <a:ext cx="2714766"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764158" y="3137248"/>
            <a:ext cx="2714766"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984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Service Transactions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29" y="2582449"/>
            <a:ext cx="7999141" cy="3255385"/>
          </a:xfrm>
          <a:prstGeom prst="rect">
            <a:avLst/>
          </a:prstGeom>
        </p:spPr>
      </p:pic>
      <p:sp>
        <p:nvSpPr>
          <p:cNvPr id="7" name="TextBox 6"/>
          <p:cNvSpPr txBox="1"/>
          <p:nvPr/>
        </p:nvSpPr>
        <p:spPr>
          <a:xfrm>
            <a:off x="3810000" y="2286000"/>
            <a:ext cx="2362200" cy="400110"/>
          </a:xfrm>
          <a:prstGeom prst="rect">
            <a:avLst/>
          </a:prstGeom>
          <a:solidFill>
            <a:schemeClr val="bg1"/>
          </a:solidFill>
          <a:ln>
            <a:solidFill>
              <a:srgbClr val="2479BE"/>
            </a:solidFill>
          </a:ln>
        </p:spPr>
        <p:txBody>
          <a:bodyPr wrap="square" rtlCol="0">
            <a:spAutoFit/>
          </a:bodyPr>
          <a:lstStyle/>
          <a:p>
            <a:pPr algn="ctr"/>
            <a:r>
              <a:rPr lang="en-US" sz="2000" dirty="0"/>
              <a:t>Click “Add Service”</a:t>
            </a:r>
          </a:p>
        </p:txBody>
      </p:sp>
      <p:cxnSp>
        <p:nvCxnSpPr>
          <p:cNvPr id="8" name="Straight Arrow Connector 7"/>
          <p:cNvCxnSpPr/>
          <p:nvPr/>
        </p:nvCxnSpPr>
        <p:spPr>
          <a:xfrm flipH="1">
            <a:off x="3324616" y="2763033"/>
            <a:ext cx="811562" cy="97076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90800" y="3744238"/>
            <a:ext cx="1139597" cy="827762"/>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15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Privacy and Security</a:t>
            </a:r>
          </a:p>
        </p:txBody>
      </p:sp>
      <p:sp>
        <p:nvSpPr>
          <p:cNvPr id="3" name="Content Placeholder 2"/>
          <p:cNvSpPr>
            <a:spLocks noGrp="1"/>
          </p:cNvSpPr>
          <p:nvPr>
            <p:ph idx="1"/>
          </p:nvPr>
        </p:nvSpPr>
        <p:spPr>
          <a:xfrm>
            <a:off x="609600" y="1524000"/>
            <a:ext cx="8229600" cy="4525963"/>
          </a:xfrm>
        </p:spPr>
        <p:txBody>
          <a:bodyPr>
            <a:noAutofit/>
          </a:bodyPr>
          <a:lstStyle/>
          <a:p>
            <a:pPr lvl="0"/>
            <a:r>
              <a:rPr lang="en-US" sz="2400" dirty="0"/>
              <a:t>Always log out of </a:t>
            </a:r>
            <a:r>
              <a:rPr lang="en-US" sz="2400" dirty="0" err="1"/>
              <a:t>ServicePoint</a:t>
            </a:r>
            <a:r>
              <a:rPr lang="en-US" sz="2400" dirty="0"/>
              <a:t> when you leave your desk.</a:t>
            </a:r>
          </a:p>
          <a:p>
            <a:pPr lvl="0"/>
            <a:r>
              <a:rPr lang="en-US" sz="2400" dirty="0"/>
              <a:t>Choose a strong password and do not share it or write it down.</a:t>
            </a:r>
          </a:p>
          <a:p>
            <a:pPr lvl="0"/>
            <a:r>
              <a:rPr lang="en-US" sz="2400" dirty="0"/>
              <a:t>Review the release of information form with your clients thoroughly.</a:t>
            </a:r>
          </a:p>
          <a:p>
            <a:pPr marL="0" indent="0">
              <a:buNone/>
            </a:pPr>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021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Service Transactions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154" t="28669" r="3571" b="11060"/>
          <a:stretch/>
        </p:blipFill>
        <p:spPr bwMode="auto">
          <a:xfrm>
            <a:off x="533400" y="1771710"/>
            <a:ext cx="8409210" cy="379089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TextBox 8"/>
          <p:cNvSpPr txBox="1"/>
          <p:nvPr/>
        </p:nvSpPr>
        <p:spPr>
          <a:xfrm>
            <a:off x="6172200" y="533400"/>
            <a:ext cx="2746248" cy="3539430"/>
          </a:xfrm>
          <a:prstGeom prst="rect">
            <a:avLst/>
          </a:prstGeom>
          <a:solidFill>
            <a:schemeClr val="bg1"/>
          </a:solidFill>
          <a:ln>
            <a:solidFill>
              <a:srgbClr val="2479BE"/>
            </a:solidFill>
          </a:ln>
        </p:spPr>
        <p:txBody>
          <a:bodyPr wrap="square" rtlCol="0">
            <a:spAutoFit/>
          </a:bodyPr>
          <a:lstStyle/>
          <a:p>
            <a:r>
              <a:rPr lang="en-US" sz="1600" dirty="0"/>
              <a:t>Only apply </a:t>
            </a:r>
            <a:r>
              <a:rPr lang="en-US" sz="1600" b="1" dirty="0"/>
              <a:t>financial services </a:t>
            </a:r>
            <a:r>
              <a:rPr lang="en-US" sz="1600" dirty="0"/>
              <a:t>to the head of household. Also only apply </a:t>
            </a:r>
            <a:r>
              <a:rPr lang="en-US" sz="1600" b="1" dirty="0"/>
              <a:t>legal services</a:t>
            </a:r>
            <a:r>
              <a:rPr lang="en-US" sz="1600" dirty="0"/>
              <a:t> and </a:t>
            </a:r>
            <a:r>
              <a:rPr lang="en-US" sz="1600" b="1" dirty="0"/>
              <a:t>financial counseling</a:t>
            </a:r>
            <a:r>
              <a:rPr lang="en-US" sz="1600" dirty="0"/>
              <a:t> to the head of household. </a:t>
            </a:r>
          </a:p>
          <a:p>
            <a:endParaRPr lang="en-US" sz="1600" dirty="0"/>
          </a:p>
          <a:p>
            <a:r>
              <a:rPr lang="en-US" sz="1600" dirty="0"/>
              <a:t>Apply all </a:t>
            </a:r>
            <a:r>
              <a:rPr lang="en-US" sz="1600" b="1" dirty="0"/>
              <a:t>other non-financial services</a:t>
            </a:r>
            <a:r>
              <a:rPr lang="en-US" sz="1600" dirty="0"/>
              <a:t> (e.g., case management, housing search assistance) to entire household, by checking the box next to the Household ID #.</a:t>
            </a:r>
          </a:p>
        </p:txBody>
      </p:sp>
      <p:sp>
        <p:nvSpPr>
          <p:cNvPr id="10" name="TextBox 9"/>
          <p:cNvSpPr txBox="1"/>
          <p:nvPr/>
        </p:nvSpPr>
        <p:spPr>
          <a:xfrm>
            <a:off x="2895600" y="4596825"/>
            <a:ext cx="6022848" cy="584775"/>
          </a:xfrm>
          <a:prstGeom prst="rect">
            <a:avLst/>
          </a:prstGeom>
          <a:solidFill>
            <a:schemeClr val="bg1"/>
          </a:solidFill>
          <a:ln>
            <a:solidFill>
              <a:srgbClr val="2479BE"/>
            </a:solidFill>
          </a:ln>
        </p:spPr>
        <p:txBody>
          <a:bodyPr wrap="square" rtlCol="0">
            <a:spAutoFit/>
          </a:bodyPr>
          <a:lstStyle/>
          <a:p>
            <a:r>
              <a:rPr lang="en-US" sz="1600" dirty="0"/>
              <a:t>There is a drop-down list of frequent </a:t>
            </a:r>
            <a:r>
              <a:rPr lang="en-US" sz="1600" b="1" dirty="0"/>
              <a:t>service types,</a:t>
            </a:r>
            <a:r>
              <a:rPr lang="en-US" sz="1600" dirty="0"/>
              <a:t> but you may have to select “Look Up” for some services</a:t>
            </a:r>
          </a:p>
        </p:txBody>
      </p:sp>
      <p:sp>
        <p:nvSpPr>
          <p:cNvPr id="11" name="TextBox 10"/>
          <p:cNvSpPr txBox="1"/>
          <p:nvPr/>
        </p:nvSpPr>
        <p:spPr>
          <a:xfrm>
            <a:off x="152400" y="5257800"/>
            <a:ext cx="7010400" cy="1569660"/>
          </a:xfrm>
          <a:prstGeom prst="rect">
            <a:avLst/>
          </a:prstGeom>
          <a:solidFill>
            <a:schemeClr val="bg1"/>
          </a:solidFill>
          <a:ln>
            <a:solidFill>
              <a:srgbClr val="2479BE"/>
            </a:solidFill>
          </a:ln>
        </p:spPr>
        <p:txBody>
          <a:bodyPr wrap="square" rtlCol="0">
            <a:spAutoFit/>
          </a:bodyPr>
          <a:lstStyle/>
          <a:p>
            <a:r>
              <a:rPr lang="en-US" sz="1600" b="1" dirty="0"/>
              <a:t>Start Date</a:t>
            </a:r>
            <a:r>
              <a:rPr lang="en-US" sz="1600" dirty="0"/>
              <a:t> will pre-populate to entry date (back date). You may need to change this for financial services (start date should be the date the check was written). </a:t>
            </a:r>
          </a:p>
          <a:p>
            <a:r>
              <a:rPr lang="en-US" sz="1600" b="1" dirty="0"/>
              <a:t>End Date</a:t>
            </a:r>
            <a:r>
              <a:rPr lang="en-US" sz="1600" dirty="0"/>
              <a:t> - For financial services, the start date = end date. This should be the date the check was written. For non-financial services, leave this field blank until they exit.</a:t>
            </a:r>
          </a:p>
        </p:txBody>
      </p:sp>
      <p:sp>
        <p:nvSpPr>
          <p:cNvPr id="5" name="TextBox 4"/>
          <p:cNvSpPr txBox="1"/>
          <p:nvPr/>
        </p:nvSpPr>
        <p:spPr>
          <a:xfrm>
            <a:off x="533400" y="1428690"/>
            <a:ext cx="4114800" cy="400110"/>
          </a:xfrm>
          <a:prstGeom prst="rect">
            <a:avLst/>
          </a:prstGeom>
          <a:solidFill>
            <a:schemeClr val="bg1"/>
          </a:solidFill>
        </p:spPr>
        <p:txBody>
          <a:bodyPr wrap="square" rtlCol="0">
            <a:spAutoFit/>
          </a:bodyPr>
          <a:lstStyle/>
          <a:p>
            <a:pPr algn="ctr"/>
            <a:r>
              <a:rPr lang="en-US" sz="2000" dirty="0"/>
              <a:t>The following window will appear:</a:t>
            </a:r>
          </a:p>
        </p:txBody>
      </p:sp>
    </p:spTree>
    <p:extLst>
      <p:ext uri="{BB962C8B-B14F-4D97-AF65-F5344CB8AC3E}">
        <p14:creationId xmlns:p14="http://schemas.microsoft.com/office/powerpoint/2010/main" val="2455642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Service Transactions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1428690"/>
            <a:ext cx="8385048" cy="369332"/>
          </a:xfrm>
          <a:prstGeom prst="rect">
            <a:avLst/>
          </a:prstGeom>
          <a:solidFill>
            <a:schemeClr val="bg1"/>
          </a:solidFill>
          <a:ln>
            <a:solidFill>
              <a:srgbClr val="2479BE"/>
            </a:solidFill>
          </a:ln>
        </p:spPr>
        <p:txBody>
          <a:bodyPr wrap="square" rtlCol="0">
            <a:spAutoFit/>
          </a:bodyPr>
          <a:lstStyle/>
          <a:p>
            <a:r>
              <a:rPr lang="en-US" dirty="0"/>
              <a:t>After you have selected the appropriate service type, click </a:t>
            </a:r>
            <a:r>
              <a:rPr lang="en-US" b="1" dirty="0"/>
              <a:t>Save and Continue.</a:t>
            </a:r>
            <a:endParaRPr lang="en-US" dirty="0"/>
          </a:p>
        </p:txBody>
      </p:sp>
      <p:sp>
        <p:nvSpPr>
          <p:cNvPr id="6" name="TextBox 5"/>
          <p:cNvSpPr txBox="1"/>
          <p:nvPr/>
        </p:nvSpPr>
        <p:spPr>
          <a:xfrm>
            <a:off x="533400" y="2057400"/>
            <a:ext cx="4495800" cy="4247317"/>
          </a:xfrm>
          <a:prstGeom prst="rect">
            <a:avLst/>
          </a:prstGeom>
          <a:solidFill>
            <a:schemeClr val="bg1"/>
          </a:solidFill>
          <a:ln>
            <a:solidFill>
              <a:srgbClr val="2479BE"/>
            </a:solidFill>
          </a:ln>
        </p:spPr>
        <p:txBody>
          <a:bodyPr wrap="square" rtlCol="0">
            <a:spAutoFit/>
          </a:bodyPr>
          <a:lstStyle/>
          <a:p>
            <a:r>
              <a:rPr lang="en-US" dirty="0"/>
              <a:t>For financial services , ONLY fill out “SSVF Financial Assistance Type” and “SSVF Financial Assistance Amount.”</a:t>
            </a:r>
          </a:p>
          <a:p>
            <a:endParaRPr lang="en-US" dirty="0"/>
          </a:p>
          <a:p>
            <a:r>
              <a:rPr lang="en-US" dirty="0"/>
              <a:t>For non-financial services (i.e., Stabilization Services – case management, housing search assistance, legal services, etc.): ONLY fill out “Type of SSVF Service”</a:t>
            </a:r>
          </a:p>
          <a:p>
            <a:endParaRPr lang="en-US" dirty="0"/>
          </a:p>
          <a:p>
            <a:r>
              <a:rPr lang="en-US" dirty="0"/>
              <a:t>Select “Add Funding Source.” A pop-up window will appear (pictured below). You may search for VA using the Search box, or you can select “Last” to go to the end of the list, where you will see VA. Click on the plus sign to add VA as the funding source.</a:t>
            </a:r>
          </a:p>
        </p:txBody>
      </p:sp>
      <p:grpSp>
        <p:nvGrpSpPr>
          <p:cNvPr id="7" name="Group 6"/>
          <p:cNvGrpSpPr/>
          <p:nvPr/>
        </p:nvGrpSpPr>
        <p:grpSpPr>
          <a:xfrm>
            <a:off x="5155075" y="1901645"/>
            <a:ext cx="3790327" cy="2867024"/>
            <a:chOff x="0" y="0"/>
            <a:chExt cx="3585411" cy="2562726"/>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020" t="11203" r="20537" b="12000"/>
            <a:stretch/>
          </p:blipFill>
          <p:spPr bwMode="auto">
            <a:xfrm>
              <a:off x="0" y="0"/>
              <a:ext cx="3585411" cy="2562726"/>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Oval 8"/>
            <p:cNvSpPr/>
            <p:nvPr/>
          </p:nvSpPr>
          <p:spPr>
            <a:xfrm>
              <a:off x="45587" y="2261937"/>
              <a:ext cx="114300" cy="114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TextBox 9"/>
          <p:cNvSpPr txBox="1"/>
          <p:nvPr/>
        </p:nvSpPr>
        <p:spPr>
          <a:xfrm>
            <a:off x="5157703" y="4768669"/>
            <a:ext cx="3760745" cy="1200329"/>
          </a:xfrm>
          <a:prstGeom prst="rect">
            <a:avLst/>
          </a:prstGeom>
          <a:solidFill>
            <a:schemeClr val="bg1"/>
          </a:solidFill>
          <a:ln>
            <a:solidFill>
              <a:srgbClr val="2479BE"/>
            </a:solidFill>
          </a:ln>
        </p:spPr>
        <p:txBody>
          <a:bodyPr wrap="square" rtlCol="0">
            <a:spAutoFit/>
          </a:bodyPr>
          <a:lstStyle/>
          <a:p>
            <a:r>
              <a:rPr lang="en-US" dirty="0"/>
              <a:t>In </a:t>
            </a:r>
            <a:r>
              <a:rPr lang="en-US" b="1" dirty="0"/>
              <a:t>“Amount</a:t>
            </a:r>
            <a:r>
              <a:rPr lang="en-US" dirty="0"/>
              <a:t>,” enter the $ amount of financial services. Enter $0 for non-financial services. </a:t>
            </a:r>
          </a:p>
          <a:p>
            <a:r>
              <a:rPr lang="en-US" dirty="0"/>
              <a:t>Save and Exit.</a:t>
            </a:r>
          </a:p>
        </p:txBody>
      </p:sp>
    </p:spTree>
    <p:extLst>
      <p:ext uri="{BB962C8B-B14F-4D97-AF65-F5344CB8AC3E}">
        <p14:creationId xmlns:p14="http://schemas.microsoft.com/office/powerpoint/2010/main" val="803997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pPr algn="l"/>
            <a:r>
              <a:rPr lang="en-US" dirty="0"/>
              <a:t>Exiting a Client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29" y="2582449"/>
            <a:ext cx="7999141" cy="3255385"/>
          </a:xfrm>
          <a:prstGeom prst="rect">
            <a:avLst/>
          </a:prstGeom>
        </p:spPr>
      </p:pic>
      <p:sp>
        <p:nvSpPr>
          <p:cNvPr id="8" name="TextBox 7"/>
          <p:cNvSpPr txBox="1"/>
          <p:nvPr/>
        </p:nvSpPr>
        <p:spPr>
          <a:xfrm>
            <a:off x="1371600" y="1600200"/>
            <a:ext cx="4267200" cy="400110"/>
          </a:xfrm>
          <a:prstGeom prst="rect">
            <a:avLst/>
          </a:prstGeom>
          <a:solidFill>
            <a:schemeClr val="bg1"/>
          </a:solidFill>
          <a:ln>
            <a:solidFill>
              <a:srgbClr val="2479BE"/>
            </a:solidFill>
          </a:ln>
        </p:spPr>
        <p:txBody>
          <a:bodyPr wrap="square" rtlCol="0">
            <a:spAutoFit/>
          </a:bodyPr>
          <a:lstStyle/>
          <a:p>
            <a:r>
              <a:rPr lang="en-US" sz="2000" dirty="0"/>
              <a:t>Back to the </a:t>
            </a:r>
            <a:r>
              <a:rPr lang="en-US" sz="2000" b="1" dirty="0"/>
              <a:t>Client Information </a:t>
            </a:r>
            <a:r>
              <a:rPr lang="en-US" sz="2000" dirty="0"/>
              <a:t>tab.</a:t>
            </a:r>
          </a:p>
        </p:txBody>
      </p:sp>
      <p:cxnSp>
        <p:nvCxnSpPr>
          <p:cNvPr id="9" name="Straight Arrow Connector 8"/>
          <p:cNvCxnSpPr/>
          <p:nvPr/>
        </p:nvCxnSpPr>
        <p:spPr>
          <a:xfrm flipH="1">
            <a:off x="2590800" y="2095517"/>
            <a:ext cx="1329847" cy="87628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3112196"/>
            <a:ext cx="2714766"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764158" y="3137248"/>
            <a:ext cx="2714766"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952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Exiting a Client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97054" y="1447800"/>
            <a:ext cx="6553200" cy="1754326"/>
          </a:xfrm>
          <a:prstGeom prst="rect">
            <a:avLst/>
          </a:prstGeom>
          <a:solidFill>
            <a:schemeClr val="bg1"/>
          </a:solidFill>
          <a:ln>
            <a:noFill/>
          </a:ln>
        </p:spPr>
        <p:txBody>
          <a:bodyPr wrap="square" rtlCol="0">
            <a:spAutoFit/>
          </a:bodyPr>
          <a:lstStyle/>
          <a:p>
            <a:pPr marL="342900" indent="-342900">
              <a:buAutoNum type="arabicPeriod"/>
            </a:pPr>
            <a:r>
              <a:rPr lang="en-US" dirty="0"/>
              <a:t>Choose appropriate </a:t>
            </a:r>
            <a:r>
              <a:rPr lang="en-US" b="1" dirty="0"/>
              <a:t>Enter Data As</a:t>
            </a:r>
            <a:r>
              <a:rPr lang="en-US" dirty="0"/>
              <a:t> mode.</a:t>
            </a:r>
          </a:p>
          <a:p>
            <a:pPr marL="342900" indent="-342900">
              <a:buAutoNum type="arabicPeriod"/>
            </a:pPr>
            <a:r>
              <a:rPr lang="en-US" dirty="0" err="1"/>
              <a:t>ClientPoint</a:t>
            </a:r>
            <a:r>
              <a:rPr lang="en-US" dirty="0"/>
              <a:t>: Enter HMIS ID in “Client ID #” field to directly locate the client’s record.</a:t>
            </a:r>
          </a:p>
          <a:p>
            <a:pPr marL="342900" indent="-342900">
              <a:buAutoNum type="arabicPeriod"/>
            </a:pPr>
            <a:r>
              <a:rPr lang="en-US" dirty="0"/>
              <a:t>Back Date Mode: </a:t>
            </a:r>
            <a:r>
              <a:rPr lang="en-US" b="1" dirty="0"/>
              <a:t>Back date to Exit Date</a:t>
            </a:r>
            <a:r>
              <a:rPr lang="en-US" dirty="0"/>
              <a:t>.</a:t>
            </a:r>
          </a:p>
          <a:p>
            <a:pPr marL="342900" indent="-342900">
              <a:buAutoNum type="arabicPeriod"/>
            </a:pPr>
            <a:r>
              <a:rPr lang="en-US" dirty="0"/>
              <a:t>Click on “Entry/Exit” Tab.</a:t>
            </a:r>
          </a:p>
          <a:p>
            <a:pPr marL="342900" indent="-342900">
              <a:buAutoNum type="arabicPeriod"/>
            </a:pPr>
            <a:r>
              <a:rPr lang="en-US" dirty="0"/>
              <a:t>Click on pencil icon under “Exit Date.”</a:t>
            </a:r>
          </a:p>
        </p:txBody>
      </p:sp>
      <p:grpSp>
        <p:nvGrpSpPr>
          <p:cNvPr id="6" name="Group 5"/>
          <p:cNvGrpSpPr/>
          <p:nvPr/>
        </p:nvGrpSpPr>
        <p:grpSpPr>
          <a:xfrm>
            <a:off x="513283" y="3202127"/>
            <a:ext cx="8320743" cy="2817674"/>
            <a:chOff x="0" y="0"/>
            <a:chExt cx="4513730" cy="152848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769" t="41286" r="3150" b="13050"/>
            <a:stretch/>
          </p:blipFill>
          <p:spPr bwMode="auto">
            <a:xfrm>
              <a:off x="0" y="0"/>
              <a:ext cx="4513730" cy="1528482"/>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8" name="Oval 7"/>
            <p:cNvSpPr/>
            <p:nvPr/>
          </p:nvSpPr>
          <p:spPr>
            <a:xfrm>
              <a:off x="2904565" y="829235"/>
              <a:ext cx="138953" cy="152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573818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Exiting a Client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rotWithShape="1">
          <a:blip r:embed="rId3"/>
          <a:srcRect l="62660" t="13673" r="12980" b="30498"/>
          <a:stretch/>
        </p:blipFill>
        <p:spPr bwMode="auto">
          <a:xfrm>
            <a:off x="1432141" y="1524000"/>
            <a:ext cx="6264059" cy="4038600"/>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1153922" y="4419600"/>
            <a:ext cx="4027678" cy="2031325"/>
          </a:xfrm>
          <a:prstGeom prst="rect">
            <a:avLst/>
          </a:prstGeom>
          <a:solidFill>
            <a:schemeClr val="bg1"/>
          </a:solidFill>
          <a:ln>
            <a:solidFill>
              <a:srgbClr val="2479BE"/>
            </a:solidFill>
          </a:ln>
        </p:spPr>
        <p:txBody>
          <a:bodyPr wrap="square" rtlCol="0">
            <a:spAutoFit/>
          </a:bodyPr>
          <a:lstStyle/>
          <a:p>
            <a:pPr marL="342900" indent="-342900">
              <a:buFont typeface="+mj-lt"/>
              <a:buAutoNum type="arabicPeriod"/>
            </a:pPr>
            <a:r>
              <a:rPr lang="en-US" b="1" dirty="0"/>
              <a:t>Exit Date</a:t>
            </a:r>
            <a:r>
              <a:rPr lang="en-US" dirty="0"/>
              <a:t> populates to </a:t>
            </a:r>
            <a:r>
              <a:rPr lang="en-US" b="1" dirty="0"/>
              <a:t>Back Date</a:t>
            </a:r>
            <a:r>
              <a:rPr lang="en-US" dirty="0"/>
              <a:t>. Do not edit the time.</a:t>
            </a:r>
          </a:p>
          <a:p>
            <a:pPr marL="342900" indent="-342900">
              <a:buFont typeface="+mj-lt"/>
              <a:buAutoNum type="arabicPeriod"/>
            </a:pPr>
            <a:r>
              <a:rPr lang="en-US" dirty="0"/>
              <a:t>Select “</a:t>
            </a:r>
            <a:r>
              <a:rPr lang="en-US" b="1" dirty="0"/>
              <a:t>Reason for Leaving</a:t>
            </a:r>
            <a:r>
              <a:rPr lang="en-US" dirty="0"/>
              <a:t>” and “</a:t>
            </a:r>
            <a:r>
              <a:rPr lang="en-US" b="1" dirty="0"/>
              <a:t>Destination</a:t>
            </a:r>
            <a:r>
              <a:rPr lang="en-US" dirty="0"/>
              <a:t>” (if “Other,” specify). Avoid choosing “Other” if possible.</a:t>
            </a:r>
          </a:p>
          <a:p>
            <a:pPr marL="342900" indent="-342900">
              <a:buFont typeface="+mj-lt"/>
              <a:buAutoNum type="arabicPeriod"/>
            </a:pPr>
            <a:r>
              <a:rPr lang="en-US" dirty="0"/>
              <a:t>Save and Continue.</a:t>
            </a:r>
          </a:p>
        </p:txBody>
      </p:sp>
      <p:sp>
        <p:nvSpPr>
          <p:cNvPr id="12" name="Rectangle 11"/>
          <p:cNvSpPr/>
          <p:nvPr/>
        </p:nvSpPr>
        <p:spPr>
          <a:xfrm>
            <a:off x="1728080" y="2133600"/>
            <a:ext cx="1091320" cy="9906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649722" y="4986814"/>
            <a:ext cx="1356215"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711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Exiting a Client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87" t="21742" r="59488" b="13706"/>
          <a:stretch/>
        </p:blipFill>
        <p:spPr bwMode="auto">
          <a:xfrm>
            <a:off x="533400" y="1370968"/>
            <a:ext cx="6345621" cy="530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114800" y="2286000"/>
            <a:ext cx="4686278" cy="2385268"/>
          </a:xfrm>
          <a:prstGeom prst="rect">
            <a:avLst/>
          </a:prstGeom>
          <a:solidFill>
            <a:schemeClr val="bg1"/>
          </a:solidFill>
          <a:ln>
            <a:solidFill>
              <a:srgbClr val="2479BE"/>
            </a:solidFill>
          </a:ln>
        </p:spPr>
        <p:txBody>
          <a:bodyPr wrap="square" rtlCol="0">
            <a:spAutoFit/>
          </a:bodyPr>
          <a:lstStyle/>
          <a:p>
            <a:pPr marL="285750" indent="-285750">
              <a:spcBef>
                <a:spcPts val="600"/>
              </a:spcBef>
              <a:buFont typeface="Arial" panose="020B0604020202020204" pitchFamily="34" charset="0"/>
              <a:buChar char="•"/>
            </a:pPr>
            <a:r>
              <a:rPr lang="en-US" dirty="0"/>
              <a:t>The Exit Assessment looks similar to the Entry Assessment. All fields will be pre-populated with information from the Entry Assessment. </a:t>
            </a:r>
          </a:p>
          <a:p>
            <a:pPr marL="285750" indent="-285750">
              <a:spcBef>
                <a:spcPts val="600"/>
              </a:spcBef>
              <a:buFont typeface="Arial" panose="020B0604020202020204" pitchFamily="34" charset="0"/>
              <a:buChar char="•"/>
            </a:pPr>
            <a:r>
              <a:rPr lang="en-US" dirty="0"/>
              <a:t>If no exit interview was completed (e.g., because client disappeared), do NOT update any fields. Leave all fields as they were at entry.</a:t>
            </a:r>
          </a:p>
        </p:txBody>
      </p:sp>
      <p:sp>
        <p:nvSpPr>
          <p:cNvPr id="19" name="TextBox 18"/>
          <p:cNvSpPr txBox="1"/>
          <p:nvPr/>
        </p:nvSpPr>
        <p:spPr>
          <a:xfrm>
            <a:off x="533400" y="5486400"/>
            <a:ext cx="6345621" cy="1200329"/>
          </a:xfrm>
          <a:prstGeom prst="rect">
            <a:avLst/>
          </a:prstGeom>
          <a:solidFill>
            <a:schemeClr val="bg1"/>
          </a:solidFill>
          <a:ln>
            <a:solidFill>
              <a:srgbClr val="2479BE"/>
            </a:solidFill>
          </a:ln>
        </p:spPr>
        <p:txBody>
          <a:bodyPr wrap="square" rtlCol="0">
            <a:spAutoFit/>
          </a:bodyPr>
          <a:lstStyle/>
          <a:p>
            <a:r>
              <a:rPr lang="en-US" dirty="0"/>
              <a:t>If client is RRH, make sure the </a:t>
            </a:r>
            <a:r>
              <a:rPr lang="en-US" b="1" dirty="0"/>
              <a:t>housing move-in date </a:t>
            </a:r>
            <a:r>
              <a:rPr lang="en-US" dirty="0"/>
              <a:t>has been updated in the </a:t>
            </a:r>
            <a:r>
              <a:rPr lang="en-US" b="1" dirty="0"/>
              <a:t>Entry Assessment </a:t>
            </a:r>
            <a:r>
              <a:rPr lang="en-US" dirty="0"/>
              <a:t>for all clients. You should enter a move-in date for </a:t>
            </a:r>
            <a:r>
              <a:rPr lang="en-US" b="1" dirty="0"/>
              <a:t>EVERY </a:t>
            </a:r>
            <a:r>
              <a:rPr lang="en-US" dirty="0"/>
              <a:t>client who is permanently housed.</a:t>
            </a:r>
          </a:p>
        </p:txBody>
      </p:sp>
    </p:spTree>
    <p:extLst>
      <p:ext uri="{BB962C8B-B14F-4D97-AF65-F5344CB8AC3E}">
        <p14:creationId xmlns:p14="http://schemas.microsoft.com/office/powerpoint/2010/main" val="2187099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Exiting a Client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69" t="20965" r="59706" b="14483"/>
          <a:stretch/>
        </p:blipFill>
        <p:spPr bwMode="auto">
          <a:xfrm>
            <a:off x="533400" y="1370968"/>
            <a:ext cx="6345621" cy="530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32170" y="1371600"/>
            <a:ext cx="4686278" cy="4801314"/>
          </a:xfrm>
          <a:prstGeom prst="rect">
            <a:avLst/>
          </a:prstGeom>
          <a:solidFill>
            <a:schemeClr val="bg1"/>
          </a:solidFill>
          <a:ln>
            <a:solidFill>
              <a:srgbClr val="2479BE"/>
            </a:solidFill>
          </a:ln>
        </p:spPr>
        <p:txBody>
          <a:bodyPr wrap="square" rtlCol="0">
            <a:spAutoFit/>
          </a:bodyPr>
          <a:lstStyle/>
          <a:p>
            <a:r>
              <a:rPr lang="en-US" dirty="0"/>
              <a:t>If client’s </a:t>
            </a:r>
            <a:r>
              <a:rPr lang="en-US" b="1" dirty="0"/>
              <a:t>income, non-cash benefits, or health insurance </a:t>
            </a:r>
            <a:r>
              <a:rPr lang="en-US" dirty="0"/>
              <a:t>changed from entry to exit:</a:t>
            </a:r>
          </a:p>
          <a:p>
            <a:pPr marL="285750" indent="-285750">
              <a:buFont typeface="Arial" panose="020B0604020202020204" pitchFamily="34" charset="0"/>
              <a:buChar char="•"/>
            </a:pPr>
            <a:r>
              <a:rPr lang="en-US" dirty="0"/>
              <a:t>If no sources listed at entry, and adding completely new source, click “</a:t>
            </a:r>
            <a:r>
              <a:rPr lang="en-US" b="1" dirty="0"/>
              <a:t>Add</a:t>
            </a:r>
            <a:r>
              <a:rPr lang="en-US" dirty="0"/>
              <a:t>,” and add new source as you would at entry. </a:t>
            </a:r>
          </a:p>
          <a:p>
            <a:pPr marL="285750" indent="-285750">
              <a:buFont typeface="Arial" panose="020B0604020202020204" pitchFamily="34" charset="0"/>
              <a:buChar char="•"/>
            </a:pPr>
            <a:r>
              <a:rPr lang="en-US" dirty="0"/>
              <a:t>If source ended at exit, or income amount changed at exit, click on the pencil next to existing source to edit. Add an </a:t>
            </a:r>
            <a:r>
              <a:rPr lang="en-US" b="1" dirty="0"/>
              <a:t>end date</a:t>
            </a:r>
            <a:r>
              <a:rPr lang="en-US" dirty="0"/>
              <a:t> of </a:t>
            </a:r>
            <a:r>
              <a:rPr lang="en-US" b="1" dirty="0"/>
              <a:t>the day before </a:t>
            </a:r>
            <a:r>
              <a:rPr lang="en-US" dirty="0"/>
              <a:t>exit date. Leave “Receiving Income Source/ Benefit/ Covered?” as “</a:t>
            </a:r>
            <a:r>
              <a:rPr lang="en-US" b="1" dirty="0"/>
              <a:t>Yes</a:t>
            </a:r>
            <a:r>
              <a:rPr lang="en-US" dirty="0"/>
              <a:t>.” To add new source/amount in its place, click “</a:t>
            </a:r>
            <a:r>
              <a:rPr lang="en-US" b="1" dirty="0"/>
              <a:t>Add</a:t>
            </a:r>
            <a:r>
              <a:rPr lang="en-US" dirty="0"/>
              <a:t>,” and add new source as you would at entry.</a:t>
            </a:r>
          </a:p>
          <a:p>
            <a:pPr marL="285750" indent="-285750">
              <a:buFont typeface="Arial" panose="020B0604020202020204" pitchFamily="34" charset="0"/>
              <a:buChar char="•"/>
            </a:pPr>
            <a:r>
              <a:rPr lang="en-US" dirty="0"/>
              <a:t>Make appropriate changes for ALL household members.</a:t>
            </a:r>
          </a:p>
        </p:txBody>
      </p:sp>
      <p:sp>
        <p:nvSpPr>
          <p:cNvPr id="19" name="TextBox 18"/>
          <p:cNvSpPr txBox="1"/>
          <p:nvPr/>
        </p:nvSpPr>
        <p:spPr>
          <a:xfrm>
            <a:off x="4840224" y="6341573"/>
            <a:ext cx="1752600" cy="369332"/>
          </a:xfrm>
          <a:prstGeom prst="rect">
            <a:avLst/>
          </a:prstGeom>
          <a:solidFill>
            <a:schemeClr val="bg1"/>
          </a:solidFill>
          <a:ln>
            <a:solidFill>
              <a:srgbClr val="2479BE"/>
            </a:solidFill>
          </a:ln>
        </p:spPr>
        <p:txBody>
          <a:bodyPr wrap="square" rtlCol="0">
            <a:spAutoFit/>
          </a:bodyPr>
          <a:lstStyle/>
          <a:p>
            <a:r>
              <a:rPr lang="en-US" dirty="0"/>
              <a:t>Save and Exit.</a:t>
            </a:r>
          </a:p>
        </p:txBody>
      </p:sp>
    </p:spTree>
    <p:extLst>
      <p:ext uri="{BB962C8B-B14F-4D97-AF65-F5344CB8AC3E}">
        <p14:creationId xmlns:p14="http://schemas.microsoft.com/office/powerpoint/2010/main" val="47943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8229600" cy="1143000"/>
          </a:xfrm>
        </p:spPr>
        <p:txBody>
          <a:bodyPr>
            <a:normAutofit fontScale="90000"/>
          </a:bodyPr>
          <a:lstStyle/>
          <a:p>
            <a:pPr algn="l"/>
            <a:r>
              <a:rPr lang="en-US" sz="6000" dirty="0"/>
              <a:t>Questions?</a:t>
            </a:r>
            <a:br>
              <a:rPr lang="en-US" sz="3600" dirty="0"/>
            </a:br>
            <a:r>
              <a:rPr lang="en-US" sz="3600" dirty="0"/>
              <a:t>Contact the HMIS Help Desk:</a:t>
            </a:r>
            <a:br>
              <a:rPr lang="en-US" sz="3600" dirty="0"/>
            </a:br>
            <a:r>
              <a:rPr lang="en-US" sz="3600" dirty="0">
                <a:hlinkClick r:id="rId3"/>
              </a:rPr>
              <a:t>HMISHelp@nashville.gov</a:t>
            </a:r>
            <a:r>
              <a:rPr lang="en-US" sz="3600" dirty="0"/>
              <a:t> </a:t>
            </a:r>
          </a:p>
        </p:txBody>
      </p:sp>
    </p:spTree>
    <p:extLst>
      <p:ext uri="{BB962C8B-B14F-4D97-AF65-F5344CB8AC3E}">
        <p14:creationId xmlns:p14="http://schemas.microsoft.com/office/powerpoint/2010/main" val="1953596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Resources</a:t>
            </a:r>
          </a:p>
        </p:txBody>
      </p:sp>
      <p:sp>
        <p:nvSpPr>
          <p:cNvPr id="3" name="Content Placeholder 2"/>
          <p:cNvSpPr>
            <a:spLocks noGrp="1"/>
          </p:cNvSpPr>
          <p:nvPr>
            <p:ph idx="1"/>
          </p:nvPr>
        </p:nvSpPr>
        <p:spPr>
          <a:xfrm>
            <a:off x="609600" y="1524000"/>
            <a:ext cx="8229600" cy="4525963"/>
          </a:xfrm>
        </p:spPr>
        <p:txBody>
          <a:bodyPr>
            <a:normAutofit/>
          </a:bodyPr>
          <a:lstStyle/>
          <a:p>
            <a:pPr>
              <a:spcBef>
                <a:spcPts val="1200"/>
              </a:spcBef>
            </a:pPr>
            <a:r>
              <a:rPr lang="en-US" sz="2400" dirty="0"/>
              <a:t>VA Programs HMIS Manual: </a:t>
            </a:r>
            <a:r>
              <a:rPr lang="en-US" sz="2400" dirty="0">
                <a:hlinkClick r:id="rId3"/>
              </a:rPr>
              <a:t>https://www.hudexchange.info/resources/documents/VA-Programs-HMIS-Manual.pdf</a:t>
            </a:r>
            <a:r>
              <a:rPr lang="en-US" sz="2400" dirty="0"/>
              <a:t> </a:t>
            </a:r>
          </a:p>
          <a:p>
            <a:pPr>
              <a:spcBef>
                <a:spcPts val="1200"/>
              </a:spcBef>
            </a:pPr>
            <a:r>
              <a:rPr lang="en-US" sz="2400" dirty="0"/>
              <a:t>HMIS URL (save as a bookmark!): </a:t>
            </a:r>
            <a:r>
              <a:rPr lang="en-US" sz="2400" b="1" dirty="0">
                <a:hlinkClick r:id="rId4"/>
              </a:rPr>
              <a:t>https://sp5.servicept.com/MHIDNashville</a:t>
            </a:r>
            <a:r>
              <a:rPr lang="en-US" sz="2400" b="1" dirty="0"/>
              <a:t> </a:t>
            </a:r>
          </a:p>
          <a:p>
            <a:pPr>
              <a:spcBef>
                <a:spcPts val="1200"/>
              </a:spcBef>
            </a:pPr>
            <a:r>
              <a:rPr lang="en-US" sz="2400" dirty="0"/>
              <a:t>HMIS Help Desk: </a:t>
            </a:r>
            <a:r>
              <a:rPr lang="en-US" sz="2400" dirty="0">
                <a:hlinkClick r:id="rId5"/>
              </a:rPr>
              <a:t>HMISHelp@nashville.gov</a:t>
            </a:r>
            <a:r>
              <a:rPr lang="en-US" sz="2400" dirty="0"/>
              <a:t> </a:t>
            </a:r>
          </a:p>
          <a:p>
            <a:pPr marL="0" indent="0">
              <a:buNone/>
            </a:pPr>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09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Before You Start…</a:t>
            </a:r>
          </a:p>
        </p:txBody>
      </p:sp>
      <p:sp>
        <p:nvSpPr>
          <p:cNvPr id="3" name="Content Placeholder 2"/>
          <p:cNvSpPr>
            <a:spLocks noGrp="1"/>
          </p:cNvSpPr>
          <p:nvPr>
            <p:ph idx="1"/>
          </p:nvPr>
        </p:nvSpPr>
        <p:spPr>
          <a:xfrm>
            <a:off x="609600" y="1524000"/>
            <a:ext cx="8229600" cy="4525963"/>
          </a:xfrm>
        </p:spPr>
        <p:txBody>
          <a:bodyPr>
            <a:normAutofit/>
          </a:bodyPr>
          <a:lstStyle/>
          <a:p>
            <a:pPr>
              <a:spcBef>
                <a:spcPts val="1200"/>
              </a:spcBef>
            </a:pPr>
            <a:r>
              <a:rPr lang="en-US" sz="3000" dirty="0"/>
              <a:t>For you to be able to enter a client in HMIS, there </a:t>
            </a:r>
            <a:r>
              <a:rPr lang="en-US" sz="3000" b="1" dirty="0"/>
              <a:t>must</a:t>
            </a:r>
            <a:r>
              <a:rPr lang="en-US" sz="3000" dirty="0"/>
              <a:t> be a signed Release of Information (ROI) on file.</a:t>
            </a:r>
          </a:p>
          <a:p>
            <a:pPr>
              <a:spcBef>
                <a:spcPts val="1200"/>
              </a:spcBef>
            </a:pPr>
            <a:r>
              <a:rPr lang="en-US" sz="3000" dirty="0"/>
              <a:t>Remember: slow down and pay attention to data quality!</a:t>
            </a:r>
          </a:p>
          <a:p>
            <a:endParaRPr lang="en-US" sz="2400" dirty="0"/>
          </a:p>
          <a:p>
            <a:pPr marL="0" indent="0">
              <a:buNone/>
            </a:pPr>
            <a:endParaRPr lang="en-US" sz="2400" dirty="0"/>
          </a:p>
          <a:p>
            <a:endParaRPr lang="en-US" sz="2400" dirty="0"/>
          </a:p>
          <a:p>
            <a:pPr marL="0" indent="0">
              <a:buNone/>
            </a:pPr>
            <a:endParaRPr lang="en-US" sz="2400" dirty="0"/>
          </a:p>
          <a:p>
            <a:endParaRPr lang="en-US" sz="2400" dirty="0"/>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85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3"/>
          <a:srcRect l="49679" t="17091" b="30498"/>
          <a:stretch/>
        </p:blipFill>
        <p:spPr bwMode="auto">
          <a:xfrm>
            <a:off x="475932" y="1740932"/>
            <a:ext cx="8622059" cy="252626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85800" y="274638"/>
            <a:ext cx="8229600" cy="1143000"/>
          </a:xfrm>
        </p:spPr>
        <p:txBody>
          <a:bodyPr/>
          <a:lstStyle/>
          <a:p>
            <a:pPr algn="l"/>
            <a:r>
              <a:rPr lang="en-US" dirty="0"/>
              <a:t>HMIS Homepage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53200" y="1960502"/>
            <a:ext cx="762000" cy="128163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57799" y="3276600"/>
            <a:ext cx="2297922" cy="369332"/>
          </a:xfrm>
          <a:prstGeom prst="rect">
            <a:avLst/>
          </a:prstGeom>
          <a:solidFill>
            <a:schemeClr val="bg1"/>
          </a:solidFill>
          <a:ln>
            <a:solidFill>
              <a:schemeClr val="accent1"/>
            </a:solidFill>
          </a:ln>
        </p:spPr>
        <p:txBody>
          <a:bodyPr wrap="square" rtlCol="0">
            <a:spAutoFit/>
          </a:bodyPr>
          <a:lstStyle/>
          <a:p>
            <a:pPr algn="ctr"/>
            <a:r>
              <a:rPr lang="en-US" dirty="0"/>
              <a:t>Enter Data As (EDA)</a:t>
            </a:r>
          </a:p>
        </p:txBody>
      </p:sp>
      <p:cxnSp>
        <p:nvCxnSpPr>
          <p:cNvPr id="11" name="Straight Arrow Connector 10"/>
          <p:cNvCxnSpPr/>
          <p:nvPr/>
        </p:nvCxnSpPr>
        <p:spPr>
          <a:xfrm flipH="1" flipV="1">
            <a:off x="1066800" y="2872808"/>
            <a:ext cx="609600" cy="139439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4343400"/>
            <a:ext cx="1371600" cy="369332"/>
          </a:xfrm>
          <a:prstGeom prst="rect">
            <a:avLst/>
          </a:prstGeom>
          <a:solidFill>
            <a:schemeClr val="bg1"/>
          </a:solidFill>
          <a:ln>
            <a:solidFill>
              <a:schemeClr val="accent1"/>
            </a:solidFill>
          </a:ln>
        </p:spPr>
        <p:txBody>
          <a:bodyPr wrap="square" rtlCol="0">
            <a:spAutoFit/>
          </a:bodyPr>
          <a:lstStyle/>
          <a:p>
            <a:pPr algn="ctr"/>
            <a:r>
              <a:rPr lang="en-US" dirty="0"/>
              <a:t>ClientPoint</a:t>
            </a:r>
          </a:p>
        </p:txBody>
      </p:sp>
      <p:sp>
        <p:nvSpPr>
          <p:cNvPr id="17" name="TextBox 16"/>
          <p:cNvSpPr txBox="1"/>
          <p:nvPr/>
        </p:nvSpPr>
        <p:spPr>
          <a:xfrm>
            <a:off x="7555721" y="2694404"/>
            <a:ext cx="1257300" cy="369332"/>
          </a:xfrm>
          <a:prstGeom prst="rect">
            <a:avLst/>
          </a:prstGeom>
          <a:solidFill>
            <a:schemeClr val="bg1"/>
          </a:solidFill>
          <a:ln>
            <a:solidFill>
              <a:schemeClr val="accent1"/>
            </a:solidFill>
          </a:ln>
        </p:spPr>
        <p:txBody>
          <a:bodyPr wrap="square" rtlCol="0">
            <a:spAutoFit/>
          </a:bodyPr>
          <a:lstStyle/>
          <a:p>
            <a:pPr algn="ctr"/>
            <a:r>
              <a:rPr lang="en-US" dirty="0"/>
              <a:t>Back Date</a:t>
            </a:r>
          </a:p>
        </p:txBody>
      </p:sp>
      <p:cxnSp>
        <p:nvCxnSpPr>
          <p:cNvPr id="18" name="Straight Arrow Connector 17"/>
          <p:cNvCxnSpPr/>
          <p:nvPr/>
        </p:nvCxnSpPr>
        <p:spPr>
          <a:xfrm flipH="1" flipV="1">
            <a:off x="7769749" y="2057400"/>
            <a:ext cx="533400" cy="59237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636776" y="1884303"/>
            <a:ext cx="1370076" cy="9689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41576" y="1371600"/>
            <a:ext cx="2173224" cy="369332"/>
          </a:xfrm>
          <a:prstGeom prst="rect">
            <a:avLst/>
          </a:prstGeom>
          <a:solidFill>
            <a:schemeClr val="bg1"/>
          </a:solidFill>
          <a:ln>
            <a:solidFill>
              <a:schemeClr val="accent1"/>
            </a:solidFill>
          </a:ln>
        </p:spPr>
        <p:txBody>
          <a:bodyPr wrap="square" rtlCol="0">
            <a:spAutoFit/>
          </a:bodyPr>
          <a:lstStyle/>
          <a:p>
            <a:pPr algn="ctr"/>
            <a:r>
              <a:rPr lang="en-US" dirty="0"/>
              <a:t>Your agency’s name</a:t>
            </a:r>
          </a:p>
        </p:txBody>
      </p:sp>
      <p:sp>
        <p:nvSpPr>
          <p:cNvPr id="19" name="TextBox 18"/>
          <p:cNvSpPr txBox="1"/>
          <p:nvPr/>
        </p:nvSpPr>
        <p:spPr>
          <a:xfrm>
            <a:off x="7162800" y="838200"/>
            <a:ext cx="1802621" cy="369332"/>
          </a:xfrm>
          <a:prstGeom prst="rect">
            <a:avLst/>
          </a:prstGeom>
          <a:solidFill>
            <a:schemeClr val="bg1"/>
          </a:solidFill>
          <a:ln>
            <a:solidFill>
              <a:schemeClr val="accent1"/>
            </a:solidFill>
          </a:ln>
        </p:spPr>
        <p:txBody>
          <a:bodyPr wrap="square" rtlCol="0">
            <a:spAutoFit/>
          </a:bodyPr>
          <a:lstStyle/>
          <a:p>
            <a:pPr algn="ctr"/>
            <a:r>
              <a:rPr lang="en-US" dirty="0"/>
              <a:t>Your username</a:t>
            </a:r>
          </a:p>
        </p:txBody>
      </p:sp>
      <p:cxnSp>
        <p:nvCxnSpPr>
          <p:cNvPr id="20" name="Straight Arrow Connector 19"/>
          <p:cNvCxnSpPr/>
          <p:nvPr/>
        </p:nvCxnSpPr>
        <p:spPr>
          <a:xfrm flipH="1">
            <a:off x="7924800" y="1207532"/>
            <a:ext cx="378350" cy="54506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2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Always the first step: EDA Mode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8370"/>
          <a:stretch/>
        </p:blipFill>
        <p:spPr>
          <a:xfrm>
            <a:off x="652943" y="3081467"/>
            <a:ext cx="4777972" cy="2862133"/>
          </a:xfrm>
          <a:prstGeom prst="rect">
            <a:avLst/>
          </a:prstGeo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898" y="1447800"/>
            <a:ext cx="2521949" cy="1524000"/>
          </a:xfrm>
          <a:prstGeom prst="rect">
            <a:avLst/>
          </a:prstGeom>
        </p:spPr>
      </p:pic>
      <p:sp>
        <p:nvSpPr>
          <p:cNvPr id="7" name="TextBox 6"/>
          <p:cNvSpPr txBox="1"/>
          <p:nvPr/>
        </p:nvSpPr>
        <p:spPr>
          <a:xfrm>
            <a:off x="501203" y="1447800"/>
            <a:ext cx="5137597" cy="1477328"/>
          </a:xfrm>
          <a:prstGeom prst="rect">
            <a:avLst/>
          </a:prstGeom>
          <a:solidFill>
            <a:schemeClr val="bg1"/>
          </a:solidFill>
          <a:ln>
            <a:solidFill>
              <a:schemeClr val="accent1"/>
            </a:solidFill>
          </a:ln>
        </p:spPr>
        <p:txBody>
          <a:bodyPr wrap="square" rtlCol="0">
            <a:spAutoFit/>
          </a:bodyPr>
          <a:lstStyle/>
          <a:p>
            <a:r>
              <a:rPr lang="en-US" dirty="0"/>
              <a:t>1. After you log in, first find and click “</a:t>
            </a:r>
            <a:r>
              <a:rPr lang="en-US" b="1" dirty="0"/>
              <a:t>Enter Data As</a:t>
            </a:r>
            <a:r>
              <a:rPr lang="en-US" dirty="0"/>
              <a:t>” (EDA) at the top right of the page. The provider you select here is where your data will be stored – you are “Entering As” that provider and associating the client with it.</a:t>
            </a:r>
          </a:p>
        </p:txBody>
      </p:sp>
      <p:cxnSp>
        <p:nvCxnSpPr>
          <p:cNvPr id="9" name="Straight Arrow Connector 8"/>
          <p:cNvCxnSpPr/>
          <p:nvPr/>
        </p:nvCxnSpPr>
        <p:spPr>
          <a:xfrm flipV="1">
            <a:off x="6130406" y="1848349"/>
            <a:ext cx="762000" cy="118474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58533" y="3067549"/>
            <a:ext cx="2442467" cy="369332"/>
          </a:xfrm>
          <a:prstGeom prst="rect">
            <a:avLst/>
          </a:prstGeom>
          <a:solidFill>
            <a:schemeClr val="bg1"/>
          </a:solidFill>
          <a:ln>
            <a:solidFill>
              <a:schemeClr val="accent1"/>
            </a:solidFill>
          </a:ln>
        </p:spPr>
        <p:txBody>
          <a:bodyPr wrap="square" rtlCol="0">
            <a:spAutoFit/>
          </a:bodyPr>
          <a:lstStyle/>
          <a:p>
            <a:pPr algn="ctr"/>
            <a:r>
              <a:rPr lang="en-US" b="1" dirty="0"/>
              <a:t>Enter Data As </a:t>
            </a:r>
            <a:r>
              <a:rPr lang="en-US" dirty="0"/>
              <a:t>(EDA)</a:t>
            </a:r>
          </a:p>
        </p:txBody>
      </p:sp>
      <p:cxnSp>
        <p:nvCxnSpPr>
          <p:cNvPr id="13" name="Straight Arrow Connector 12"/>
          <p:cNvCxnSpPr/>
          <p:nvPr/>
        </p:nvCxnSpPr>
        <p:spPr>
          <a:xfrm flipH="1">
            <a:off x="914400" y="5223340"/>
            <a:ext cx="4883896" cy="87266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0" y="5334000"/>
            <a:ext cx="261458" cy="6096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271323" y="1676399"/>
            <a:ext cx="2186877" cy="17195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893711" y="4057471"/>
            <a:ext cx="2716889" cy="1477328"/>
          </a:xfrm>
          <a:prstGeom prst="rect">
            <a:avLst/>
          </a:prstGeom>
          <a:solidFill>
            <a:schemeClr val="bg1"/>
          </a:solidFill>
          <a:ln>
            <a:solidFill>
              <a:schemeClr val="accent1"/>
            </a:solidFill>
          </a:ln>
        </p:spPr>
        <p:txBody>
          <a:bodyPr wrap="square" rtlCol="0">
            <a:spAutoFit/>
          </a:bodyPr>
          <a:lstStyle/>
          <a:p>
            <a:pPr>
              <a:spcBef>
                <a:spcPts val="600"/>
              </a:spcBef>
            </a:pPr>
            <a:r>
              <a:rPr lang="en-US" dirty="0"/>
              <a:t>2. Select the </a:t>
            </a:r>
            <a:r>
              <a:rPr lang="en-US" b="1" dirty="0"/>
              <a:t>program</a:t>
            </a:r>
            <a:r>
              <a:rPr lang="en-US" dirty="0"/>
              <a:t> where the client you’re entering belongs by clicking the </a:t>
            </a:r>
            <a:r>
              <a:rPr lang="en-US" b="1" dirty="0"/>
              <a:t>green circle </a:t>
            </a:r>
            <a:r>
              <a:rPr lang="en-US" dirty="0"/>
              <a:t>with the plus sign. </a:t>
            </a:r>
          </a:p>
        </p:txBody>
      </p:sp>
    </p:spTree>
    <p:extLst>
      <p:ext uri="{BB962C8B-B14F-4D97-AF65-F5344CB8AC3E}">
        <p14:creationId xmlns:p14="http://schemas.microsoft.com/office/powerpoint/2010/main" val="287196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EDA Tips</a:t>
            </a:r>
          </a:p>
        </p:txBody>
      </p:sp>
      <p:sp>
        <p:nvSpPr>
          <p:cNvPr id="3" name="Content Placeholder 2"/>
          <p:cNvSpPr>
            <a:spLocks noGrp="1"/>
          </p:cNvSpPr>
          <p:nvPr>
            <p:ph idx="1"/>
          </p:nvPr>
        </p:nvSpPr>
        <p:spPr>
          <a:xfrm>
            <a:off x="609600" y="1524000"/>
            <a:ext cx="8229600" cy="4525963"/>
          </a:xfrm>
        </p:spPr>
        <p:txBody>
          <a:bodyPr>
            <a:normAutofit/>
          </a:bodyPr>
          <a:lstStyle/>
          <a:p>
            <a:pPr>
              <a:spcBef>
                <a:spcPts val="1200"/>
              </a:spcBef>
            </a:pPr>
            <a:r>
              <a:rPr lang="en-US" sz="2400" dirty="0"/>
              <a:t>Selecting the correct EDA mode is an important step you need to take every single time you enter a client!</a:t>
            </a:r>
          </a:p>
          <a:p>
            <a:pPr lvl="1">
              <a:spcBef>
                <a:spcPts val="1200"/>
              </a:spcBef>
            </a:pPr>
            <a:r>
              <a:rPr lang="en-US" sz="2000" dirty="0"/>
              <a:t>Especially if you’re entering multiple clients in a row, you should make frequent checks to that top-right section of the screen to ensure that you’re in the EDA mode that you meant to be in. </a:t>
            </a:r>
          </a:p>
          <a:p>
            <a:pPr lvl="1">
              <a:spcBef>
                <a:spcPts val="1200"/>
              </a:spcBef>
            </a:pPr>
            <a:r>
              <a:rPr lang="en-US" sz="2000" dirty="0"/>
              <a:t>If you realize you have entered a client’s information under the wrong EDA mode, you will need to delete and start over – so pay close attention!</a:t>
            </a:r>
          </a:p>
          <a:p>
            <a:pPr>
              <a:spcBef>
                <a:spcPts val="1200"/>
              </a:spcBef>
            </a:pPr>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133289"/>
      </p:ext>
    </p:extLst>
  </p:cSld>
  <p:clrMapOvr>
    <a:masterClrMapping/>
  </p:clrMapOvr>
</p:sld>
</file>

<file path=ppt/theme/theme1.xml><?xml version="1.0" encoding="utf-8"?>
<a:theme xmlns:a="http://schemas.openxmlformats.org/drawingml/2006/main" name="MHID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D Templat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34868</TotalTime>
  <Words>3250</Words>
  <Application>Microsoft Office PowerPoint</Application>
  <PresentationFormat>On-screen Show (4:3)</PresentationFormat>
  <Paragraphs>296</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Segoe UI</vt:lpstr>
      <vt:lpstr>Segoe UI Semibold</vt:lpstr>
      <vt:lpstr>MHID PPT Template</vt:lpstr>
      <vt:lpstr>HMIS Training Guide SSVF  Metro Homeless Impact Division Software: ServicePoint Updated June 2022</vt:lpstr>
      <vt:lpstr>What is HMIS?</vt:lpstr>
      <vt:lpstr>How Data is Organized in HMIS</vt:lpstr>
      <vt:lpstr>Privacy and Security</vt:lpstr>
      <vt:lpstr>Resources</vt:lpstr>
      <vt:lpstr>Before You Start…</vt:lpstr>
      <vt:lpstr>HMIS Homepage</vt:lpstr>
      <vt:lpstr>Always the first step: EDA Mode</vt:lpstr>
      <vt:lpstr>EDA Tips</vt:lpstr>
      <vt:lpstr>ClientPoint</vt:lpstr>
      <vt:lpstr>ClientPoint – Searching for a Client</vt:lpstr>
      <vt:lpstr>ClientPoint – Searching for a Client</vt:lpstr>
      <vt:lpstr>ClientPoint – Searching for a Client</vt:lpstr>
      <vt:lpstr>ClientPoint – Adding a New Client</vt:lpstr>
      <vt:lpstr>ClientPoint – Back Date Mode</vt:lpstr>
      <vt:lpstr>ClientPoint – Back Date Mode</vt:lpstr>
      <vt:lpstr>Client Information – Summary Tab</vt:lpstr>
      <vt:lpstr>Client Profile tab</vt:lpstr>
      <vt:lpstr>Client Profile tab</vt:lpstr>
      <vt:lpstr>Households tab</vt:lpstr>
      <vt:lpstr>Households tab</vt:lpstr>
      <vt:lpstr>Households tab – New Household</vt:lpstr>
      <vt:lpstr>Households tab – New Household</vt:lpstr>
      <vt:lpstr>ROI tab</vt:lpstr>
      <vt:lpstr>Entry/Exit tab</vt:lpstr>
      <vt:lpstr>Entry Assessment</vt:lpstr>
      <vt:lpstr>Entry Assessment</vt:lpstr>
      <vt:lpstr>Entry Assessment</vt:lpstr>
      <vt:lpstr>Entry Assessment: Section 2</vt:lpstr>
      <vt:lpstr>Entry Assessment</vt:lpstr>
      <vt:lpstr>Entry Assessment</vt:lpstr>
      <vt:lpstr>Entry Assessment</vt:lpstr>
      <vt:lpstr>Entry Assessment</vt:lpstr>
      <vt:lpstr>Entry Assessment</vt:lpstr>
      <vt:lpstr>Entry Assessment</vt:lpstr>
      <vt:lpstr>Entry Assessment</vt:lpstr>
      <vt:lpstr>Entry Assessment:  Housing Move-In Date</vt:lpstr>
      <vt:lpstr>Service Transactions</vt:lpstr>
      <vt:lpstr>Service Transactions</vt:lpstr>
      <vt:lpstr>Service Transactions</vt:lpstr>
      <vt:lpstr>Service Transactions</vt:lpstr>
      <vt:lpstr>Exiting a Client</vt:lpstr>
      <vt:lpstr>Exiting a Client</vt:lpstr>
      <vt:lpstr>Exiting a Client</vt:lpstr>
      <vt:lpstr>Exiting a Client</vt:lpstr>
      <vt:lpstr>Exiting a Client</vt:lpstr>
      <vt:lpstr>Questions? Contact the HMIS Help Desk: HMISHelp@nashville.gov </vt:lpstr>
    </vt:vector>
  </TitlesOfParts>
  <Company>Metropolitan Government of Nashville &amp; Davidson Cty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 Connector Card</dc:title>
  <dc:creator>BeSuden, Sally (Social Services)</dc:creator>
  <cp:lastModifiedBy>Vickers, Megan (Social Services)</cp:lastModifiedBy>
  <cp:revision>438</cp:revision>
  <cp:lastPrinted>2017-11-22T15:24:18Z</cp:lastPrinted>
  <dcterms:created xsi:type="dcterms:W3CDTF">2017-09-01T19:12:58Z</dcterms:created>
  <dcterms:modified xsi:type="dcterms:W3CDTF">2022-06-09T16:04:45Z</dcterms:modified>
</cp:coreProperties>
</file>