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75" r:id="rId4"/>
    <p:sldId id="285" r:id="rId5"/>
    <p:sldId id="279" r:id="rId6"/>
    <p:sldId id="284" r:id="rId7"/>
    <p:sldId id="276" r:id="rId8"/>
    <p:sldId id="286" r:id="rId9"/>
    <p:sldId id="265" r:id="rId10"/>
    <p:sldId id="261" r:id="rId11"/>
    <p:sldId id="266" r:id="rId12"/>
    <p:sldId id="271" r:id="rId13"/>
    <p:sldId id="288" r:id="rId14"/>
    <p:sldId id="280" r:id="rId15"/>
    <p:sldId id="263" r:id="rId16"/>
    <p:sldId id="287" r:id="rId17"/>
    <p:sldId id="278" r:id="rId18"/>
    <p:sldId id="281" r:id="rId19"/>
    <p:sldId id="272" r:id="rId20"/>
    <p:sldId id="282" r:id="rId21"/>
    <p:sldId id="289"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35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5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mailto:CES@nashville.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CES@nashville.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074E4-C3BF-46A8-85D0-451AF34204B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365249D-4503-4CC4-88AC-DE9A53282D37}">
      <dgm:prSet phldrT="[Text]" custT="1"/>
      <dgm:spPr/>
      <dgm:t>
        <a:bodyPr/>
        <a:lstStyle/>
        <a:p>
          <a:r>
            <a:rPr lang="en-US" sz="2000" dirty="0"/>
            <a:t>Cat. 1 Literal homelessness</a:t>
          </a:r>
        </a:p>
      </dgm:t>
    </dgm:pt>
    <dgm:pt modelId="{BE30333E-28CC-4347-A72B-0E69DCC03941}" type="parTrans" cxnId="{B1089EF5-A2ED-48C8-AFB0-1A59E7E7ED48}">
      <dgm:prSet/>
      <dgm:spPr/>
      <dgm:t>
        <a:bodyPr/>
        <a:lstStyle/>
        <a:p>
          <a:endParaRPr lang="en-US"/>
        </a:p>
      </dgm:t>
    </dgm:pt>
    <dgm:pt modelId="{C3AB8EDA-9B7B-4924-9A2C-C34060AE8F4F}" type="sibTrans" cxnId="{B1089EF5-A2ED-48C8-AFB0-1A59E7E7ED48}">
      <dgm:prSet/>
      <dgm:spPr/>
      <dgm:t>
        <a:bodyPr/>
        <a:lstStyle/>
        <a:p>
          <a:endParaRPr lang="en-US"/>
        </a:p>
      </dgm:t>
    </dgm:pt>
    <dgm:pt modelId="{CF966DAB-3561-451A-BD04-76363744C558}">
      <dgm:prSet phldrT="[Text]" custT="1"/>
      <dgm:spPr/>
      <dgm:t>
        <a:bodyPr/>
        <a:lstStyle/>
        <a:p>
          <a:r>
            <a:rPr lang="en-US" sz="2000" dirty="0"/>
            <a:t>Household entered into CE with a VISPDAT</a:t>
          </a:r>
        </a:p>
      </dgm:t>
    </dgm:pt>
    <dgm:pt modelId="{82FF2440-1B41-4172-A753-9F4F27CF99ED}" type="parTrans" cxnId="{D4924A27-65E2-436D-BC84-D406BEE77818}">
      <dgm:prSet/>
      <dgm:spPr/>
      <dgm:t>
        <a:bodyPr/>
        <a:lstStyle/>
        <a:p>
          <a:endParaRPr lang="en-US"/>
        </a:p>
      </dgm:t>
    </dgm:pt>
    <dgm:pt modelId="{7A5C98B2-8DDC-4AAD-990E-3BF7C9DB290E}" type="sibTrans" cxnId="{D4924A27-65E2-436D-BC84-D406BEE77818}">
      <dgm:prSet/>
      <dgm:spPr/>
      <dgm:t>
        <a:bodyPr/>
        <a:lstStyle/>
        <a:p>
          <a:endParaRPr lang="en-US"/>
        </a:p>
      </dgm:t>
    </dgm:pt>
    <dgm:pt modelId="{C4B2479D-741E-4FA9-966B-DB7684C6E17E}">
      <dgm:prSet phldrT="[Text]" custT="1"/>
      <dgm:spPr/>
      <dgm:t>
        <a:bodyPr/>
        <a:lstStyle/>
        <a:p>
          <a:r>
            <a:rPr lang="en-US" sz="2000" dirty="0"/>
            <a:t>Document Ready</a:t>
          </a:r>
        </a:p>
      </dgm:t>
    </dgm:pt>
    <dgm:pt modelId="{BC648FE5-FB71-496B-8CCD-E63B6484160D}" type="parTrans" cxnId="{BBC374E2-CB2C-4AEB-A7F1-5BF4615731C3}">
      <dgm:prSet/>
      <dgm:spPr/>
      <dgm:t>
        <a:bodyPr/>
        <a:lstStyle/>
        <a:p>
          <a:endParaRPr lang="en-US"/>
        </a:p>
      </dgm:t>
    </dgm:pt>
    <dgm:pt modelId="{F7E7BA37-89A6-49CE-950D-788F5547AEC5}" type="sibTrans" cxnId="{BBC374E2-CB2C-4AEB-A7F1-5BF4615731C3}">
      <dgm:prSet/>
      <dgm:spPr/>
      <dgm:t>
        <a:bodyPr/>
        <a:lstStyle/>
        <a:p>
          <a:endParaRPr lang="en-US"/>
        </a:p>
      </dgm:t>
    </dgm:pt>
    <dgm:pt modelId="{C4FE52A2-ABF7-4421-AD3C-A7273BF8802B}">
      <dgm:prSet phldrT="[Text]" custT="1"/>
      <dgm:spPr/>
      <dgm:t>
        <a:bodyPr/>
        <a:lstStyle/>
        <a:p>
          <a:r>
            <a:rPr lang="en-US" sz="2000" dirty="0"/>
            <a:t>Front and back of ID all adults</a:t>
          </a:r>
        </a:p>
      </dgm:t>
    </dgm:pt>
    <dgm:pt modelId="{E9D042C5-718C-4832-8BAD-07B03817DF9F}" type="parTrans" cxnId="{E1846CF2-AF4B-4EF8-BF02-2652A6B1C032}">
      <dgm:prSet/>
      <dgm:spPr/>
      <dgm:t>
        <a:bodyPr/>
        <a:lstStyle/>
        <a:p>
          <a:endParaRPr lang="en-US"/>
        </a:p>
      </dgm:t>
    </dgm:pt>
    <dgm:pt modelId="{A4A979EB-9AE6-4DD4-A822-617F09B1D3CE}" type="sibTrans" cxnId="{E1846CF2-AF4B-4EF8-BF02-2652A6B1C032}">
      <dgm:prSet/>
      <dgm:spPr/>
      <dgm:t>
        <a:bodyPr/>
        <a:lstStyle/>
        <a:p>
          <a:endParaRPr lang="en-US"/>
        </a:p>
      </dgm:t>
    </dgm:pt>
    <dgm:pt modelId="{6F049B72-0687-4083-A8D1-7A8F02B6D15B}">
      <dgm:prSet phldrT="[Text]" custT="1"/>
      <dgm:spPr/>
      <dgm:t>
        <a:bodyPr/>
        <a:lstStyle/>
        <a:p>
          <a:r>
            <a:rPr lang="en-US" sz="2000" dirty="0"/>
            <a:t>Upload documents onto HMIS profile</a:t>
          </a:r>
        </a:p>
      </dgm:t>
    </dgm:pt>
    <dgm:pt modelId="{B345D1BB-31F7-4257-9C82-DAAFA48A5FC7}" type="parTrans" cxnId="{466AA9D4-24FD-43A9-8582-CD8A039ACE4D}">
      <dgm:prSet/>
      <dgm:spPr/>
      <dgm:t>
        <a:bodyPr/>
        <a:lstStyle/>
        <a:p>
          <a:endParaRPr lang="en-US"/>
        </a:p>
      </dgm:t>
    </dgm:pt>
    <dgm:pt modelId="{D8D2726B-2BFC-49EE-81AD-D467991C6772}" type="sibTrans" cxnId="{466AA9D4-24FD-43A9-8582-CD8A039ACE4D}">
      <dgm:prSet/>
      <dgm:spPr/>
      <dgm:t>
        <a:bodyPr/>
        <a:lstStyle/>
        <a:p>
          <a:endParaRPr lang="en-US"/>
        </a:p>
      </dgm:t>
    </dgm:pt>
    <dgm:pt modelId="{79695BB5-1AA7-4EA8-A225-58A34A37F9EE}">
      <dgm:prSet phldrT="[Text]" custT="1"/>
      <dgm:spPr/>
      <dgm:t>
        <a:bodyPr/>
        <a:lstStyle/>
        <a:p>
          <a:r>
            <a:rPr lang="en-US" sz="2000" dirty="0"/>
            <a:t>Email</a:t>
          </a:r>
          <a:r>
            <a:rPr lang="en-US" sz="2000" baseline="0" dirty="0"/>
            <a:t> Nashville </a:t>
          </a:r>
          <a:r>
            <a:rPr lang="en-US" sz="2000" baseline="0" dirty="0">
              <a:hlinkClick xmlns:r="http://schemas.openxmlformats.org/officeDocument/2006/relationships" r:id="rId1"/>
            </a:rPr>
            <a:t>CES@nashville.gov</a:t>
          </a:r>
          <a:endParaRPr lang="en-US" sz="2000" dirty="0"/>
        </a:p>
      </dgm:t>
    </dgm:pt>
    <dgm:pt modelId="{53337C47-DD6A-42BB-9AA9-28C6B5669720}" type="parTrans" cxnId="{2E6FE30D-9F8B-4417-9863-B3DF12CF649F}">
      <dgm:prSet/>
      <dgm:spPr/>
      <dgm:t>
        <a:bodyPr/>
        <a:lstStyle/>
        <a:p>
          <a:endParaRPr lang="en-US"/>
        </a:p>
      </dgm:t>
    </dgm:pt>
    <dgm:pt modelId="{443509E8-14EB-44D8-9DAA-6683CA895ABC}" type="sibTrans" cxnId="{2E6FE30D-9F8B-4417-9863-B3DF12CF649F}">
      <dgm:prSet/>
      <dgm:spPr/>
      <dgm:t>
        <a:bodyPr/>
        <a:lstStyle/>
        <a:p>
          <a:endParaRPr lang="en-US"/>
        </a:p>
      </dgm:t>
    </dgm:pt>
    <dgm:pt modelId="{E722F703-38A4-4374-9B21-36F78EDE37A1}">
      <dgm:prSet phldrT="[Text]" custT="1"/>
      <dgm:spPr/>
      <dgm:t>
        <a:bodyPr/>
        <a:lstStyle/>
        <a:p>
          <a:r>
            <a:rPr lang="en-US" sz="2000" dirty="0"/>
            <a:t>Front and back of SS cards all household members (or proof of order)</a:t>
          </a:r>
        </a:p>
      </dgm:t>
    </dgm:pt>
    <dgm:pt modelId="{7D7FFA6B-DEC5-456C-807B-6330F88078B1}" type="parTrans" cxnId="{5EF2B2F4-FA43-4799-A35B-66BD78B7964E}">
      <dgm:prSet/>
      <dgm:spPr/>
      <dgm:t>
        <a:bodyPr/>
        <a:lstStyle/>
        <a:p>
          <a:endParaRPr lang="en-US"/>
        </a:p>
      </dgm:t>
    </dgm:pt>
    <dgm:pt modelId="{161AF8EB-7DFE-4AC0-89C6-D7E5C0022EDE}" type="sibTrans" cxnId="{5EF2B2F4-FA43-4799-A35B-66BD78B7964E}">
      <dgm:prSet/>
      <dgm:spPr/>
      <dgm:t>
        <a:bodyPr/>
        <a:lstStyle/>
        <a:p>
          <a:endParaRPr lang="en-US"/>
        </a:p>
      </dgm:t>
    </dgm:pt>
    <dgm:pt modelId="{068DA026-D440-4EA4-B9BF-94D38A6B8F0C}">
      <dgm:prSet phldrT="[Text]" custT="1"/>
      <dgm:spPr/>
      <dgm:t>
        <a:bodyPr/>
        <a:lstStyle/>
        <a:p>
          <a:r>
            <a:rPr lang="en-US" sz="2000" dirty="0"/>
            <a:t>Birth certificates all household members</a:t>
          </a:r>
        </a:p>
      </dgm:t>
    </dgm:pt>
    <dgm:pt modelId="{C27A7BB5-4570-4F76-A404-2F21ECE5AC15}" type="parTrans" cxnId="{B156EAFF-2F43-43D8-BB81-DE784E1F7F82}">
      <dgm:prSet/>
      <dgm:spPr/>
      <dgm:t>
        <a:bodyPr/>
        <a:lstStyle/>
        <a:p>
          <a:endParaRPr lang="en-US"/>
        </a:p>
      </dgm:t>
    </dgm:pt>
    <dgm:pt modelId="{AEA4E664-540A-4686-AED3-187762E1F8DA}" type="sibTrans" cxnId="{B156EAFF-2F43-43D8-BB81-DE784E1F7F82}">
      <dgm:prSet/>
      <dgm:spPr/>
      <dgm:t>
        <a:bodyPr/>
        <a:lstStyle/>
        <a:p>
          <a:endParaRPr lang="en-US"/>
        </a:p>
      </dgm:t>
    </dgm:pt>
    <dgm:pt modelId="{37DB7408-3592-41F1-9D7D-444429B54760}">
      <dgm:prSet phldrT="[Text]" custT="1"/>
      <dgm:spPr/>
      <dgm:t>
        <a:bodyPr/>
        <a:lstStyle/>
        <a:p>
          <a:r>
            <a:rPr lang="en-US" sz="2000" dirty="0"/>
            <a:t>Household is put on Section 8 Interest List</a:t>
          </a:r>
        </a:p>
      </dgm:t>
    </dgm:pt>
    <dgm:pt modelId="{A2BE8069-1E8F-49DB-A314-313265D0E2E6}" type="parTrans" cxnId="{CBB63D2A-56A4-4A54-A809-55592838CCBB}">
      <dgm:prSet/>
      <dgm:spPr/>
      <dgm:t>
        <a:bodyPr/>
        <a:lstStyle/>
        <a:p>
          <a:endParaRPr lang="en-US"/>
        </a:p>
      </dgm:t>
    </dgm:pt>
    <dgm:pt modelId="{7E7B7C6B-9566-41FA-A88F-9C3FB7F60AB8}" type="sibTrans" cxnId="{CBB63D2A-56A4-4A54-A809-55592838CCBB}">
      <dgm:prSet/>
      <dgm:spPr/>
      <dgm:t>
        <a:bodyPr/>
        <a:lstStyle/>
        <a:p>
          <a:endParaRPr lang="en-US"/>
        </a:p>
      </dgm:t>
    </dgm:pt>
    <dgm:pt modelId="{21C505FD-2387-495B-818A-B24958C49EE5}" type="pres">
      <dgm:prSet presAssocID="{05B074E4-C3BF-46A8-85D0-451AF34204B4}" presName="linearFlow" presStyleCnt="0">
        <dgm:presLayoutVars>
          <dgm:dir/>
          <dgm:animLvl val="lvl"/>
          <dgm:resizeHandles val="exact"/>
        </dgm:presLayoutVars>
      </dgm:prSet>
      <dgm:spPr/>
    </dgm:pt>
    <dgm:pt modelId="{8E807CCD-03E7-489D-BA96-21843423DB43}" type="pres">
      <dgm:prSet presAssocID="{1365249D-4503-4CC4-88AC-DE9A53282D37}" presName="composite" presStyleCnt="0"/>
      <dgm:spPr/>
    </dgm:pt>
    <dgm:pt modelId="{678C3587-3B95-4AAD-95C4-C2A21F4C3F2C}" type="pres">
      <dgm:prSet presAssocID="{1365249D-4503-4CC4-88AC-DE9A53282D37}" presName="parTx" presStyleLbl="node1" presStyleIdx="0" presStyleCnt="3">
        <dgm:presLayoutVars>
          <dgm:chMax val="0"/>
          <dgm:chPref val="0"/>
          <dgm:bulletEnabled val="1"/>
        </dgm:presLayoutVars>
      </dgm:prSet>
      <dgm:spPr/>
    </dgm:pt>
    <dgm:pt modelId="{B82DFFEE-709A-4C59-BBE0-3F7115C7C02B}" type="pres">
      <dgm:prSet presAssocID="{1365249D-4503-4CC4-88AC-DE9A53282D37}" presName="parSh" presStyleLbl="node1" presStyleIdx="0" presStyleCnt="3"/>
      <dgm:spPr/>
    </dgm:pt>
    <dgm:pt modelId="{E5A01737-4720-465F-8C61-E7DAE5FA056E}" type="pres">
      <dgm:prSet presAssocID="{1365249D-4503-4CC4-88AC-DE9A53282D37}" presName="desTx" presStyleLbl="fgAcc1" presStyleIdx="0" presStyleCnt="3">
        <dgm:presLayoutVars>
          <dgm:bulletEnabled val="1"/>
        </dgm:presLayoutVars>
      </dgm:prSet>
      <dgm:spPr/>
    </dgm:pt>
    <dgm:pt modelId="{2837D524-F30D-45E4-AEAA-6938D9FB01E9}" type="pres">
      <dgm:prSet presAssocID="{C3AB8EDA-9B7B-4924-9A2C-C34060AE8F4F}" presName="sibTrans" presStyleLbl="sibTrans2D1" presStyleIdx="0" presStyleCnt="2"/>
      <dgm:spPr/>
    </dgm:pt>
    <dgm:pt modelId="{758F56C2-7CD9-4A53-AFCB-9A21AA8A9F3A}" type="pres">
      <dgm:prSet presAssocID="{C3AB8EDA-9B7B-4924-9A2C-C34060AE8F4F}" presName="connTx" presStyleLbl="sibTrans2D1" presStyleIdx="0" presStyleCnt="2"/>
      <dgm:spPr/>
    </dgm:pt>
    <dgm:pt modelId="{DD0CE228-D934-44A7-B562-FD8CFC772333}" type="pres">
      <dgm:prSet presAssocID="{C4B2479D-741E-4FA9-966B-DB7684C6E17E}" presName="composite" presStyleCnt="0"/>
      <dgm:spPr/>
    </dgm:pt>
    <dgm:pt modelId="{FCA336F6-6A8B-41A7-AE8D-CC56BBB630CD}" type="pres">
      <dgm:prSet presAssocID="{C4B2479D-741E-4FA9-966B-DB7684C6E17E}" presName="parTx" presStyleLbl="node1" presStyleIdx="0" presStyleCnt="3">
        <dgm:presLayoutVars>
          <dgm:chMax val="0"/>
          <dgm:chPref val="0"/>
          <dgm:bulletEnabled val="1"/>
        </dgm:presLayoutVars>
      </dgm:prSet>
      <dgm:spPr/>
    </dgm:pt>
    <dgm:pt modelId="{216FB505-BED3-4524-98E1-671BA72F507F}" type="pres">
      <dgm:prSet presAssocID="{C4B2479D-741E-4FA9-966B-DB7684C6E17E}" presName="parSh" presStyleLbl="node1" presStyleIdx="1" presStyleCnt="3"/>
      <dgm:spPr/>
    </dgm:pt>
    <dgm:pt modelId="{56EA64C4-43A5-45A4-9C94-8AA8DE3051CC}" type="pres">
      <dgm:prSet presAssocID="{C4B2479D-741E-4FA9-966B-DB7684C6E17E}" presName="desTx" presStyleLbl="fgAcc1" presStyleIdx="1" presStyleCnt="3" custScaleX="132525">
        <dgm:presLayoutVars>
          <dgm:bulletEnabled val="1"/>
        </dgm:presLayoutVars>
      </dgm:prSet>
      <dgm:spPr/>
    </dgm:pt>
    <dgm:pt modelId="{A86C4829-DE1A-4441-97AD-3215134E5BC7}" type="pres">
      <dgm:prSet presAssocID="{F7E7BA37-89A6-49CE-950D-788F5547AEC5}" presName="sibTrans" presStyleLbl="sibTrans2D1" presStyleIdx="1" presStyleCnt="2"/>
      <dgm:spPr/>
    </dgm:pt>
    <dgm:pt modelId="{0841CE43-7F70-4FF5-B9B5-5130F1263019}" type="pres">
      <dgm:prSet presAssocID="{F7E7BA37-89A6-49CE-950D-788F5547AEC5}" presName="connTx" presStyleLbl="sibTrans2D1" presStyleIdx="1" presStyleCnt="2"/>
      <dgm:spPr/>
    </dgm:pt>
    <dgm:pt modelId="{A44C7383-E214-458E-BA81-9D0E5918AFC0}" type="pres">
      <dgm:prSet presAssocID="{6F049B72-0687-4083-A8D1-7A8F02B6D15B}" presName="composite" presStyleCnt="0"/>
      <dgm:spPr/>
    </dgm:pt>
    <dgm:pt modelId="{61B7FEF4-ED4B-41E3-9D55-82AEC45038B7}" type="pres">
      <dgm:prSet presAssocID="{6F049B72-0687-4083-A8D1-7A8F02B6D15B}" presName="parTx" presStyleLbl="node1" presStyleIdx="1" presStyleCnt="3">
        <dgm:presLayoutVars>
          <dgm:chMax val="0"/>
          <dgm:chPref val="0"/>
          <dgm:bulletEnabled val="1"/>
        </dgm:presLayoutVars>
      </dgm:prSet>
      <dgm:spPr/>
    </dgm:pt>
    <dgm:pt modelId="{821B5EE0-8B0A-4764-AC8B-F8C91E348AA7}" type="pres">
      <dgm:prSet presAssocID="{6F049B72-0687-4083-A8D1-7A8F02B6D15B}" presName="parSh" presStyleLbl="node1" presStyleIdx="2" presStyleCnt="3"/>
      <dgm:spPr/>
    </dgm:pt>
    <dgm:pt modelId="{0AE2C79F-4916-4F30-A81C-AD749C2472AE}" type="pres">
      <dgm:prSet presAssocID="{6F049B72-0687-4083-A8D1-7A8F02B6D15B}" presName="desTx" presStyleLbl="fgAcc1" presStyleIdx="2" presStyleCnt="3">
        <dgm:presLayoutVars>
          <dgm:bulletEnabled val="1"/>
        </dgm:presLayoutVars>
      </dgm:prSet>
      <dgm:spPr/>
    </dgm:pt>
  </dgm:ptLst>
  <dgm:cxnLst>
    <dgm:cxn modelId="{2E6FE30D-9F8B-4417-9863-B3DF12CF649F}" srcId="{6F049B72-0687-4083-A8D1-7A8F02B6D15B}" destId="{79695BB5-1AA7-4EA8-A225-58A34A37F9EE}" srcOrd="0" destOrd="0" parTransId="{53337C47-DD6A-42BB-9AA9-28C6B5669720}" sibTransId="{443509E8-14EB-44D8-9DAA-6683CA895ABC}"/>
    <dgm:cxn modelId="{2D17A625-4AE1-40E4-9519-4C150BF380B2}" type="presOf" srcId="{068DA026-D440-4EA4-B9BF-94D38A6B8F0C}" destId="{56EA64C4-43A5-45A4-9C94-8AA8DE3051CC}" srcOrd="0" destOrd="2" presId="urn:microsoft.com/office/officeart/2005/8/layout/process3"/>
    <dgm:cxn modelId="{D4924A27-65E2-436D-BC84-D406BEE77818}" srcId="{1365249D-4503-4CC4-88AC-DE9A53282D37}" destId="{CF966DAB-3561-451A-BD04-76363744C558}" srcOrd="0" destOrd="0" parTransId="{82FF2440-1B41-4172-A753-9F4F27CF99ED}" sibTransId="{7A5C98B2-8DDC-4AAD-990E-3BF7C9DB290E}"/>
    <dgm:cxn modelId="{CBB63D2A-56A4-4A54-A809-55592838CCBB}" srcId="{6F049B72-0687-4083-A8D1-7A8F02B6D15B}" destId="{37DB7408-3592-41F1-9D7D-444429B54760}" srcOrd="1" destOrd="0" parTransId="{A2BE8069-1E8F-49DB-A314-313265D0E2E6}" sibTransId="{7E7B7C6B-9566-41FA-A88F-9C3FB7F60AB8}"/>
    <dgm:cxn modelId="{E8FAC72B-417D-4DB1-9B65-C68CB7DE9C0D}" type="presOf" srcId="{CF966DAB-3561-451A-BD04-76363744C558}" destId="{E5A01737-4720-465F-8C61-E7DAE5FA056E}" srcOrd="0" destOrd="0" presId="urn:microsoft.com/office/officeart/2005/8/layout/process3"/>
    <dgm:cxn modelId="{70E7D366-6CAC-4D1E-B30C-680DF38A2401}" type="presOf" srcId="{F7E7BA37-89A6-49CE-950D-788F5547AEC5}" destId="{0841CE43-7F70-4FF5-B9B5-5130F1263019}" srcOrd="1" destOrd="0" presId="urn:microsoft.com/office/officeart/2005/8/layout/process3"/>
    <dgm:cxn modelId="{0153786B-6093-47FC-9C55-9FB9ACF55092}" type="presOf" srcId="{6F049B72-0687-4083-A8D1-7A8F02B6D15B}" destId="{61B7FEF4-ED4B-41E3-9D55-82AEC45038B7}" srcOrd="0" destOrd="0" presId="urn:microsoft.com/office/officeart/2005/8/layout/process3"/>
    <dgm:cxn modelId="{97F9AF6B-E646-49A7-B8F3-BDF2301F7DCD}" type="presOf" srcId="{E722F703-38A4-4374-9B21-36F78EDE37A1}" destId="{56EA64C4-43A5-45A4-9C94-8AA8DE3051CC}" srcOrd="0" destOrd="1" presId="urn:microsoft.com/office/officeart/2005/8/layout/process3"/>
    <dgm:cxn modelId="{6BB05F4C-16D2-417E-A3F2-7AE9FD7019C9}" type="presOf" srcId="{C4FE52A2-ABF7-4421-AD3C-A7273BF8802B}" destId="{56EA64C4-43A5-45A4-9C94-8AA8DE3051CC}" srcOrd="0" destOrd="0" presId="urn:microsoft.com/office/officeart/2005/8/layout/process3"/>
    <dgm:cxn modelId="{74BD7970-8F45-4DB4-B415-56AD3547BFAC}" type="presOf" srcId="{6F049B72-0687-4083-A8D1-7A8F02B6D15B}" destId="{821B5EE0-8B0A-4764-AC8B-F8C91E348AA7}" srcOrd="1" destOrd="0" presId="urn:microsoft.com/office/officeart/2005/8/layout/process3"/>
    <dgm:cxn modelId="{5A903475-E6E4-445F-8009-68C4155EBD72}" type="presOf" srcId="{C4B2479D-741E-4FA9-966B-DB7684C6E17E}" destId="{216FB505-BED3-4524-98E1-671BA72F507F}" srcOrd="1" destOrd="0" presId="urn:microsoft.com/office/officeart/2005/8/layout/process3"/>
    <dgm:cxn modelId="{CF8DFB78-5390-419A-A031-08A958791E41}" type="presOf" srcId="{C3AB8EDA-9B7B-4924-9A2C-C34060AE8F4F}" destId="{2837D524-F30D-45E4-AEAA-6938D9FB01E9}" srcOrd="0" destOrd="0" presId="urn:microsoft.com/office/officeart/2005/8/layout/process3"/>
    <dgm:cxn modelId="{1230EB8F-C2F2-4906-8BC5-5296C4AA7C64}" type="presOf" srcId="{F7E7BA37-89A6-49CE-950D-788F5547AEC5}" destId="{A86C4829-DE1A-4441-97AD-3215134E5BC7}" srcOrd="0" destOrd="0" presId="urn:microsoft.com/office/officeart/2005/8/layout/process3"/>
    <dgm:cxn modelId="{9B560B9A-3C9B-4085-B87B-8873F4B9F111}" type="presOf" srcId="{1365249D-4503-4CC4-88AC-DE9A53282D37}" destId="{B82DFFEE-709A-4C59-BBE0-3F7115C7C02B}" srcOrd="1" destOrd="0" presId="urn:microsoft.com/office/officeart/2005/8/layout/process3"/>
    <dgm:cxn modelId="{A24E4B9C-F2DB-46A5-92D4-183C7D1F24A5}" type="presOf" srcId="{1365249D-4503-4CC4-88AC-DE9A53282D37}" destId="{678C3587-3B95-4AAD-95C4-C2A21F4C3F2C}" srcOrd="0" destOrd="0" presId="urn:microsoft.com/office/officeart/2005/8/layout/process3"/>
    <dgm:cxn modelId="{76D15BA1-7E26-4F29-A3D4-FE7EE2CF7C12}" type="presOf" srcId="{79695BB5-1AA7-4EA8-A225-58A34A37F9EE}" destId="{0AE2C79F-4916-4F30-A81C-AD749C2472AE}" srcOrd="0" destOrd="0" presId="urn:microsoft.com/office/officeart/2005/8/layout/process3"/>
    <dgm:cxn modelId="{D40135AB-0D77-49D3-9358-4393C5A366F3}" type="presOf" srcId="{05B074E4-C3BF-46A8-85D0-451AF34204B4}" destId="{21C505FD-2387-495B-818A-B24958C49EE5}" srcOrd="0" destOrd="0" presId="urn:microsoft.com/office/officeart/2005/8/layout/process3"/>
    <dgm:cxn modelId="{73D8BBB9-D497-47B2-AED2-1961E84F7BF5}" type="presOf" srcId="{37DB7408-3592-41F1-9D7D-444429B54760}" destId="{0AE2C79F-4916-4F30-A81C-AD749C2472AE}" srcOrd="0" destOrd="1" presId="urn:microsoft.com/office/officeart/2005/8/layout/process3"/>
    <dgm:cxn modelId="{466AA9D4-24FD-43A9-8582-CD8A039ACE4D}" srcId="{05B074E4-C3BF-46A8-85D0-451AF34204B4}" destId="{6F049B72-0687-4083-A8D1-7A8F02B6D15B}" srcOrd="2" destOrd="0" parTransId="{B345D1BB-31F7-4257-9C82-DAAFA48A5FC7}" sibTransId="{D8D2726B-2BFC-49EE-81AD-D467991C6772}"/>
    <dgm:cxn modelId="{CF7C52D8-3940-4267-B4BD-2F2EB65C18E5}" type="presOf" srcId="{C4B2479D-741E-4FA9-966B-DB7684C6E17E}" destId="{FCA336F6-6A8B-41A7-AE8D-CC56BBB630CD}" srcOrd="0" destOrd="0" presId="urn:microsoft.com/office/officeart/2005/8/layout/process3"/>
    <dgm:cxn modelId="{BBC374E2-CB2C-4AEB-A7F1-5BF4615731C3}" srcId="{05B074E4-C3BF-46A8-85D0-451AF34204B4}" destId="{C4B2479D-741E-4FA9-966B-DB7684C6E17E}" srcOrd="1" destOrd="0" parTransId="{BC648FE5-FB71-496B-8CCD-E63B6484160D}" sibTransId="{F7E7BA37-89A6-49CE-950D-788F5547AEC5}"/>
    <dgm:cxn modelId="{E1846CF2-AF4B-4EF8-BF02-2652A6B1C032}" srcId="{C4B2479D-741E-4FA9-966B-DB7684C6E17E}" destId="{C4FE52A2-ABF7-4421-AD3C-A7273BF8802B}" srcOrd="0" destOrd="0" parTransId="{E9D042C5-718C-4832-8BAD-07B03817DF9F}" sibTransId="{A4A979EB-9AE6-4DD4-A822-617F09B1D3CE}"/>
    <dgm:cxn modelId="{B04059F4-BC34-446B-A97D-A946E216E395}" type="presOf" srcId="{C3AB8EDA-9B7B-4924-9A2C-C34060AE8F4F}" destId="{758F56C2-7CD9-4A53-AFCB-9A21AA8A9F3A}" srcOrd="1" destOrd="0" presId="urn:microsoft.com/office/officeart/2005/8/layout/process3"/>
    <dgm:cxn modelId="{5EF2B2F4-FA43-4799-A35B-66BD78B7964E}" srcId="{C4B2479D-741E-4FA9-966B-DB7684C6E17E}" destId="{E722F703-38A4-4374-9B21-36F78EDE37A1}" srcOrd="1" destOrd="0" parTransId="{7D7FFA6B-DEC5-456C-807B-6330F88078B1}" sibTransId="{161AF8EB-7DFE-4AC0-89C6-D7E5C0022EDE}"/>
    <dgm:cxn modelId="{B1089EF5-A2ED-48C8-AFB0-1A59E7E7ED48}" srcId="{05B074E4-C3BF-46A8-85D0-451AF34204B4}" destId="{1365249D-4503-4CC4-88AC-DE9A53282D37}" srcOrd="0" destOrd="0" parTransId="{BE30333E-28CC-4347-A72B-0E69DCC03941}" sibTransId="{C3AB8EDA-9B7B-4924-9A2C-C34060AE8F4F}"/>
    <dgm:cxn modelId="{B156EAFF-2F43-43D8-BB81-DE784E1F7F82}" srcId="{C4B2479D-741E-4FA9-966B-DB7684C6E17E}" destId="{068DA026-D440-4EA4-B9BF-94D38A6B8F0C}" srcOrd="2" destOrd="0" parTransId="{C27A7BB5-4570-4F76-A404-2F21ECE5AC15}" sibTransId="{AEA4E664-540A-4686-AED3-187762E1F8DA}"/>
    <dgm:cxn modelId="{22B5C330-6833-48B1-BF11-46628B48A9E1}" type="presParOf" srcId="{21C505FD-2387-495B-818A-B24958C49EE5}" destId="{8E807CCD-03E7-489D-BA96-21843423DB43}" srcOrd="0" destOrd="0" presId="urn:microsoft.com/office/officeart/2005/8/layout/process3"/>
    <dgm:cxn modelId="{1C0E7AF3-551A-4DF1-946E-C784B218121C}" type="presParOf" srcId="{8E807CCD-03E7-489D-BA96-21843423DB43}" destId="{678C3587-3B95-4AAD-95C4-C2A21F4C3F2C}" srcOrd="0" destOrd="0" presId="urn:microsoft.com/office/officeart/2005/8/layout/process3"/>
    <dgm:cxn modelId="{7CB5D8B2-2DFF-4168-8978-217C16F98605}" type="presParOf" srcId="{8E807CCD-03E7-489D-BA96-21843423DB43}" destId="{B82DFFEE-709A-4C59-BBE0-3F7115C7C02B}" srcOrd="1" destOrd="0" presId="urn:microsoft.com/office/officeart/2005/8/layout/process3"/>
    <dgm:cxn modelId="{B609DA3B-2756-4616-874D-1A5972FFA7FC}" type="presParOf" srcId="{8E807CCD-03E7-489D-BA96-21843423DB43}" destId="{E5A01737-4720-465F-8C61-E7DAE5FA056E}" srcOrd="2" destOrd="0" presId="urn:microsoft.com/office/officeart/2005/8/layout/process3"/>
    <dgm:cxn modelId="{1A3334B8-F1E9-43EF-B051-70A22F9C4789}" type="presParOf" srcId="{21C505FD-2387-495B-818A-B24958C49EE5}" destId="{2837D524-F30D-45E4-AEAA-6938D9FB01E9}" srcOrd="1" destOrd="0" presId="urn:microsoft.com/office/officeart/2005/8/layout/process3"/>
    <dgm:cxn modelId="{A8203C42-839E-485A-91E3-50795A007BD4}" type="presParOf" srcId="{2837D524-F30D-45E4-AEAA-6938D9FB01E9}" destId="{758F56C2-7CD9-4A53-AFCB-9A21AA8A9F3A}" srcOrd="0" destOrd="0" presId="urn:microsoft.com/office/officeart/2005/8/layout/process3"/>
    <dgm:cxn modelId="{C3A3F024-73E3-4F42-9948-31D551CE2A1D}" type="presParOf" srcId="{21C505FD-2387-495B-818A-B24958C49EE5}" destId="{DD0CE228-D934-44A7-B562-FD8CFC772333}" srcOrd="2" destOrd="0" presId="urn:microsoft.com/office/officeart/2005/8/layout/process3"/>
    <dgm:cxn modelId="{BBCC4903-7321-45A5-BC9A-F3417141111C}" type="presParOf" srcId="{DD0CE228-D934-44A7-B562-FD8CFC772333}" destId="{FCA336F6-6A8B-41A7-AE8D-CC56BBB630CD}" srcOrd="0" destOrd="0" presId="urn:microsoft.com/office/officeart/2005/8/layout/process3"/>
    <dgm:cxn modelId="{866F3A28-2FF8-4810-B693-90A636FCD0FC}" type="presParOf" srcId="{DD0CE228-D934-44A7-B562-FD8CFC772333}" destId="{216FB505-BED3-4524-98E1-671BA72F507F}" srcOrd="1" destOrd="0" presId="urn:microsoft.com/office/officeart/2005/8/layout/process3"/>
    <dgm:cxn modelId="{1BF03D54-5759-44C1-B640-AA0AF4363530}" type="presParOf" srcId="{DD0CE228-D934-44A7-B562-FD8CFC772333}" destId="{56EA64C4-43A5-45A4-9C94-8AA8DE3051CC}" srcOrd="2" destOrd="0" presId="urn:microsoft.com/office/officeart/2005/8/layout/process3"/>
    <dgm:cxn modelId="{F1013CB8-17C6-41D7-947E-54DC5754AE28}" type="presParOf" srcId="{21C505FD-2387-495B-818A-B24958C49EE5}" destId="{A86C4829-DE1A-4441-97AD-3215134E5BC7}" srcOrd="3" destOrd="0" presId="urn:microsoft.com/office/officeart/2005/8/layout/process3"/>
    <dgm:cxn modelId="{90499079-6BCC-4EB0-9953-FA6398A444DB}" type="presParOf" srcId="{A86C4829-DE1A-4441-97AD-3215134E5BC7}" destId="{0841CE43-7F70-4FF5-B9B5-5130F1263019}" srcOrd="0" destOrd="0" presId="urn:microsoft.com/office/officeart/2005/8/layout/process3"/>
    <dgm:cxn modelId="{B8E9EBB0-C142-4617-9230-3317E1793437}" type="presParOf" srcId="{21C505FD-2387-495B-818A-B24958C49EE5}" destId="{A44C7383-E214-458E-BA81-9D0E5918AFC0}" srcOrd="4" destOrd="0" presId="urn:microsoft.com/office/officeart/2005/8/layout/process3"/>
    <dgm:cxn modelId="{C1473D24-290D-4FF3-991E-83F2F8FF701E}" type="presParOf" srcId="{A44C7383-E214-458E-BA81-9D0E5918AFC0}" destId="{61B7FEF4-ED4B-41E3-9D55-82AEC45038B7}" srcOrd="0" destOrd="0" presId="urn:microsoft.com/office/officeart/2005/8/layout/process3"/>
    <dgm:cxn modelId="{A9CAF590-4E55-4F58-B1D5-6C0918C27116}" type="presParOf" srcId="{A44C7383-E214-458E-BA81-9D0E5918AFC0}" destId="{821B5EE0-8B0A-4764-AC8B-F8C91E348AA7}" srcOrd="1" destOrd="0" presId="urn:microsoft.com/office/officeart/2005/8/layout/process3"/>
    <dgm:cxn modelId="{2DAF135C-C0EC-47E7-B9C6-40D3DBD1E116}" type="presParOf" srcId="{A44C7383-E214-458E-BA81-9D0E5918AFC0}" destId="{0AE2C79F-4916-4F30-A81C-AD749C2472A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D614F-173F-4768-9E17-4AF0D9BA1DD1}" type="doc">
      <dgm:prSet loTypeId="urn:microsoft.com/office/officeart/2005/8/layout/process1" loCatId="process" qsTypeId="urn:microsoft.com/office/officeart/2005/8/quickstyle/simple1" qsCatId="simple" csTypeId="urn:microsoft.com/office/officeart/2005/8/colors/accent1_2" csCatId="accent1" phldr="1"/>
      <dgm:spPr/>
    </dgm:pt>
    <dgm:pt modelId="{997B7AB0-6932-4C4E-8027-3FBBF4AB5AF0}">
      <dgm:prSet phldrT="[Text]"/>
      <dgm:spPr/>
      <dgm:t>
        <a:bodyPr/>
        <a:lstStyle/>
        <a:p>
          <a:r>
            <a:rPr lang="en-US" dirty="0"/>
            <a:t>Priority Pool made from Section 8 Interest List</a:t>
          </a:r>
        </a:p>
      </dgm:t>
    </dgm:pt>
    <dgm:pt modelId="{CE044535-0759-4772-80BE-6F862A4E1673}" type="parTrans" cxnId="{D219A98F-57F7-4F1C-B30A-C557571E8EEB}">
      <dgm:prSet/>
      <dgm:spPr/>
      <dgm:t>
        <a:bodyPr/>
        <a:lstStyle/>
        <a:p>
          <a:endParaRPr lang="en-US"/>
        </a:p>
      </dgm:t>
    </dgm:pt>
    <dgm:pt modelId="{3AE250F2-23CE-4116-9E85-EC12F58ED4D1}" type="sibTrans" cxnId="{D219A98F-57F7-4F1C-B30A-C557571E8EEB}">
      <dgm:prSet/>
      <dgm:spPr/>
      <dgm:t>
        <a:bodyPr/>
        <a:lstStyle/>
        <a:p>
          <a:endParaRPr lang="en-US"/>
        </a:p>
      </dgm:t>
    </dgm:pt>
    <dgm:pt modelId="{A5C3D284-811F-423B-BFC9-68D921D427ED}">
      <dgm:prSet phldrT="[Text]"/>
      <dgm:spPr/>
      <dgm:t>
        <a:bodyPr/>
        <a:lstStyle/>
        <a:p>
          <a:r>
            <a:rPr lang="en-US" dirty="0"/>
            <a:t>Set Aside and EHV referrals made from Priority Pool.  </a:t>
          </a:r>
        </a:p>
      </dgm:t>
    </dgm:pt>
    <dgm:pt modelId="{BC7373AF-5414-4F6A-AC56-BF3B782D80DF}" type="parTrans" cxnId="{E614D6D1-3F99-416B-B2EF-DB9D6364B4ED}">
      <dgm:prSet/>
      <dgm:spPr/>
      <dgm:t>
        <a:bodyPr/>
        <a:lstStyle/>
        <a:p>
          <a:endParaRPr lang="en-US"/>
        </a:p>
      </dgm:t>
    </dgm:pt>
    <dgm:pt modelId="{1A884468-FD82-4923-9065-3D56E8E8F256}" type="sibTrans" cxnId="{E614D6D1-3F99-416B-B2EF-DB9D6364B4ED}">
      <dgm:prSet/>
      <dgm:spPr/>
      <dgm:t>
        <a:bodyPr/>
        <a:lstStyle/>
        <a:p>
          <a:endParaRPr lang="en-US"/>
        </a:p>
      </dgm:t>
    </dgm:pt>
    <dgm:pt modelId="{46C272AF-4C94-4554-A3FD-A2B37BAC3492}">
      <dgm:prSet phldrT="[Text]"/>
      <dgm:spPr/>
      <dgm:t>
        <a:bodyPr/>
        <a:lstStyle/>
        <a:p>
          <a:r>
            <a:rPr lang="en-US" dirty="0"/>
            <a:t>Mainstream Diversions made from Priority Pool</a:t>
          </a:r>
        </a:p>
      </dgm:t>
    </dgm:pt>
    <dgm:pt modelId="{75CB2A94-DE14-4F7C-A792-F112D069B433}" type="parTrans" cxnId="{6AB91E6C-9062-41A0-8FA6-396CB5CD50FD}">
      <dgm:prSet/>
      <dgm:spPr/>
      <dgm:t>
        <a:bodyPr/>
        <a:lstStyle/>
        <a:p>
          <a:endParaRPr lang="en-US"/>
        </a:p>
      </dgm:t>
    </dgm:pt>
    <dgm:pt modelId="{AC1A14A7-A65D-4CAC-BE78-461BBFB0388A}" type="sibTrans" cxnId="{6AB91E6C-9062-41A0-8FA6-396CB5CD50FD}">
      <dgm:prSet/>
      <dgm:spPr/>
      <dgm:t>
        <a:bodyPr/>
        <a:lstStyle/>
        <a:p>
          <a:endParaRPr lang="en-US"/>
        </a:p>
      </dgm:t>
    </dgm:pt>
    <dgm:pt modelId="{3F42AAF8-77E4-46EF-AED3-CE032FEEB2E3}">
      <dgm:prSet phldrT="[Text]"/>
      <dgm:spPr/>
      <dgm:t>
        <a:bodyPr/>
        <a:lstStyle/>
        <a:p>
          <a:r>
            <a:rPr lang="en-US" dirty="0"/>
            <a:t>Housing Navigator and Agency Section 8 Liaison receive referral email</a:t>
          </a:r>
        </a:p>
      </dgm:t>
    </dgm:pt>
    <dgm:pt modelId="{6C4FA727-3BA0-4FBF-AE3F-A89DE2B6270E}" type="parTrans" cxnId="{878914EF-691C-4EA3-8147-AF6078E3DCBE}">
      <dgm:prSet/>
      <dgm:spPr/>
      <dgm:t>
        <a:bodyPr/>
        <a:lstStyle/>
        <a:p>
          <a:endParaRPr lang="en-US"/>
        </a:p>
      </dgm:t>
    </dgm:pt>
    <dgm:pt modelId="{3F1983C7-D631-4D3B-936E-38E68E83483F}" type="sibTrans" cxnId="{878914EF-691C-4EA3-8147-AF6078E3DCBE}">
      <dgm:prSet/>
      <dgm:spPr/>
      <dgm:t>
        <a:bodyPr/>
        <a:lstStyle/>
        <a:p>
          <a:endParaRPr lang="en-US"/>
        </a:p>
      </dgm:t>
    </dgm:pt>
    <dgm:pt modelId="{1C676184-CEFA-445A-AF2C-111409E079CD}" type="pres">
      <dgm:prSet presAssocID="{CBBD614F-173F-4768-9E17-4AF0D9BA1DD1}" presName="Name0" presStyleCnt="0">
        <dgm:presLayoutVars>
          <dgm:dir/>
          <dgm:resizeHandles val="exact"/>
        </dgm:presLayoutVars>
      </dgm:prSet>
      <dgm:spPr/>
    </dgm:pt>
    <dgm:pt modelId="{171C4267-005E-499E-B6CF-FA4EB65B0B68}" type="pres">
      <dgm:prSet presAssocID="{997B7AB0-6932-4C4E-8027-3FBBF4AB5AF0}" presName="node" presStyleLbl="node1" presStyleIdx="0" presStyleCnt="4">
        <dgm:presLayoutVars>
          <dgm:bulletEnabled val="1"/>
        </dgm:presLayoutVars>
      </dgm:prSet>
      <dgm:spPr/>
    </dgm:pt>
    <dgm:pt modelId="{4BD48D21-CB7D-460C-A3DC-6DC5720D72C5}" type="pres">
      <dgm:prSet presAssocID="{3AE250F2-23CE-4116-9E85-EC12F58ED4D1}" presName="sibTrans" presStyleLbl="sibTrans2D1" presStyleIdx="0" presStyleCnt="3"/>
      <dgm:spPr/>
    </dgm:pt>
    <dgm:pt modelId="{6601E522-0577-4329-9949-CFBDE8149E54}" type="pres">
      <dgm:prSet presAssocID="{3AE250F2-23CE-4116-9E85-EC12F58ED4D1}" presName="connectorText" presStyleLbl="sibTrans2D1" presStyleIdx="0" presStyleCnt="3"/>
      <dgm:spPr/>
    </dgm:pt>
    <dgm:pt modelId="{7DF2FCBE-58A0-4E59-BA47-8F2C1C547EB2}" type="pres">
      <dgm:prSet presAssocID="{A5C3D284-811F-423B-BFC9-68D921D427ED}" presName="node" presStyleLbl="node1" presStyleIdx="1" presStyleCnt="4">
        <dgm:presLayoutVars>
          <dgm:bulletEnabled val="1"/>
        </dgm:presLayoutVars>
      </dgm:prSet>
      <dgm:spPr/>
    </dgm:pt>
    <dgm:pt modelId="{7C331378-A303-408C-8776-25AE6A39BDA1}" type="pres">
      <dgm:prSet presAssocID="{1A884468-FD82-4923-9065-3D56E8E8F256}" presName="sibTrans" presStyleLbl="sibTrans2D1" presStyleIdx="1" presStyleCnt="3"/>
      <dgm:spPr/>
    </dgm:pt>
    <dgm:pt modelId="{5C3B4EEE-C149-4B01-9147-B26B53BE3617}" type="pres">
      <dgm:prSet presAssocID="{1A884468-FD82-4923-9065-3D56E8E8F256}" presName="connectorText" presStyleLbl="sibTrans2D1" presStyleIdx="1" presStyleCnt="3"/>
      <dgm:spPr/>
    </dgm:pt>
    <dgm:pt modelId="{F2BE4EF8-FB1C-4D5D-BDE0-40AB4B90E45C}" type="pres">
      <dgm:prSet presAssocID="{46C272AF-4C94-4554-A3FD-A2B37BAC3492}" presName="node" presStyleLbl="node1" presStyleIdx="2" presStyleCnt="4">
        <dgm:presLayoutVars>
          <dgm:bulletEnabled val="1"/>
        </dgm:presLayoutVars>
      </dgm:prSet>
      <dgm:spPr/>
    </dgm:pt>
    <dgm:pt modelId="{A7DC2315-E0EC-491A-842F-E005C26A0240}" type="pres">
      <dgm:prSet presAssocID="{AC1A14A7-A65D-4CAC-BE78-461BBFB0388A}" presName="sibTrans" presStyleLbl="sibTrans2D1" presStyleIdx="2" presStyleCnt="3"/>
      <dgm:spPr/>
    </dgm:pt>
    <dgm:pt modelId="{4DA32647-36F6-42DA-9102-329B081E69B1}" type="pres">
      <dgm:prSet presAssocID="{AC1A14A7-A65D-4CAC-BE78-461BBFB0388A}" presName="connectorText" presStyleLbl="sibTrans2D1" presStyleIdx="2" presStyleCnt="3"/>
      <dgm:spPr/>
    </dgm:pt>
    <dgm:pt modelId="{4EDE0B8B-8A47-4510-828D-960C16DA7B52}" type="pres">
      <dgm:prSet presAssocID="{3F42AAF8-77E4-46EF-AED3-CE032FEEB2E3}" presName="node" presStyleLbl="node1" presStyleIdx="3" presStyleCnt="4">
        <dgm:presLayoutVars>
          <dgm:bulletEnabled val="1"/>
        </dgm:presLayoutVars>
      </dgm:prSet>
      <dgm:spPr/>
    </dgm:pt>
  </dgm:ptLst>
  <dgm:cxnLst>
    <dgm:cxn modelId="{1A10570E-086B-4335-BC6E-C19239B41CB1}" type="presOf" srcId="{AC1A14A7-A65D-4CAC-BE78-461BBFB0388A}" destId="{A7DC2315-E0EC-491A-842F-E005C26A0240}" srcOrd="0" destOrd="0" presId="urn:microsoft.com/office/officeart/2005/8/layout/process1"/>
    <dgm:cxn modelId="{54A76529-4AA3-4154-894E-37B82C606891}" type="presOf" srcId="{A5C3D284-811F-423B-BFC9-68D921D427ED}" destId="{7DF2FCBE-58A0-4E59-BA47-8F2C1C547EB2}" srcOrd="0" destOrd="0" presId="urn:microsoft.com/office/officeart/2005/8/layout/process1"/>
    <dgm:cxn modelId="{28D88B2E-2048-4890-8D7D-7D508205B1C0}" type="presOf" srcId="{AC1A14A7-A65D-4CAC-BE78-461BBFB0388A}" destId="{4DA32647-36F6-42DA-9102-329B081E69B1}" srcOrd="1" destOrd="0" presId="urn:microsoft.com/office/officeart/2005/8/layout/process1"/>
    <dgm:cxn modelId="{B3775A3B-ADC6-4F2E-B25D-16DBF8E394A7}" type="presOf" srcId="{1A884468-FD82-4923-9065-3D56E8E8F256}" destId="{5C3B4EEE-C149-4B01-9147-B26B53BE3617}" srcOrd="1" destOrd="0" presId="urn:microsoft.com/office/officeart/2005/8/layout/process1"/>
    <dgm:cxn modelId="{6AB91E6C-9062-41A0-8FA6-396CB5CD50FD}" srcId="{CBBD614F-173F-4768-9E17-4AF0D9BA1DD1}" destId="{46C272AF-4C94-4554-A3FD-A2B37BAC3492}" srcOrd="2" destOrd="0" parTransId="{75CB2A94-DE14-4F7C-A792-F112D069B433}" sibTransId="{AC1A14A7-A65D-4CAC-BE78-461BBFB0388A}"/>
    <dgm:cxn modelId="{9ED8EA82-A5A5-46BF-AA94-D8AC2D82EF9D}" type="presOf" srcId="{997B7AB0-6932-4C4E-8027-3FBBF4AB5AF0}" destId="{171C4267-005E-499E-B6CF-FA4EB65B0B68}" srcOrd="0" destOrd="0" presId="urn:microsoft.com/office/officeart/2005/8/layout/process1"/>
    <dgm:cxn modelId="{D219A98F-57F7-4F1C-B30A-C557571E8EEB}" srcId="{CBBD614F-173F-4768-9E17-4AF0D9BA1DD1}" destId="{997B7AB0-6932-4C4E-8027-3FBBF4AB5AF0}" srcOrd="0" destOrd="0" parTransId="{CE044535-0759-4772-80BE-6F862A4E1673}" sibTransId="{3AE250F2-23CE-4116-9E85-EC12F58ED4D1}"/>
    <dgm:cxn modelId="{075AFE99-05C6-4A74-A254-302FFCC742FE}" type="presOf" srcId="{CBBD614F-173F-4768-9E17-4AF0D9BA1DD1}" destId="{1C676184-CEFA-445A-AF2C-111409E079CD}" srcOrd="0" destOrd="0" presId="urn:microsoft.com/office/officeart/2005/8/layout/process1"/>
    <dgm:cxn modelId="{30D86BA7-2E2C-4342-B96F-127F9399583A}" type="presOf" srcId="{1A884468-FD82-4923-9065-3D56E8E8F256}" destId="{7C331378-A303-408C-8776-25AE6A39BDA1}" srcOrd="0" destOrd="0" presId="urn:microsoft.com/office/officeart/2005/8/layout/process1"/>
    <dgm:cxn modelId="{B6E555C2-48DC-403F-AF46-6E04E55FB323}" type="presOf" srcId="{3AE250F2-23CE-4116-9E85-EC12F58ED4D1}" destId="{6601E522-0577-4329-9949-CFBDE8149E54}" srcOrd="1" destOrd="0" presId="urn:microsoft.com/office/officeart/2005/8/layout/process1"/>
    <dgm:cxn modelId="{2103AFCE-6042-437C-B06F-D2ABEAE39773}" type="presOf" srcId="{3F42AAF8-77E4-46EF-AED3-CE032FEEB2E3}" destId="{4EDE0B8B-8A47-4510-828D-960C16DA7B52}" srcOrd="0" destOrd="0" presId="urn:microsoft.com/office/officeart/2005/8/layout/process1"/>
    <dgm:cxn modelId="{F7D576CF-7007-4DBA-95EF-DD5AF982FA5E}" type="presOf" srcId="{3AE250F2-23CE-4116-9E85-EC12F58ED4D1}" destId="{4BD48D21-CB7D-460C-A3DC-6DC5720D72C5}" srcOrd="0" destOrd="0" presId="urn:microsoft.com/office/officeart/2005/8/layout/process1"/>
    <dgm:cxn modelId="{E614D6D1-3F99-416B-B2EF-DB9D6364B4ED}" srcId="{CBBD614F-173F-4768-9E17-4AF0D9BA1DD1}" destId="{A5C3D284-811F-423B-BFC9-68D921D427ED}" srcOrd="1" destOrd="0" parTransId="{BC7373AF-5414-4F6A-AC56-BF3B782D80DF}" sibTransId="{1A884468-FD82-4923-9065-3D56E8E8F256}"/>
    <dgm:cxn modelId="{878914EF-691C-4EA3-8147-AF6078E3DCBE}" srcId="{CBBD614F-173F-4768-9E17-4AF0D9BA1DD1}" destId="{3F42AAF8-77E4-46EF-AED3-CE032FEEB2E3}" srcOrd="3" destOrd="0" parTransId="{6C4FA727-3BA0-4FBF-AE3F-A89DE2B6270E}" sibTransId="{3F1983C7-D631-4D3B-936E-38E68E83483F}"/>
    <dgm:cxn modelId="{F59A52FA-0324-4EB2-8F62-B4511B7195D8}" type="presOf" srcId="{46C272AF-4C94-4554-A3FD-A2B37BAC3492}" destId="{F2BE4EF8-FB1C-4D5D-BDE0-40AB4B90E45C}" srcOrd="0" destOrd="0" presId="urn:microsoft.com/office/officeart/2005/8/layout/process1"/>
    <dgm:cxn modelId="{4009F1F6-A581-40DE-9BC1-321616B1C9E7}" type="presParOf" srcId="{1C676184-CEFA-445A-AF2C-111409E079CD}" destId="{171C4267-005E-499E-B6CF-FA4EB65B0B68}" srcOrd="0" destOrd="0" presId="urn:microsoft.com/office/officeart/2005/8/layout/process1"/>
    <dgm:cxn modelId="{5E01BFDA-1A45-4782-BB8A-B29929F4B50C}" type="presParOf" srcId="{1C676184-CEFA-445A-AF2C-111409E079CD}" destId="{4BD48D21-CB7D-460C-A3DC-6DC5720D72C5}" srcOrd="1" destOrd="0" presId="urn:microsoft.com/office/officeart/2005/8/layout/process1"/>
    <dgm:cxn modelId="{EF7A4E84-EACE-48D6-86E1-5DADB713DDA8}" type="presParOf" srcId="{4BD48D21-CB7D-460C-A3DC-6DC5720D72C5}" destId="{6601E522-0577-4329-9949-CFBDE8149E54}" srcOrd="0" destOrd="0" presId="urn:microsoft.com/office/officeart/2005/8/layout/process1"/>
    <dgm:cxn modelId="{DDAD6BA2-28A4-4774-9D5F-90FD40663831}" type="presParOf" srcId="{1C676184-CEFA-445A-AF2C-111409E079CD}" destId="{7DF2FCBE-58A0-4E59-BA47-8F2C1C547EB2}" srcOrd="2" destOrd="0" presId="urn:microsoft.com/office/officeart/2005/8/layout/process1"/>
    <dgm:cxn modelId="{301DDFB4-47D9-434E-BC0B-00353D3562EE}" type="presParOf" srcId="{1C676184-CEFA-445A-AF2C-111409E079CD}" destId="{7C331378-A303-408C-8776-25AE6A39BDA1}" srcOrd="3" destOrd="0" presId="urn:microsoft.com/office/officeart/2005/8/layout/process1"/>
    <dgm:cxn modelId="{0CBEDDD6-2C10-4415-8C46-A6DE2F79B3BC}" type="presParOf" srcId="{7C331378-A303-408C-8776-25AE6A39BDA1}" destId="{5C3B4EEE-C149-4B01-9147-B26B53BE3617}" srcOrd="0" destOrd="0" presId="urn:microsoft.com/office/officeart/2005/8/layout/process1"/>
    <dgm:cxn modelId="{6E2FF1D7-D3B4-4F4D-A5A0-0FD4D2029F83}" type="presParOf" srcId="{1C676184-CEFA-445A-AF2C-111409E079CD}" destId="{F2BE4EF8-FB1C-4D5D-BDE0-40AB4B90E45C}" srcOrd="4" destOrd="0" presId="urn:microsoft.com/office/officeart/2005/8/layout/process1"/>
    <dgm:cxn modelId="{155ABE46-082C-4A72-A615-554832B6E27F}" type="presParOf" srcId="{1C676184-CEFA-445A-AF2C-111409E079CD}" destId="{A7DC2315-E0EC-491A-842F-E005C26A0240}" srcOrd="5" destOrd="0" presId="urn:microsoft.com/office/officeart/2005/8/layout/process1"/>
    <dgm:cxn modelId="{9CD24534-96AF-4460-B143-E4E38C6A454F}" type="presParOf" srcId="{A7DC2315-E0EC-491A-842F-E005C26A0240}" destId="{4DA32647-36F6-42DA-9102-329B081E69B1}" srcOrd="0" destOrd="0" presId="urn:microsoft.com/office/officeart/2005/8/layout/process1"/>
    <dgm:cxn modelId="{B83D41CB-5A68-4CC8-923A-0D3174FC186F}" type="presParOf" srcId="{1C676184-CEFA-445A-AF2C-111409E079CD}" destId="{4EDE0B8B-8A47-4510-828D-960C16DA7B5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654D1B-1992-4F09-9032-8FFCA931CC1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F8E5B21-F892-4102-8689-23EC7625ECD3}">
      <dgm:prSet phldrT="[Text]"/>
      <dgm:spPr>
        <a:solidFill>
          <a:srgbClr val="A12462"/>
        </a:solidFill>
        <a:ln>
          <a:solidFill>
            <a:srgbClr val="A12462"/>
          </a:solidFill>
        </a:ln>
      </dgm:spPr>
      <dgm:t>
        <a:bodyPr/>
        <a:lstStyle/>
        <a:p>
          <a:r>
            <a:rPr lang="en-US" dirty="0"/>
            <a:t>MDHA packet</a:t>
          </a:r>
        </a:p>
      </dgm:t>
    </dgm:pt>
    <dgm:pt modelId="{3FCD4AF7-AE08-4D9B-B39A-0ED3ADFA80DE}" type="parTrans" cxnId="{B8D2CCCF-4A6A-44AF-AE1D-B494AF65CCCE}">
      <dgm:prSet/>
      <dgm:spPr/>
      <dgm:t>
        <a:bodyPr/>
        <a:lstStyle/>
        <a:p>
          <a:endParaRPr lang="en-US"/>
        </a:p>
      </dgm:t>
    </dgm:pt>
    <dgm:pt modelId="{FA54CB68-F593-4653-8006-577EDEA70CA9}" type="sibTrans" cxnId="{B8D2CCCF-4A6A-44AF-AE1D-B494AF65CCCE}">
      <dgm:prSet/>
      <dgm:spPr/>
      <dgm:t>
        <a:bodyPr/>
        <a:lstStyle/>
        <a:p>
          <a:endParaRPr lang="en-US"/>
        </a:p>
      </dgm:t>
    </dgm:pt>
    <dgm:pt modelId="{619B58C7-9E5D-473B-A2D7-ED5A5BF3FB63}">
      <dgm:prSet phldrT="[Text]" custT="1"/>
      <dgm:spPr>
        <a:ln>
          <a:solidFill>
            <a:srgbClr val="A12462"/>
          </a:solidFill>
        </a:ln>
      </dgm:spPr>
      <dgm:t>
        <a:bodyPr/>
        <a:lstStyle/>
        <a:p>
          <a:r>
            <a:rPr lang="en-US" sz="1800" dirty="0"/>
            <a:t>EHV Referral Form, if applicable</a:t>
          </a:r>
        </a:p>
      </dgm:t>
    </dgm:pt>
    <dgm:pt modelId="{20AF7184-1C69-4859-AF08-1CFA0A43FBAC}" type="parTrans" cxnId="{B32FA19C-0C79-406D-BD5D-0DB27D17428A}">
      <dgm:prSet/>
      <dgm:spPr>
        <a:ln>
          <a:solidFill>
            <a:srgbClr val="A12462"/>
          </a:solidFill>
        </a:ln>
      </dgm:spPr>
      <dgm:t>
        <a:bodyPr/>
        <a:lstStyle/>
        <a:p>
          <a:endParaRPr lang="en-US"/>
        </a:p>
      </dgm:t>
    </dgm:pt>
    <dgm:pt modelId="{98C5BA68-C87C-4208-8A89-D003FD67127B}" type="sibTrans" cxnId="{B32FA19C-0C79-406D-BD5D-0DB27D17428A}">
      <dgm:prSet/>
      <dgm:spPr/>
      <dgm:t>
        <a:bodyPr/>
        <a:lstStyle/>
        <a:p>
          <a:endParaRPr lang="en-US"/>
        </a:p>
      </dgm:t>
    </dgm:pt>
    <dgm:pt modelId="{51DB0E50-A805-44DA-9D08-2F7B3A7C0F2E}">
      <dgm:prSet phldrT="[Text]" custT="1"/>
      <dgm:spPr>
        <a:solidFill>
          <a:schemeClr val="accent1">
            <a:lumMod val="50000"/>
          </a:schemeClr>
        </a:solidFill>
        <a:ln>
          <a:solidFill>
            <a:schemeClr val="accent1">
              <a:lumMod val="50000"/>
            </a:schemeClr>
          </a:solidFill>
        </a:ln>
      </dgm:spPr>
      <dgm:t>
        <a:bodyPr/>
        <a:lstStyle/>
        <a:p>
          <a:pPr>
            <a:lnSpc>
              <a:spcPct val="100000"/>
            </a:lnSpc>
            <a:spcAft>
              <a:spcPts val="0"/>
            </a:spcAft>
          </a:pPr>
          <a:r>
            <a:rPr lang="en-US" sz="1500" dirty="0"/>
            <a:t>Additional Supporting Documents </a:t>
          </a:r>
        </a:p>
        <a:p>
          <a:pPr>
            <a:lnSpc>
              <a:spcPct val="100000"/>
            </a:lnSpc>
            <a:spcAft>
              <a:spcPts val="0"/>
            </a:spcAft>
          </a:pPr>
          <a:r>
            <a:rPr lang="en-US" sz="1500" dirty="0"/>
            <a:t>(not inclusive)</a:t>
          </a:r>
        </a:p>
      </dgm:t>
    </dgm:pt>
    <dgm:pt modelId="{E829F6DB-A0C7-49CE-8523-12FCD25C868E}" type="parTrans" cxnId="{96FB7BF6-C2E9-443B-8ABC-A532A2F86307}">
      <dgm:prSet/>
      <dgm:spPr/>
      <dgm:t>
        <a:bodyPr/>
        <a:lstStyle/>
        <a:p>
          <a:endParaRPr lang="en-US"/>
        </a:p>
      </dgm:t>
    </dgm:pt>
    <dgm:pt modelId="{117BEB02-2ACE-4AE0-B757-BE86E9E6F854}" type="sibTrans" cxnId="{96FB7BF6-C2E9-443B-8ABC-A532A2F86307}">
      <dgm:prSet/>
      <dgm:spPr/>
      <dgm:t>
        <a:bodyPr/>
        <a:lstStyle/>
        <a:p>
          <a:endParaRPr lang="en-US"/>
        </a:p>
      </dgm:t>
    </dgm:pt>
    <dgm:pt modelId="{E5476655-CD95-475E-BE9D-D3FC5C86E246}">
      <dgm:prSet phldrT="[Text]" custT="1"/>
      <dgm:spPr>
        <a:ln>
          <a:solidFill>
            <a:schemeClr val="accent1">
              <a:lumMod val="50000"/>
            </a:schemeClr>
          </a:solidFill>
        </a:ln>
      </dgm:spPr>
      <dgm:t>
        <a:bodyPr/>
        <a:lstStyle/>
        <a:p>
          <a:r>
            <a:rPr lang="en-US" sz="1200" dirty="0"/>
            <a:t>Front and Back State ID – All Adults</a:t>
          </a:r>
        </a:p>
      </dgm:t>
    </dgm:pt>
    <dgm:pt modelId="{E0BB1DF0-8C9C-4780-A2E9-43C801936BFE}" type="parTrans" cxnId="{A89B844F-8231-45B8-844E-892E652C4ACF}">
      <dgm:prSet/>
      <dgm:spPr>
        <a:ln>
          <a:solidFill>
            <a:schemeClr val="accent1">
              <a:lumMod val="50000"/>
            </a:schemeClr>
          </a:solidFill>
        </a:ln>
      </dgm:spPr>
      <dgm:t>
        <a:bodyPr/>
        <a:lstStyle/>
        <a:p>
          <a:endParaRPr lang="en-US"/>
        </a:p>
      </dgm:t>
    </dgm:pt>
    <dgm:pt modelId="{D30AF706-5A79-48AA-BEA5-C4B671EE4A06}" type="sibTrans" cxnId="{A89B844F-8231-45B8-844E-892E652C4ACF}">
      <dgm:prSet/>
      <dgm:spPr/>
      <dgm:t>
        <a:bodyPr/>
        <a:lstStyle/>
        <a:p>
          <a:endParaRPr lang="en-US"/>
        </a:p>
      </dgm:t>
    </dgm:pt>
    <dgm:pt modelId="{71B7583C-7A73-49D3-AD35-C9B4F1C26049}">
      <dgm:prSet phldrT="[Text]" custT="1"/>
      <dgm:spPr>
        <a:ln>
          <a:solidFill>
            <a:schemeClr val="accent1">
              <a:lumMod val="50000"/>
            </a:schemeClr>
          </a:solidFill>
        </a:ln>
      </dgm:spPr>
      <dgm:t>
        <a:bodyPr/>
        <a:lstStyle/>
        <a:p>
          <a:r>
            <a:rPr lang="en-US" sz="1100" dirty="0"/>
            <a:t>Front and Back SSC – All Members</a:t>
          </a:r>
        </a:p>
      </dgm:t>
    </dgm:pt>
    <dgm:pt modelId="{A8985BAA-4BED-44B5-8341-D8029909E471}" type="parTrans" cxnId="{A57965D5-17D1-4F13-9875-AAFD04879085}">
      <dgm:prSet/>
      <dgm:spPr>
        <a:ln>
          <a:solidFill>
            <a:schemeClr val="accent1">
              <a:lumMod val="50000"/>
            </a:schemeClr>
          </a:solidFill>
        </a:ln>
      </dgm:spPr>
      <dgm:t>
        <a:bodyPr/>
        <a:lstStyle/>
        <a:p>
          <a:endParaRPr lang="en-US"/>
        </a:p>
      </dgm:t>
    </dgm:pt>
    <dgm:pt modelId="{224DA32B-E941-4C37-8C52-FD86BE03FE79}" type="sibTrans" cxnId="{A57965D5-17D1-4F13-9875-AAFD04879085}">
      <dgm:prSet/>
      <dgm:spPr/>
      <dgm:t>
        <a:bodyPr/>
        <a:lstStyle/>
        <a:p>
          <a:endParaRPr lang="en-US"/>
        </a:p>
      </dgm:t>
    </dgm:pt>
    <dgm:pt modelId="{B44F2661-44D9-4296-B976-735940130F61}">
      <dgm:prSet phldrT="[Text]" custT="1"/>
      <dgm:spPr>
        <a:ln>
          <a:solidFill>
            <a:srgbClr val="A12462"/>
          </a:solidFill>
        </a:ln>
      </dgm:spPr>
      <dgm:t>
        <a:bodyPr/>
        <a:lstStyle/>
        <a:p>
          <a:r>
            <a:rPr lang="en-US" sz="1800" dirty="0"/>
            <a:t>Mainstream Referral Form, if applicable</a:t>
          </a:r>
        </a:p>
      </dgm:t>
    </dgm:pt>
    <dgm:pt modelId="{48CF3F7C-A58E-4C3B-A869-D3F0FACA3B78}" type="parTrans" cxnId="{58B617B5-0F22-4BC6-AEDB-85FD69291FFC}">
      <dgm:prSet/>
      <dgm:spPr>
        <a:ln>
          <a:solidFill>
            <a:srgbClr val="A12462"/>
          </a:solidFill>
        </a:ln>
      </dgm:spPr>
      <dgm:t>
        <a:bodyPr/>
        <a:lstStyle/>
        <a:p>
          <a:endParaRPr lang="en-US"/>
        </a:p>
      </dgm:t>
    </dgm:pt>
    <dgm:pt modelId="{2C0EEBA7-A3EA-4C8E-B84D-2E72D2A4B716}" type="sibTrans" cxnId="{58B617B5-0F22-4BC6-AEDB-85FD69291FFC}">
      <dgm:prSet/>
      <dgm:spPr/>
      <dgm:t>
        <a:bodyPr/>
        <a:lstStyle/>
        <a:p>
          <a:endParaRPr lang="en-US"/>
        </a:p>
      </dgm:t>
    </dgm:pt>
    <dgm:pt modelId="{CA3852F0-E440-4E0D-930B-40D90D4A2969}">
      <dgm:prSet phldrT="[Text]" custT="1"/>
      <dgm:spPr>
        <a:ln>
          <a:solidFill>
            <a:schemeClr val="accent1">
              <a:lumMod val="50000"/>
            </a:schemeClr>
          </a:solidFill>
        </a:ln>
      </dgm:spPr>
      <dgm:t>
        <a:bodyPr/>
        <a:lstStyle/>
        <a:p>
          <a:r>
            <a:rPr lang="en-US" sz="1100" dirty="0"/>
            <a:t>Birth Certificates – All Members</a:t>
          </a:r>
        </a:p>
      </dgm:t>
    </dgm:pt>
    <dgm:pt modelId="{6675CDC3-E6D1-4F07-868C-1E79B6417902}" type="parTrans" cxnId="{B415C660-AF74-4682-A68D-EAFE8878F413}">
      <dgm:prSet/>
      <dgm:spPr>
        <a:ln>
          <a:solidFill>
            <a:schemeClr val="accent1">
              <a:lumMod val="50000"/>
            </a:schemeClr>
          </a:solidFill>
        </a:ln>
      </dgm:spPr>
      <dgm:t>
        <a:bodyPr/>
        <a:lstStyle/>
        <a:p>
          <a:endParaRPr lang="en-US"/>
        </a:p>
      </dgm:t>
    </dgm:pt>
    <dgm:pt modelId="{156DE3DF-F918-429A-B63A-05852B280FA2}" type="sibTrans" cxnId="{B415C660-AF74-4682-A68D-EAFE8878F413}">
      <dgm:prSet/>
      <dgm:spPr/>
      <dgm:t>
        <a:bodyPr/>
        <a:lstStyle/>
        <a:p>
          <a:endParaRPr lang="en-US"/>
        </a:p>
      </dgm:t>
    </dgm:pt>
    <dgm:pt modelId="{9F7A7BB2-5AB0-4A4E-8A5F-B3D77CB33423}">
      <dgm:prSet phldrT="[Text]" custT="1"/>
      <dgm:spPr>
        <a:ln>
          <a:solidFill>
            <a:schemeClr val="accent1">
              <a:lumMod val="50000"/>
            </a:schemeClr>
          </a:solidFill>
        </a:ln>
      </dgm:spPr>
      <dgm:t>
        <a:bodyPr/>
        <a:lstStyle/>
        <a:p>
          <a:r>
            <a:rPr lang="en-US" sz="1800" b="1" dirty="0"/>
            <a:t>Proof of Income</a:t>
          </a:r>
        </a:p>
      </dgm:t>
    </dgm:pt>
    <dgm:pt modelId="{A3F56A19-725F-4E2A-B045-E3FB014C4229}" type="parTrans" cxnId="{DC30A28B-76EC-4195-8851-BCF28D163A43}">
      <dgm:prSet/>
      <dgm:spPr>
        <a:ln>
          <a:solidFill>
            <a:schemeClr val="accent1">
              <a:lumMod val="50000"/>
            </a:schemeClr>
          </a:solidFill>
        </a:ln>
      </dgm:spPr>
      <dgm:t>
        <a:bodyPr/>
        <a:lstStyle/>
        <a:p>
          <a:endParaRPr lang="en-US"/>
        </a:p>
      </dgm:t>
    </dgm:pt>
    <dgm:pt modelId="{14E54C0A-2775-4BA3-9C2A-E55DCCF482E8}" type="sibTrans" cxnId="{DC30A28B-76EC-4195-8851-BCF28D163A43}">
      <dgm:prSet/>
      <dgm:spPr/>
      <dgm:t>
        <a:bodyPr/>
        <a:lstStyle/>
        <a:p>
          <a:endParaRPr lang="en-US"/>
        </a:p>
      </dgm:t>
    </dgm:pt>
    <dgm:pt modelId="{BC86DE95-2DD9-433F-8098-A2905AFA54D1}">
      <dgm:prSet phldrT="[Text]" custT="1"/>
      <dgm:spPr>
        <a:ln>
          <a:solidFill>
            <a:schemeClr val="accent1">
              <a:lumMod val="50000"/>
            </a:schemeClr>
          </a:solidFill>
        </a:ln>
      </dgm:spPr>
      <dgm:t>
        <a:bodyPr/>
        <a:lstStyle/>
        <a:p>
          <a:r>
            <a:rPr lang="en-US" sz="1800" b="1" dirty="0"/>
            <a:t>Proof of Non-Cash Benefits</a:t>
          </a:r>
        </a:p>
      </dgm:t>
    </dgm:pt>
    <dgm:pt modelId="{8F7E0981-DC04-4C18-8E19-27425DF0556C}" type="parTrans" cxnId="{8609B7FD-EB7F-4D45-81CD-255F9D2BA270}">
      <dgm:prSet/>
      <dgm:spPr>
        <a:ln>
          <a:solidFill>
            <a:schemeClr val="accent1">
              <a:lumMod val="50000"/>
            </a:schemeClr>
          </a:solidFill>
        </a:ln>
      </dgm:spPr>
      <dgm:t>
        <a:bodyPr/>
        <a:lstStyle/>
        <a:p>
          <a:endParaRPr lang="en-US"/>
        </a:p>
      </dgm:t>
    </dgm:pt>
    <dgm:pt modelId="{3357C122-9D1C-4D8B-9929-7A65B9C2CDBF}" type="sibTrans" cxnId="{8609B7FD-EB7F-4D45-81CD-255F9D2BA270}">
      <dgm:prSet/>
      <dgm:spPr/>
      <dgm:t>
        <a:bodyPr/>
        <a:lstStyle/>
        <a:p>
          <a:endParaRPr lang="en-US"/>
        </a:p>
      </dgm:t>
    </dgm:pt>
    <dgm:pt modelId="{9F4914C2-FEE5-44B3-882A-7760397C4E17}">
      <dgm:prSet phldrT="[Text]" custT="1"/>
      <dgm:spPr>
        <a:ln>
          <a:solidFill>
            <a:schemeClr val="accent1">
              <a:lumMod val="50000"/>
            </a:schemeClr>
          </a:solidFill>
        </a:ln>
      </dgm:spPr>
      <dgm:t>
        <a:bodyPr/>
        <a:lstStyle/>
        <a:p>
          <a:r>
            <a:rPr lang="en-US" sz="1800" b="1" dirty="0"/>
            <a:t>Anything claimed on application needs documentation</a:t>
          </a:r>
        </a:p>
      </dgm:t>
    </dgm:pt>
    <dgm:pt modelId="{FE6EA181-4E3B-4965-97BD-3D17CC2E1DD9}" type="parTrans" cxnId="{25BD4669-F3F5-45FA-953E-106421EDE252}">
      <dgm:prSet/>
      <dgm:spPr/>
      <dgm:t>
        <a:bodyPr/>
        <a:lstStyle/>
        <a:p>
          <a:endParaRPr lang="en-US"/>
        </a:p>
      </dgm:t>
    </dgm:pt>
    <dgm:pt modelId="{6E7C6A81-2C13-4C12-AB9A-A761EBCCDCAA}" type="sibTrans" cxnId="{25BD4669-F3F5-45FA-953E-106421EDE252}">
      <dgm:prSet/>
      <dgm:spPr/>
      <dgm:t>
        <a:bodyPr/>
        <a:lstStyle/>
        <a:p>
          <a:endParaRPr lang="en-US"/>
        </a:p>
      </dgm:t>
    </dgm:pt>
    <dgm:pt modelId="{6A9465E8-F31F-479E-ABBB-6F27F7CC6FC5}" type="pres">
      <dgm:prSet presAssocID="{49654D1B-1992-4F09-9032-8FFCA931CC10}" presName="diagram" presStyleCnt="0">
        <dgm:presLayoutVars>
          <dgm:chPref val="1"/>
          <dgm:dir/>
          <dgm:animOne val="branch"/>
          <dgm:animLvl val="lvl"/>
          <dgm:resizeHandles/>
        </dgm:presLayoutVars>
      </dgm:prSet>
      <dgm:spPr/>
    </dgm:pt>
    <dgm:pt modelId="{1805E832-E8D3-4171-9534-AA4E062B34BF}" type="pres">
      <dgm:prSet presAssocID="{4F8E5B21-F892-4102-8689-23EC7625ECD3}" presName="root" presStyleCnt="0"/>
      <dgm:spPr/>
    </dgm:pt>
    <dgm:pt modelId="{7E39DE0F-3F84-491E-8BAE-B1FFDB7CAA21}" type="pres">
      <dgm:prSet presAssocID="{4F8E5B21-F892-4102-8689-23EC7625ECD3}" presName="rootComposite" presStyleCnt="0"/>
      <dgm:spPr/>
    </dgm:pt>
    <dgm:pt modelId="{A9DE6E40-9FF2-4D9D-AFD8-1AD866F21CBF}" type="pres">
      <dgm:prSet presAssocID="{4F8E5B21-F892-4102-8689-23EC7625ECD3}" presName="rootText" presStyleLbl="node1" presStyleIdx="0" presStyleCnt="2" custScaleX="117652"/>
      <dgm:spPr/>
    </dgm:pt>
    <dgm:pt modelId="{01789230-80CC-41C1-84F6-881E89AC471D}" type="pres">
      <dgm:prSet presAssocID="{4F8E5B21-F892-4102-8689-23EC7625ECD3}" presName="rootConnector" presStyleLbl="node1" presStyleIdx="0" presStyleCnt="2"/>
      <dgm:spPr/>
    </dgm:pt>
    <dgm:pt modelId="{B940D002-1684-42C3-967E-64737F88D714}" type="pres">
      <dgm:prSet presAssocID="{4F8E5B21-F892-4102-8689-23EC7625ECD3}" presName="childShape" presStyleCnt="0"/>
      <dgm:spPr/>
    </dgm:pt>
    <dgm:pt modelId="{4837AE6E-CB0B-4FE2-AFD0-57629E173E4E}" type="pres">
      <dgm:prSet presAssocID="{48CF3F7C-A58E-4C3B-A869-D3F0FACA3B78}" presName="Name13" presStyleLbl="parChTrans1D2" presStyleIdx="0" presStyleCnt="8"/>
      <dgm:spPr/>
    </dgm:pt>
    <dgm:pt modelId="{A36874E8-2E63-4E82-9B08-8DFB1BE714CA}" type="pres">
      <dgm:prSet presAssocID="{B44F2661-44D9-4296-B976-735940130F61}" presName="childText" presStyleLbl="bgAcc1" presStyleIdx="0" presStyleCnt="8" custScaleX="161757" custScaleY="127305">
        <dgm:presLayoutVars>
          <dgm:bulletEnabled val="1"/>
        </dgm:presLayoutVars>
      </dgm:prSet>
      <dgm:spPr/>
    </dgm:pt>
    <dgm:pt modelId="{8B4B1F34-5ECA-489C-88E0-D9FCB26C175E}" type="pres">
      <dgm:prSet presAssocID="{20AF7184-1C69-4859-AF08-1CFA0A43FBAC}" presName="Name13" presStyleLbl="parChTrans1D2" presStyleIdx="1" presStyleCnt="8"/>
      <dgm:spPr/>
    </dgm:pt>
    <dgm:pt modelId="{0C0CE602-ED15-48EB-891B-02B2364FCE57}" type="pres">
      <dgm:prSet presAssocID="{619B58C7-9E5D-473B-A2D7-ED5A5BF3FB63}" presName="childText" presStyleLbl="bgAcc1" presStyleIdx="1" presStyleCnt="8" custScaleX="160520" custScaleY="145448">
        <dgm:presLayoutVars>
          <dgm:bulletEnabled val="1"/>
        </dgm:presLayoutVars>
      </dgm:prSet>
      <dgm:spPr/>
    </dgm:pt>
    <dgm:pt modelId="{CCDDEF82-B2AE-40EC-B824-350B95197550}" type="pres">
      <dgm:prSet presAssocID="{51DB0E50-A805-44DA-9D08-2F7B3A7C0F2E}" presName="root" presStyleCnt="0"/>
      <dgm:spPr/>
    </dgm:pt>
    <dgm:pt modelId="{FB68D52B-7DB0-4579-9FD0-03640FA91644}" type="pres">
      <dgm:prSet presAssocID="{51DB0E50-A805-44DA-9D08-2F7B3A7C0F2E}" presName="rootComposite" presStyleCnt="0"/>
      <dgm:spPr/>
    </dgm:pt>
    <dgm:pt modelId="{66464FC5-DF95-4ED9-BD0C-E0870689599F}" type="pres">
      <dgm:prSet presAssocID="{51DB0E50-A805-44DA-9D08-2F7B3A7C0F2E}" presName="rootText" presStyleLbl="node1" presStyleIdx="1" presStyleCnt="2" custScaleX="139492"/>
      <dgm:spPr/>
    </dgm:pt>
    <dgm:pt modelId="{22D8440B-5952-4E1E-BC05-AEA2F83C2D07}" type="pres">
      <dgm:prSet presAssocID="{51DB0E50-A805-44DA-9D08-2F7B3A7C0F2E}" presName="rootConnector" presStyleLbl="node1" presStyleIdx="1" presStyleCnt="2"/>
      <dgm:spPr/>
    </dgm:pt>
    <dgm:pt modelId="{0E15A35F-73FE-4625-9755-238327EB977B}" type="pres">
      <dgm:prSet presAssocID="{51DB0E50-A805-44DA-9D08-2F7B3A7C0F2E}" presName="childShape" presStyleCnt="0"/>
      <dgm:spPr/>
    </dgm:pt>
    <dgm:pt modelId="{1A188EFF-37C2-4742-85F7-5708097DF4F4}" type="pres">
      <dgm:prSet presAssocID="{E0BB1DF0-8C9C-4780-A2E9-43C801936BFE}" presName="Name13" presStyleLbl="parChTrans1D2" presStyleIdx="2" presStyleCnt="8"/>
      <dgm:spPr/>
    </dgm:pt>
    <dgm:pt modelId="{F31FB9B8-7B53-40EA-BB47-13F90C280F6C}" type="pres">
      <dgm:prSet presAssocID="{E5476655-CD95-475E-BE9D-D3FC5C86E246}" presName="childText" presStyleLbl="bgAcc1" presStyleIdx="2" presStyleCnt="8" custScaleX="139492" custScaleY="56838">
        <dgm:presLayoutVars>
          <dgm:bulletEnabled val="1"/>
        </dgm:presLayoutVars>
      </dgm:prSet>
      <dgm:spPr/>
    </dgm:pt>
    <dgm:pt modelId="{055EDBAA-3898-4204-AB34-D9DD58F384E5}" type="pres">
      <dgm:prSet presAssocID="{A8985BAA-4BED-44B5-8341-D8029909E471}" presName="Name13" presStyleLbl="parChTrans1D2" presStyleIdx="3" presStyleCnt="8"/>
      <dgm:spPr/>
    </dgm:pt>
    <dgm:pt modelId="{A7AF1DB8-1B75-47F4-99EC-798F54DD6956}" type="pres">
      <dgm:prSet presAssocID="{71B7583C-7A73-49D3-AD35-C9B4F1C26049}" presName="childText" presStyleLbl="bgAcc1" presStyleIdx="3" presStyleCnt="8" custScaleX="139492" custScaleY="60223">
        <dgm:presLayoutVars>
          <dgm:bulletEnabled val="1"/>
        </dgm:presLayoutVars>
      </dgm:prSet>
      <dgm:spPr/>
    </dgm:pt>
    <dgm:pt modelId="{8EBD23EF-7974-4BB5-91AC-E5A3D7917B64}" type="pres">
      <dgm:prSet presAssocID="{6675CDC3-E6D1-4F07-868C-1E79B6417902}" presName="Name13" presStyleLbl="parChTrans1D2" presStyleIdx="4" presStyleCnt="8"/>
      <dgm:spPr/>
    </dgm:pt>
    <dgm:pt modelId="{A3D92635-DB1C-40E1-87D1-AC6B63C0A23C}" type="pres">
      <dgm:prSet presAssocID="{CA3852F0-E440-4E0D-930B-40D90D4A2969}" presName="childText" presStyleLbl="bgAcc1" presStyleIdx="4" presStyleCnt="8" custScaleX="139492" custScaleY="57796">
        <dgm:presLayoutVars>
          <dgm:bulletEnabled val="1"/>
        </dgm:presLayoutVars>
      </dgm:prSet>
      <dgm:spPr/>
    </dgm:pt>
    <dgm:pt modelId="{A7EB7A7A-96BD-4DC6-81A7-771245B3D188}" type="pres">
      <dgm:prSet presAssocID="{A3F56A19-725F-4E2A-B045-E3FB014C4229}" presName="Name13" presStyleLbl="parChTrans1D2" presStyleIdx="5" presStyleCnt="8"/>
      <dgm:spPr/>
    </dgm:pt>
    <dgm:pt modelId="{DC81C97C-C5DE-42AD-9C41-2D124A8D6C74}" type="pres">
      <dgm:prSet presAssocID="{9F7A7BB2-5AB0-4A4E-8A5F-B3D77CB33423}" presName="childText" presStyleLbl="bgAcc1" presStyleIdx="5" presStyleCnt="8" custScaleX="139492">
        <dgm:presLayoutVars>
          <dgm:bulletEnabled val="1"/>
        </dgm:presLayoutVars>
      </dgm:prSet>
      <dgm:spPr/>
    </dgm:pt>
    <dgm:pt modelId="{4CF4197B-B853-4CCA-879D-D582BCD3BC85}" type="pres">
      <dgm:prSet presAssocID="{8F7E0981-DC04-4C18-8E19-27425DF0556C}" presName="Name13" presStyleLbl="parChTrans1D2" presStyleIdx="6" presStyleCnt="8"/>
      <dgm:spPr/>
    </dgm:pt>
    <dgm:pt modelId="{E884DC3D-7718-4A14-A8E2-420F27408834}" type="pres">
      <dgm:prSet presAssocID="{BC86DE95-2DD9-433F-8098-A2905AFA54D1}" presName="childText" presStyleLbl="bgAcc1" presStyleIdx="6" presStyleCnt="8" custScaleX="139492">
        <dgm:presLayoutVars>
          <dgm:bulletEnabled val="1"/>
        </dgm:presLayoutVars>
      </dgm:prSet>
      <dgm:spPr/>
    </dgm:pt>
    <dgm:pt modelId="{7FC11D00-1527-4F7B-86F8-F1D44E23C921}" type="pres">
      <dgm:prSet presAssocID="{FE6EA181-4E3B-4965-97BD-3D17CC2E1DD9}" presName="Name13" presStyleLbl="parChTrans1D2" presStyleIdx="7" presStyleCnt="8"/>
      <dgm:spPr/>
    </dgm:pt>
    <dgm:pt modelId="{1EA42ADF-A119-460D-A6A6-A33CDB634822}" type="pres">
      <dgm:prSet presAssocID="{9F4914C2-FEE5-44B3-882A-7760397C4E17}" presName="childText" presStyleLbl="bgAcc1" presStyleIdx="7" presStyleCnt="8" custScaleX="196838" custScaleY="200518">
        <dgm:presLayoutVars>
          <dgm:bulletEnabled val="1"/>
        </dgm:presLayoutVars>
      </dgm:prSet>
      <dgm:spPr/>
    </dgm:pt>
  </dgm:ptLst>
  <dgm:cxnLst>
    <dgm:cxn modelId="{026FAB07-7D0B-49A1-B5EF-693E275391DB}" type="presOf" srcId="{48CF3F7C-A58E-4C3B-A869-D3F0FACA3B78}" destId="{4837AE6E-CB0B-4FE2-AFD0-57629E173E4E}" srcOrd="0" destOrd="0" presId="urn:microsoft.com/office/officeart/2005/8/layout/hierarchy3"/>
    <dgm:cxn modelId="{DFCE330C-C4EF-4688-89E5-7E236F504695}" type="presOf" srcId="{B44F2661-44D9-4296-B976-735940130F61}" destId="{A36874E8-2E63-4E82-9B08-8DFB1BE714CA}" srcOrd="0" destOrd="0" presId="urn:microsoft.com/office/officeart/2005/8/layout/hierarchy3"/>
    <dgm:cxn modelId="{276D6C0E-0E17-4F22-AF0F-98E29FC2A310}" type="presOf" srcId="{4F8E5B21-F892-4102-8689-23EC7625ECD3}" destId="{A9DE6E40-9FF2-4D9D-AFD8-1AD866F21CBF}" srcOrd="0" destOrd="0" presId="urn:microsoft.com/office/officeart/2005/8/layout/hierarchy3"/>
    <dgm:cxn modelId="{7568A11B-490D-46D8-9669-70CD6D05D248}" type="presOf" srcId="{9F4914C2-FEE5-44B3-882A-7760397C4E17}" destId="{1EA42ADF-A119-460D-A6A6-A33CDB634822}" srcOrd="0" destOrd="0" presId="urn:microsoft.com/office/officeart/2005/8/layout/hierarchy3"/>
    <dgm:cxn modelId="{B81F261C-33EB-4493-9786-7838BB70909A}" type="presOf" srcId="{FE6EA181-4E3B-4965-97BD-3D17CC2E1DD9}" destId="{7FC11D00-1527-4F7B-86F8-F1D44E23C921}" srcOrd="0" destOrd="0" presId="urn:microsoft.com/office/officeart/2005/8/layout/hierarchy3"/>
    <dgm:cxn modelId="{3D027B33-D322-4258-8B5C-F9077691C500}" type="presOf" srcId="{E5476655-CD95-475E-BE9D-D3FC5C86E246}" destId="{F31FB9B8-7B53-40EA-BB47-13F90C280F6C}" srcOrd="0" destOrd="0" presId="urn:microsoft.com/office/officeart/2005/8/layout/hierarchy3"/>
    <dgm:cxn modelId="{2942323F-7563-436E-9EB3-EF01CA51EFCD}" type="presOf" srcId="{BC86DE95-2DD9-433F-8098-A2905AFA54D1}" destId="{E884DC3D-7718-4A14-A8E2-420F27408834}" srcOrd="0" destOrd="0" presId="urn:microsoft.com/office/officeart/2005/8/layout/hierarchy3"/>
    <dgm:cxn modelId="{B415C660-AF74-4682-A68D-EAFE8878F413}" srcId="{51DB0E50-A805-44DA-9D08-2F7B3A7C0F2E}" destId="{CA3852F0-E440-4E0D-930B-40D90D4A2969}" srcOrd="2" destOrd="0" parTransId="{6675CDC3-E6D1-4F07-868C-1E79B6417902}" sibTransId="{156DE3DF-F918-429A-B63A-05852B280FA2}"/>
    <dgm:cxn modelId="{A8D4CC41-E3B4-4A46-B981-DE73CAD6D4AF}" type="presOf" srcId="{49654D1B-1992-4F09-9032-8FFCA931CC10}" destId="{6A9465E8-F31F-479E-ABBB-6F27F7CC6FC5}" srcOrd="0" destOrd="0" presId="urn:microsoft.com/office/officeart/2005/8/layout/hierarchy3"/>
    <dgm:cxn modelId="{DF5F4642-4B2E-4FDB-92F9-494BE2068F96}" type="presOf" srcId="{20AF7184-1C69-4859-AF08-1CFA0A43FBAC}" destId="{8B4B1F34-5ECA-489C-88E0-D9FCB26C175E}" srcOrd="0" destOrd="0" presId="urn:microsoft.com/office/officeart/2005/8/layout/hierarchy3"/>
    <dgm:cxn modelId="{25BD4669-F3F5-45FA-953E-106421EDE252}" srcId="{51DB0E50-A805-44DA-9D08-2F7B3A7C0F2E}" destId="{9F4914C2-FEE5-44B3-882A-7760397C4E17}" srcOrd="5" destOrd="0" parTransId="{FE6EA181-4E3B-4965-97BD-3D17CC2E1DD9}" sibTransId="{6E7C6A81-2C13-4C12-AB9A-A761EBCCDCAA}"/>
    <dgm:cxn modelId="{2AF4D16A-F172-47FF-B316-3E9C2928380D}" type="presOf" srcId="{CA3852F0-E440-4E0D-930B-40D90D4A2969}" destId="{A3D92635-DB1C-40E1-87D1-AC6B63C0A23C}" srcOrd="0" destOrd="0" presId="urn:microsoft.com/office/officeart/2005/8/layout/hierarchy3"/>
    <dgm:cxn modelId="{D3F5096F-36D4-4A2D-8F70-CE26235C9EBD}" type="presOf" srcId="{6675CDC3-E6D1-4F07-868C-1E79B6417902}" destId="{8EBD23EF-7974-4BB5-91AC-E5A3D7917B64}" srcOrd="0" destOrd="0" presId="urn:microsoft.com/office/officeart/2005/8/layout/hierarchy3"/>
    <dgm:cxn modelId="{5D49276F-2C39-4AF4-BCC3-3A0B494B8690}" type="presOf" srcId="{71B7583C-7A73-49D3-AD35-C9B4F1C26049}" destId="{A7AF1DB8-1B75-47F4-99EC-798F54DD6956}" srcOrd="0" destOrd="0" presId="urn:microsoft.com/office/officeart/2005/8/layout/hierarchy3"/>
    <dgm:cxn modelId="{A89B844F-8231-45B8-844E-892E652C4ACF}" srcId="{51DB0E50-A805-44DA-9D08-2F7B3A7C0F2E}" destId="{E5476655-CD95-475E-BE9D-D3FC5C86E246}" srcOrd="0" destOrd="0" parTransId="{E0BB1DF0-8C9C-4780-A2E9-43C801936BFE}" sibTransId="{D30AF706-5A79-48AA-BEA5-C4B671EE4A06}"/>
    <dgm:cxn modelId="{AAED9276-BA93-4D2B-AE9E-E3853B534BA6}" type="presOf" srcId="{51DB0E50-A805-44DA-9D08-2F7B3A7C0F2E}" destId="{22D8440B-5952-4E1E-BC05-AEA2F83C2D07}" srcOrd="1" destOrd="0" presId="urn:microsoft.com/office/officeart/2005/8/layout/hierarchy3"/>
    <dgm:cxn modelId="{DC30A28B-76EC-4195-8851-BCF28D163A43}" srcId="{51DB0E50-A805-44DA-9D08-2F7B3A7C0F2E}" destId="{9F7A7BB2-5AB0-4A4E-8A5F-B3D77CB33423}" srcOrd="3" destOrd="0" parTransId="{A3F56A19-725F-4E2A-B045-E3FB014C4229}" sibTransId="{14E54C0A-2775-4BA3-9C2A-E55DCCF482E8}"/>
    <dgm:cxn modelId="{19F6EB91-4370-4FA3-B8B7-4784D234095F}" type="presOf" srcId="{8F7E0981-DC04-4C18-8E19-27425DF0556C}" destId="{4CF4197B-B853-4CCA-879D-D582BCD3BC85}" srcOrd="0" destOrd="0" presId="urn:microsoft.com/office/officeart/2005/8/layout/hierarchy3"/>
    <dgm:cxn modelId="{B32FA19C-0C79-406D-BD5D-0DB27D17428A}" srcId="{4F8E5B21-F892-4102-8689-23EC7625ECD3}" destId="{619B58C7-9E5D-473B-A2D7-ED5A5BF3FB63}" srcOrd="1" destOrd="0" parTransId="{20AF7184-1C69-4859-AF08-1CFA0A43FBAC}" sibTransId="{98C5BA68-C87C-4208-8A89-D003FD67127B}"/>
    <dgm:cxn modelId="{185B24A7-BAB3-44A5-8FD5-84346F3A448C}" type="presOf" srcId="{A8985BAA-4BED-44B5-8341-D8029909E471}" destId="{055EDBAA-3898-4204-AB34-D9DD58F384E5}" srcOrd="0" destOrd="0" presId="urn:microsoft.com/office/officeart/2005/8/layout/hierarchy3"/>
    <dgm:cxn modelId="{760598B3-98F1-43A5-AC85-2AC47643FF7B}" type="presOf" srcId="{51DB0E50-A805-44DA-9D08-2F7B3A7C0F2E}" destId="{66464FC5-DF95-4ED9-BD0C-E0870689599F}" srcOrd="0" destOrd="0" presId="urn:microsoft.com/office/officeart/2005/8/layout/hierarchy3"/>
    <dgm:cxn modelId="{58B617B5-0F22-4BC6-AEDB-85FD69291FFC}" srcId="{4F8E5B21-F892-4102-8689-23EC7625ECD3}" destId="{B44F2661-44D9-4296-B976-735940130F61}" srcOrd="0" destOrd="0" parTransId="{48CF3F7C-A58E-4C3B-A869-D3F0FACA3B78}" sibTransId="{2C0EEBA7-A3EA-4C8E-B84D-2E72D2A4B716}"/>
    <dgm:cxn modelId="{F3E919C1-8CD7-4CD9-B279-C46D80158E61}" type="presOf" srcId="{4F8E5B21-F892-4102-8689-23EC7625ECD3}" destId="{01789230-80CC-41C1-84F6-881E89AC471D}" srcOrd="1" destOrd="0" presId="urn:microsoft.com/office/officeart/2005/8/layout/hierarchy3"/>
    <dgm:cxn modelId="{D4721AC3-8D2A-4839-869C-125A8EF63587}" type="presOf" srcId="{A3F56A19-725F-4E2A-B045-E3FB014C4229}" destId="{A7EB7A7A-96BD-4DC6-81A7-771245B3D188}" srcOrd="0" destOrd="0" presId="urn:microsoft.com/office/officeart/2005/8/layout/hierarchy3"/>
    <dgm:cxn modelId="{B8D2CCCF-4A6A-44AF-AE1D-B494AF65CCCE}" srcId="{49654D1B-1992-4F09-9032-8FFCA931CC10}" destId="{4F8E5B21-F892-4102-8689-23EC7625ECD3}" srcOrd="0" destOrd="0" parTransId="{3FCD4AF7-AE08-4D9B-B39A-0ED3ADFA80DE}" sibTransId="{FA54CB68-F593-4653-8006-577EDEA70CA9}"/>
    <dgm:cxn modelId="{A57965D5-17D1-4F13-9875-AAFD04879085}" srcId="{51DB0E50-A805-44DA-9D08-2F7B3A7C0F2E}" destId="{71B7583C-7A73-49D3-AD35-C9B4F1C26049}" srcOrd="1" destOrd="0" parTransId="{A8985BAA-4BED-44B5-8341-D8029909E471}" sibTransId="{224DA32B-E941-4C37-8C52-FD86BE03FE79}"/>
    <dgm:cxn modelId="{C008E9DA-6C8C-47F4-9394-F26628C7E4D5}" type="presOf" srcId="{9F7A7BB2-5AB0-4A4E-8A5F-B3D77CB33423}" destId="{DC81C97C-C5DE-42AD-9C41-2D124A8D6C74}" srcOrd="0" destOrd="0" presId="urn:microsoft.com/office/officeart/2005/8/layout/hierarchy3"/>
    <dgm:cxn modelId="{C13762E6-1D44-44B7-B9D1-E8D450D2E6F3}" type="presOf" srcId="{619B58C7-9E5D-473B-A2D7-ED5A5BF3FB63}" destId="{0C0CE602-ED15-48EB-891B-02B2364FCE57}" srcOrd="0" destOrd="0" presId="urn:microsoft.com/office/officeart/2005/8/layout/hierarchy3"/>
    <dgm:cxn modelId="{96FB7BF6-C2E9-443B-8ABC-A532A2F86307}" srcId="{49654D1B-1992-4F09-9032-8FFCA931CC10}" destId="{51DB0E50-A805-44DA-9D08-2F7B3A7C0F2E}" srcOrd="1" destOrd="0" parTransId="{E829F6DB-A0C7-49CE-8523-12FCD25C868E}" sibTransId="{117BEB02-2ACE-4AE0-B757-BE86E9E6F854}"/>
    <dgm:cxn modelId="{FF3A54F8-561C-412F-A8A8-BD49CC7F4588}" type="presOf" srcId="{E0BB1DF0-8C9C-4780-A2E9-43C801936BFE}" destId="{1A188EFF-37C2-4742-85F7-5708097DF4F4}" srcOrd="0" destOrd="0" presId="urn:microsoft.com/office/officeart/2005/8/layout/hierarchy3"/>
    <dgm:cxn modelId="{8609B7FD-EB7F-4D45-81CD-255F9D2BA270}" srcId="{51DB0E50-A805-44DA-9D08-2F7B3A7C0F2E}" destId="{BC86DE95-2DD9-433F-8098-A2905AFA54D1}" srcOrd="4" destOrd="0" parTransId="{8F7E0981-DC04-4C18-8E19-27425DF0556C}" sibTransId="{3357C122-9D1C-4D8B-9929-7A65B9C2CDBF}"/>
    <dgm:cxn modelId="{40459519-8A93-4881-B7BC-4CA80E9D653D}" type="presParOf" srcId="{6A9465E8-F31F-479E-ABBB-6F27F7CC6FC5}" destId="{1805E832-E8D3-4171-9534-AA4E062B34BF}" srcOrd="0" destOrd="0" presId="urn:microsoft.com/office/officeart/2005/8/layout/hierarchy3"/>
    <dgm:cxn modelId="{52309500-4A40-4EB4-9FBA-C747E5405105}" type="presParOf" srcId="{1805E832-E8D3-4171-9534-AA4E062B34BF}" destId="{7E39DE0F-3F84-491E-8BAE-B1FFDB7CAA21}" srcOrd="0" destOrd="0" presId="urn:microsoft.com/office/officeart/2005/8/layout/hierarchy3"/>
    <dgm:cxn modelId="{D9E0B81D-B472-46CC-887F-F42D0AD4137B}" type="presParOf" srcId="{7E39DE0F-3F84-491E-8BAE-B1FFDB7CAA21}" destId="{A9DE6E40-9FF2-4D9D-AFD8-1AD866F21CBF}" srcOrd="0" destOrd="0" presId="urn:microsoft.com/office/officeart/2005/8/layout/hierarchy3"/>
    <dgm:cxn modelId="{A12B0793-4773-4C75-9947-90B43CE77F77}" type="presParOf" srcId="{7E39DE0F-3F84-491E-8BAE-B1FFDB7CAA21}" destId="{01789230-80CC-41C1-84F6-881E89AC471D}" srcOrd="1" destOrd="0" presId="urn:microsoft.com/office/officeart/2005/8/layout/hierarchy3"/>
    <dgm:cxn modelId="{4071518C-6EF5-4EB5-ABED-C834D66FC6AD}" type="presParOf" srcId="{1805E832-E8D3-4171-9534-AA4E062B34BF}" destId="{B940D002-1684-42C3-967E-64737F88D714}" srcOrd="1" destOrd="0" presId="urn:microsoft.com/office/officeart/2005/8/layout/hierarchy3"/>
    <dgm:cxn modelId="{29A0F25E-0B4E-4EAD-9017-48F50C836D49}" type="presParOf" srcId="{B940D002-1684-42C3-967E-64737F88D714}" destId="{4837AE6E-CB0B-4FE2-AFD0-57629E173E4E}" srcOrd="0" destOrd="0" presId="urn:microsoft.com/office/officeart/2005/8/layout/hierarchy3"/>
    <dgm:cxn modelId="{CA5EC008-1349-43FE-ADB6-DAF26B5A385D}" type="presParOf" srcId="{B940D002-1684-42C3-967E-64737F88D714}" destId="{A36874E8-2E63-4E82-9B08-8DFB1BE714CA}" srcOrd="1" destOrd="0" presId="urn:microsoft.com/office/officeart/2005/8/layout/hierarchy3"/>
    <dgm:cxn modelId="{ABC16369-16D2-470C-B28D-6B1F79BF9114}" type="presParOf" srcId="{B940D002-1684-42C3-967E-64737F88D714}" destId="{8B4B1F34-5ECA-489C-88E0-D9FCB26C175E}" srcOrd="2" destOrd="0" presId="urn:microsoft.com/office/officeart/2005/8/layout/hierarchy3"/>
    <dgm:cxn modelId="{D77CDFC2-D6BB-40A4-9BDD-F57B9FFDCF0C}" type="presParOf" srcId="{B940D002-1684-42C3-967E-64737F88D714}" destId="{0C0CE602-ED15-48EB-891B-02B2364FCE57}" srcOrd="3" destOrd="0" presId="urn:microsoft.com/office/officeart/2005/8/layout/hierarchy3"/>
    <dgm:cxn modelId="{37B1A73D-D36C-4513-BD43-93319313E10D}" type="presParOf" srcId="{6A9465E8-F31F-479E-ABBB-6F27F7CC6FC5}" destId="{CCDDEF82-B2AE-40EC-B824-350B95197550}" srcOrd="1" destOrd="0" presId="urn:microsoft.com/office/officeart/2005/8/layout/hierarchy3"/>
    <dgm:cxn modelId="{5B7D7AFC-9400-430B-AFAF-26EAE7169436}" type="presParOf" srcId="{CCDDEF82-B2AE-40EC-B824-350B95197550}" destId="{FB68D52B-7DB0-4579-9FD0-03640FA91644}" srcOrd="0" destOrd="0" presId="urn:microsoft.com/office/officeart/2005/8/layout/hierarchy3"/>
    <dgm:cxn modelId="{8F4FCB8C-478F-4924-93CA-56053F21C74E}" type="presParOf" srcId="{FB68D52B-7DB0-4579-9FD0-03640FA91644}" destId="{66464FC5-DF95-4ED9-BD0C-E0870689599F}" srcOrd="0" destOrd="0" presId="urn:microsoft.com/office/officeart/2005/8/layout/hierarchy3"/>
    <dgm:cxn modelId="{2AB95098-7673-4A02-8798-49FB004F47E3}" type="presParOf" srcId="{FB68D52B-7DB0-4579-9FD0-03640FA91644}" destId="{22D8440B-5952-4E1E-BC05-AEA2F83C2D07}" srcOrd="1" destOrd="0" presId="urn:microsoft.com/office/officeart/2005/8/layout/hierarchy3"/>
    <dgm:cxn modelId="{E82EBF2A-2D87-4149-83CF-46D7C9F1A5B6}" type="presParOf" srcId="{CCDDEF82-B2AE-40EC-B824-350B95197550}" destId="{0E15A35F-73FE-4625-9755-238327EB977B}" srcOrd="1" destOrd="0" presId="urn:microsoft.com/office/officeart/2005/8/layout/hierarchy3"/>
    <dgm:cxn modelId="{BCB1226B-9492-48DB-A264-5D4A457B5D8E}" type="presParOf" srcId="{0E15A35F-73FE-4625-9755-238327EB977B}" destId="{1A188EFF-37C2-4742-85F7-5708097DF4F4}" srcOrd="0" destOrd="0" presId="urn:microsoft.com/office/officeart/2005/8/layout/hierarchy3"/>
    <dgm:cxn modelId="{20DBC92C-37DD-4FF4-9212-594E53C38E05}" type="presParOf" srcId="{0E15A35F-73FE-4625-9755-238327EB977B}" destId="{F31FB9B8-7B53-40EA-BB47-13F90C280F6C}" srcOrd="1" destOrd="0" presId="urn:microsoft.com/office/officeart/2005/8/layout/hierarchy3"/>
    <dgm:cxn modelId="{B77D712F-195F-450B-B704-1EAF1C2D28B3}" type="presParOf" srcId="{0E15A35F-73FE-4625-9755-238327EB977B}" destId="{055EDBAA-3898-4204-AB34-D9DD58F384E5}" srcOrd="2" destOrd="0" presId="urn:microsoft.com/office/officeart/2005/8/layout/hierarchy3"/>
    <dgm:cxn modelId="{402C92DA-E21F-407D-BC83-AAE72F05DC41}" type="presParOf" srcId="{0E15A35F-73FE-4625-9755-238327EB977B}" destId="{A7AF1DB8-1B75-47F4-99EC-798F54DD6956}" srcOrd="3" destOrd="0" presId="urn:microsoft.com/office/officeart/2005/8/layout/hierarchy3"/>
    <dgm:cxn modelId="{6BE48CCB-7295-441C-AFB2-37C3A274D1B2}" type="presParOf" srcId="{0E15A35F-73FE-4625-9755-238327EB977B}" destId="{8EBD23EF-7974-4BB5-91AC-E5A3D7917B64}" srcOrd="4" destOrd="0" presId="urn:microsoft.com/office/officeart/2005/8/layout/hierarchy3"/>
    <dgm:cxn modelId="{72B7A2A6-70A7-4DB9-9F55-EE512846F5BE}" type="presParOf" srcId="{0E15A35F-73FE-4625-9755-238327EB977B}" destId="{A3D92635-DB1C-40E1-87D1-AC6B63C0A23C}" srcOrd="5" destOrd="0" presId="urn:microsoft.com/office/officeart/2005/8/layout/hierarchy3"/>
    <dgm:cxn modelId="{C613076B-8D86-48E1-B8D6-EAEE207EA64C}" type="presParOf" srcId="{0E15A35F-73FE-4625-9755-238327EB977B}" destId="{A7EB7A7A-96BD-4DC6-81A7-771245B3D188}" srcOrd="6" destOrd="0" presId="urn:microsoft.com/office/officeart/2005/8/layout/hierarchy3"/>
    <dgm:cxn modelId="{4B58FF0A-2D1B-4951-BE42-9F40F4241CE2}" type="presParOf" srcId="{0E15A35F-73FE-4625-9755-238327EB977B}" destId="{DC81C97C-C5DE-42AD-9C41-2D124A8D6C74}" srcOrd="7" destOrd="0" presId="urn:microsoft.com/office/officeart/2005/8/layout/hierarchy3"/>
    <dgm:cxn modelId="{D248CBB8-0F6D-40AA-B77E-3B21291986CE}" type="presParOf" srcId="{0E15A35F-73FE-4625-9755-238327EB977B}" destId="{4CF4197B-B853-4CCA-879D-D582BCD3BC85}" srcOrd="8" destOrd="0" presId="urn:microsoft.com/office/officeart/2005/8/layout/hierarchy3"/>
    <dgm:cxn modelId="{9C7E51DC-CE9F-48AB-8C37-FB0B992D4126}" type="presParOf" srcId="{0E15A35F-73FE-4625-9755-238327EB977B}" destId="{E884DC3D-7718-4A14-A8E2-420F27408834}" srcOrd="9" destOrd="0" presId="urn:microsoft.com/office/officeart/2005/8/layout/hierarchy3"/>
    <dgm:cxn modelId="{945E74D1-3969-45FA-A697-3CE146873C6C}" type="presParOf" srcId="{0E15A35F-73FE-4625-9755-238327EB977B}" destId="{7FC11D00-1527-4F7B-86F8-F1D44E23C921}" srcOrd="10" destOrd="0" presId="urn:microsoft.com/office/officeart/2005/8/layout/hierarchy3"/>
    <dgm:cxn modelId="{7EF3147C-D405-4CEA-BF57-4FF7D6E658DB}" type="presParOf" srcId="{0E15A35F-73FE-4625-9755-238327EB977B}" destId="{1EA42ADF-A119-460D-A6A6-A33CDB634822}"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085736-E831-4135-9718-1C52846A9941}" type="doc">
      <dgm:prSet loTypeId="urn:microsoft.com/office/officeart/2005/8/layout/chevron1" loCatId="process" qsTypeId="urn:microsoft.com/office/officeart/2005/8/quickstyle/simple1" qsCatId="simple" csTypeId="urn:microsoft.com/office/officeart/2005/8/colors/accent1_2" csCatId="accent1" phldr="1"/>
      <dgm:spPr/>
    </dgm:pt>
    <dgm:pt modelId="{7BEE2F0B-AED8-4CD4-B2FD-F585A44D3277}">
      <dgm:prSet phldrT="[Text]" custT="1"/>
      <dgm:spPr>
        <a:solidFill>
          <a:srgbClr val="215356"/>
        </a:solidFill>
        <a:ln>
          <a:noFill/>
        </a:ln>
      </dgm:spPr>
      <dgm:t>
        <a:bodyPr/>
        <a:lstStyle/>
        <a:p>
          <a:pPr>
            <a:spcAft>
              <a:spcPts val="0"/>
            </a:spcAft>
          </a:pPr>
          <a:r>
            <a:rPr lang="en-US" sz="1600" dirty="0"/>
            <a:t>Have Agency Section 8 Liaison review application</a:t>
          </a:r>
        </a:p>
      </dgm:t>
    </dgm:pt>
    <dgm:pt modelId="{E922B7A9-A88A-46F6-8DCA-D03EA10AB7A0}" type="parTrans" cxnId="{27439C72-9CC5-4036-97B0-4893A24BF62E}">
      <dgm:prSet/>
      <dgm:spPr/>
      <dgm:t>
        <a:bodyPr/>
        <a:lstStyle/>
        <a:p>
          <a:endParaRPr lang="en-US"/>
        </a:p>
      </dgm:t>
    </dgm:pt>
    <dgm:pt modelId="{D32CD07C-432F-4BA5-8D3C-A876B679B1C8}" type="sibTrans" cxnId="{27439C72-9CC5-4036-97B0-4893A24BF62E}">
      <dgm:prSet/>
      <dgm:spPr/>
      <dgm:t>
        <a:bodyPr/>
        <a:lstStyle/>
        <a:p>
          <a:endParaRPr lang="en-US"/>
        </a:p>
      </dgm:t>
    </dgm:pt>
    <dgm:pt modelId="{450ABA71-B82D-4F0B-8952-AB6DFE61846E}">
      <dgm:prSet phldrT="[Text]" custT="1"/>
      <dgm:spPr>
        <a:solidFill>
          <a:srgbClr val="215356"/>
        </a:solidFill>
        <a:ln>
          <a:noFill/>
        </a:ln>
      </dgm:spPr>
      <dgm:t>
        <a:bodyPr/>
        <a:lstStyle/>
        <a:p>
          <a:r>
            <a:rPr lang="en-US" sz="1600" dirty="0"/>
            <a:t>Upload application and potential referral form onto the household’s HMIS profile </a:t>
          </a:r>
        </a:p>
      </dgm:t>
    </dgm:pt>
    <dgm:pt modelId="{878C36ED-F469-489D-B884-5B327554027A}" type="parTrans" cxnId="{6A1372E9-B4D3-4ED7-8D30-C3C8BBD95FCF}">
      <dgm:prSet/>
      <dgm:spPr/>
      <dgm:t>
        <a:bodyPr/>
        <a:lstStyle/>
        <a:p>
          <a:endParaRPr lang="en-US"/>
        </a:p>
      </dgm:t>
    </dgm:pt>
    <dgm:pt modelId="{D611AFCF-DE84-4CCE-8F7C-21CF2E35D10D}" type="sibTrans" cxnId="{6A1372E9-B4D3-4ED7-8D30-C3C8BBD95FCF}">
      <dgm:prSet/>
      <dgm:spPr/>
      <dgm:t>
        <a:bodyPr/>
        <a:lstStyle/>
        <a:p>
          <a:endParaRPr lang="en-US"/>
        </a:p>
      </dgm:t>
    </dgm:pt>
    <dgm:pt modelId="{F3CBB36A-107E-4DD2-9E8A-2F4556B0E301}">
      <dgm:prSet phldrT="[Text]"/>
      <dgm:spPr>
        <a:solidFill>
          <a:srgbClr val="215356"/>
        </a:solidFill>
        <a:ln>
          <a:noFill/>
        </a:ln>
      </dgm:spPr>
      <dgm:t>
        <a:bodyPr/>
        <a:lstStyle/>
        <a:p>
          <a:r>
            <a:rPr lang="en-US" dirty="0"/>
            <a:t>Email NashvilleCES@nashville.gov</a:t>
          </a:r>
        </a:p>
      </dgm:t>
    </dgm:pt>
    <dgm:pt modelId="{101CB594-B0F8-4365-B9E5-2DA4091F50E1}" type="parTrans" cxnId="{26FD45FA-17FC-4C45-A20C-7F0D79193063}">
      <dgm:prSet/>
      <dgm:spPr/>
      <dgm:t>
        <a:bodyPr/>
        <a:lstStyle/>
        <a:p>
          <a:endParaRPr lang="en-US"/>
        </a:p>
      </dgm:t>
    </dgm:pt>
    <dgm:pt modelId="{EE17045E-513D-40BE-9D6F-9969DFA64DE3}" type="sibTrans" cxnId="{26FD45FA-17FC-4C45-A20C-7F0D79193063}">
      <dgm:prSet/>
      <dgm:spPr/>
      <dgm:t>
        <a:bodyPr/>
        <a:lstStyle/>
        <a:p>
          <a:endParaRPr lang="en-US"/>
        </a:p>
      </dgm:t>
    </dgm:pt>
    <dgm:pt modelId="{378E08D3-CD03-455A-BD02-3F2F23A41E60}" type="pres">
      <dgm:prSet presAssocID="{30085736-E831-4135-9718-1C52846A9941}" presName="Name0" presStyleCnt="0">
        <dgm:presLayoutVars>
          <dgm:dir/>
          <dgm:animLvl val="lvl"/>
          <dgm:resizeHandles val="exact"/>
        </dgm:presLayoutVars>
      </dgm:prSet>
      <dgm:spPr/>
    </dgm:pt>
    <dgm:pt modelId="{98E89995-C6E8-4DDC-A2A6-0E5F15FD8D84}" type="pres">
      <dgm:prSet presAssocID="{7BEE2F0B-AED8-4CD4-B2FD-F585A44D3277}" presName="parTxOnly" presStyleLbl="node1" presStyleIdx="0" presStyleCnt="3" custScaleX="145084" custScaleY="133648" custLinFactNeighborX="-35910" custLinFactNeighborY="2959">
        <dgm:presLayoutVars>
          <dgm:chMax val="0"/>
          <dgm:chPref val="0"/>
          <dgm:bulletEnabled val="1"/>
        </dgm:presLayoutVars>
      </dgm:prSet>
      <dgm:spPr/>
    </dgm:pt>
    <dgm:pt modelId="{3A54B072-17A8-4776-9F17-5B12FD2951B5}" type="pres">
      <dgm:prSet presAssocID="{D32CD07C-432F-4BA5-8D3C-A876B679B1C8}" presName="parTxOnlySpace" presStyleCnt="0"/>
      <dgm:spPr/>
    </dgm:pt>
    <dgm:pt modelId="{F69C3873-AB68-46FA-9BE1-70A21514B3EB}" type="pres">
      <dgm:prSet presAssocID="{450ABA71-B82D-4F0B-8952-AB6DFE61846E}" presName="parTxOnly" presStyleLbl="node1" presStyleIdx="1" presStyleCnt="3" custScaleX="140493" custScaleY="133734" custLinFactNeighborX="-57256" custLinFactNeighborY="4004">
        <dgm:presLayoutVars>
          <dgm:chMax val="0"/>
          <dgm:chPref val="0"/>
          <dgm:bulletEnabled val="1"/>
        </dgm:presLayoutVars>
      </dgm:prSet>
      <dgm:spPr/>
    </dgm:pt>
    <dgm:pt modelId="{118F6272-1CD6-492F-BEF4-8C1DE08C6908}" type="pres">
      <dgm:prSet presAssocID="{D611AFCF-DE84-4CCE-8F7C-21CF2E35D10D}" presName="parTxOnlySpace" presStyleCnt="0"/>
      <dgm:spPr/>
    </dgm:pt>
    <dgm:pt modelId="{6307F248-F64C-4AE5-B08A-05222C9098C3}" type="pres">
      <dgm:prSet presAssocID="{F3CBB36A-107E-4DD2-9E8A-2F4556B0E301}" presName="parTxOnly" presStyleLbl="node1" presStyleIdx="2" presStyleCnt="3" custScaleX="140493" custScaleY="133734" custLinFactNeighborX="-57256" custLinFactNeighborY="4004">
        <dgm:presLayoutVars>
          <dgm:chMax val="0"/>
          <dgm:chPref val="0"/>
          <dgm:bulletEnabled val="1"/>
        </dgm:presLayoutVars>
      </dgm:prSet>
      <dgm:spPr/>
    </dgm:pt>
  </dgm:ptLst>
  <dgm:cxnLst>
    <dgm:cxn modelId="{17FAF21E-3FEB-4741-83B3-174230B9DB0F}" type="presOf" srcId="{450ABA71-B82D-4F0B-8952-AB6DFE61846E}" destId="{F69C3873-AB68-46FA-9BE1-70A21514B3EB}" srcOrd="0" destOrd="0" presId="urn:microsoft.com/office/officeart/2005/8/layout/chevron1"/>
    <dgm:cxn modelId="{7B7F8A2C-7338-4AE4-BFE8-4BDF9FCDF798}" type="presOf" srcId="{30085736-E831-4135-9718-1C52846A9941}" destId="{378E08D3-CD03-455A-BD02-3F2F23A41E60}" srcOrd="0" destOrd="0" presId="urn:microsoft.com/office/officeart/2005/8/layout/chevron1"/>
    <dgm:cxn modelId="{3CA6E43D-B5FE-4E03-834C-C24C0C57FB4F}" type="presOf" srcId="{7BEE2F0B-AED8-4CD4-B2FD-F585A44D3277}" destId="{98E89995-C6E8-4DDC-A2A6-0E5F15FD8D84}" srcOrd="0" destOrd="0" presId="urn:microsoft.com/office/officeart/2005/8/layout/chevron1"/>
    <dgm:cxn modelId="{9618B95D-176E-464E-95DE-9F637DB3CB36}" type="presOf" srcId="{F3CBB36A-107E-4DD2-9E8A-2F4556B0E301}" destId="{6307F248-F64C-4AE5-B08A-05222C9098C3}" srcOrd="0" destOrd="0" presId="urn:microsoft.com/office/officeart/2005/8/layout/chevron1"/>
    <dgm:cxn modelId="{27439C72-9CC5-4036-97B0-4893A24BF62E}" srcId="{30085736-E831-4135-9718-1C52846A9941}" destId="{7BEE2F0B-AED8-4CD4-B2FD-F585A44D3277}" srcOrd="0" destOrd="0" parTransId="{E922B7A9-A88A-46F6-8DCA-D03EA10AB7A0}" sibTransId="{D32CD07C-432F-4BA5-8D3C-A876B679B1C8}"/>
    <dgm:cxn modelId="{6A1372E9-B4D3-4ED7-8D30-C3C8BBD95FCF}" srcId="{30085736-E831-4135-9718-1C52846A9941}" destId="{450ABA71-B82D-4F0B-8952-AB6DFE61846E}" srcOrd="1" destOrd="0" parTransId="{878C36ED-F469-489D-B884-5B327554027A}" sibTransId="{D611AFCF-DE84-4CCE-8F7C-21CF2E35D10D}"/>
    <dgm:cxn modelId="{26FD45FA-17FC-4C45-A20C-7F0D79193063}" srcId="{30085736-E831-4135-9718-1C52846A9941}" destId="{F3CBB36A-107E-4DD2-9E8A-2F4556B0E301}" srcOrd="2" destOrd="0" parTransId="{101CB594-B0F8-4365-B9E5-2DA4091F50E1}" sibTransId="{EE17045E-513D-40BE-9D6F-9969DFA64DE3}"/>
    <dgm:cxn modelId="{665F3E6E-1A31-452F-948A-F162659EA1DC}" type="presParOf" srcId="{378E08D3-CD03-455A-BD02-3F2F23A41E60}" destId="{98E89995-C6E8-4DDC-A2A6-0E5F15FD8D84}" srcOrd="0" destOrd="0" presId="urn:microsoft.com/office/officeart/2005/8/layout/chevron1"/>
    <dgm:cxn modelId="{B9F2A633-FDCE-4162-A671-22376F45BF8E}" type="presParOf" srcId="{378E08D3-CD03-455A-BD02-3F2F23A41E60}" destId="{3A54B072-17A8-4776-9F17-5B12FD2951B5}" srcOrd="1" destOrd="0" presId="urn:microsoft.com/office/officeart/2005/8/layout/chevron1"/>
    <dgm:cxn modelId="{4435F0AF-22F7-40C3-91C8-4656710C0890}" type="presParOf" srcId="{378E08D3-CD03-455A-BD02-3F2F23A41E60}" destId="{F69C3873-AB68-46FA-9BE1-70A21514B3EB}" srcOrd="2" destOrd="0" presId="urn:microsoft.com/office/officeart/2005/8/layout/chevron1"/>
    <dgm:cxn modelId="{C5B21CD3-AB93-4683-A522-DCFAC05290ED}" type="presParOf" srcId="{378E08D3-CD03-455A-BD02-3F2F23A41E60}" destId="{118F6272-1CD6-492F-BEF4-8C1DE08C6908}" srcOrd="3" destOrd="0" presId="urn:microsoft.com/office/officeart/2005/8/layout/chevron1"/>
    <dgm:cxn modelId="{36965043-042A-48B9-9EA7-9FC6BF2BC749}" type="presParOf" srcId="{378E08D3-CD03-455A-BD02-3F2F23A41E60}" destId="{6307F248-F64C-4AE5-B08A-05222C9098C3}"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085736-E831-4135-9718-1C52846A9941}" type="doc">
      <dgm:prSet loTypeId="urn:microsoft.com/office/officeart/2005/8/layout/chevron1" loCatId="process" qsTypeId="urn:microsoft.com/office/officeart/2005/8/quickstyle/simple1" qsCatId="simple" csTypeId="urn:microsoft.com/office/officeart/2005/8/colors/accent1_2" csCatId="accent1" phldr="1"/>
      <dgm:spPr/>
    </dgm:pt>
    <dgm:pt modelId="{5735A75A-BF34-4117-9776-FF383AB11322}">
      <dgm:prSet phldrT="[Text]" custT="1"/>
      <dgm:spPr>
        <a:solidFill>
          <a:srgbClr val="215356"/>
        </a:solidFill>
        <a:ln>
          <a:noFill/>
        </a:ln>
      </dgm:spPr>
      <dgm:t>
        <a:bodyPr/>
        <a:lstStyle/>
        <a:p>
          <a:r>
            <a:rPr lang="en-US" sz="2000" dirty="0"/>
            <a:t>MHID will review, provide edits and submit to MDHA</a:t>
          </a:r>
        </a:p>
      </dgm:t>
    </dgm:pt>
    <dgm:pt modelId="{D3785050-972B-4697-B67A-4400C2B4A06E}" type="parTrans" cxnId="{58912F69-266C-4431-8502-AA5292313B51}">
      <dgm:prSet/>
      <dgm:spPr/>
      <dgm:t>
        <a:bodyPr/>
        <a:lstStyle/>
        <a:p>
          <a:endParaRPr lang="en-US"/>
        </a:p>
      </dgm:t>
    </dgm:pt>
    <dgm:pt modelId="{370D2948-7D0B-45A6-9E70-AE22D80C2D42}" type="sibTrans" cxnId="{58912F69-266C-4431-8502-AA5292313B51}">
      <dgm:prSet/>
      <dgm:spPr/>
      <dgm:t>
        <a:bodyPr/>
        <a:lstStyle/>
        <a:p>
          <a:endParaRPr lang="en-US"/>
        </a:p>
      </dgm:t>
    </dgm:pt>
    <dgm:pt modelId="{7BEE2F0B-AED8-4CD4-B2FD-F585A44D3277}">
      <dgm:prSet phldrT="[Text]"/>
      <dgm:spPr>
        <a:solidFill>
          <a:srgbClr val="215356"/>
        </a:solidFill>
        <a:ln>
          <a:noFill/>
        </a:ln>
      </dgm:spPr>
      <dgm:t>
        <a:bodyPr/>
        <a:lstStyle/>
        <a:p>
          <a:r>
            <a:rPr lang="en-US" dirty="0"/>
            <a:t>MDHA will review and either approve or deny</a:t>
          </a:r>
        </a:p>
      </dgm:t>
    </dgm:pt>
    <dgm:pt modelId="{E922B7A9-A88A-46F6-8DCA-D03EA10AB7A0}" type="parTrans" cxnId="{27439C72-9CC5-4036-97B0-4893A24BF62E}">
      <dgm:prSet/>
      <dgm:spPr/>
      <dgm:t>
        <a:bodyPr/>
        <a:lstStyle/>
        <a:p>
          <a:endParaRPr lang="en-US"/>
        </a:p>
      </dgm:t>
    </dgm:pt>
    <dgm:pt modelId="{D32CD07C-432F-4BA5-8D3C-A876B679B1C8}" type="sibTrans" cxnId="{27439C72-9CC5-4036-97B0-4893A24BF62E}">
      <dgm:prSet/>
      <dgm:spPr/>
      <dgm:t>
        <a:bodyPr/>
        <a:lstStyle/>
        <a:p>
          <a:endParaRPr lang="en-US"/>
        </a:p>
      </dgm:t>
    </dgm:pt>
    <dgm:pt modelId="{378E08D3-CD03-455A-BD02-3F2F23A41E60}" type="pres">
      <dgm:prSet presAssocID="{30085736-E831-4135-9718-1C52846A9941}" presName="Name0" presStyleCnt="0">
        <dgm:presLayoutVars>
          <dgm:dir/>
          <dgm:animLvl val="lvl"/>
          <dgm:resizeHandles val="exact"/>
        </dgm:presLayoutVars>
      </dgm:prSet>
      <dgm:spPr/>
    </dgm:pt>
    <dgm:pt modelId="{E2B29075-29A6-4E37-A03A-69E3010E80CE}" type="pres">
      <dgm:prSet presAssocID="{5735A75A-BF34-4117-9776-FF383AB11322}" presName="parTxOnly" presStyleLbl="node1" presStyleIdx="0" presStyleCnt="2" custLinFactNeighborX="36718" custLinFactNeighborY="-99614">
        <dgm:presLayoutVars>
          <dgm:chMax val="0"/>
          <dgm:chPref val="0"/>
          <dgm:bulletEnabled val="1"/>
        </dgm:presLayoutVars>
      </dgm:prSet>
      <dgm:spPr/>
    </dgm:pt>
    <dgm:pt modelId="{9FB5A7E2-EE49-4A1F-B662-E6A31CA03122}" type="pres">
      <dgm:prSet presAssocID="{370D2948-7D0B-45A6-9E70-AE22D80C2D42}" presName="parTxOnlySpace" presStyleCnt="0"/>
      <dgm:spPr/>
    </dgm:pt>
    <dgm:pt modelId="{98E89995-C6E8-4DDC-A2A6-0E5F15FD8D84}" type="pres">
      <dgm:prSet presAssocID="{7BEE2F0B-AED8-4CD4-B2FD-F585A44D3277}" presName="parTxOnly" presStyleLbl="node1" presStyleIdx="1" presStyleCnt="2" custLinFactNeighborX="1673" custLinFactNeighborY="-80896">
        <dgm:presLayoutVars>
          <dgm:chMax val="0"/>
          <dgm:chPref val="0"/>
          <dgm:bulletEnabled val="1"/>
        </dgm:presLayoutVars>
      </dgm:prSet>
      <dgm:spPr/>
    </dgm:pt>
  </dgm:ptLst>
  <dgm:cxnLst>
    <dgm:cxn modelId="{58912F69-266C-4431-8502-AA5292313B51}" srcId="{30085736-E831-4135-9718-1C52846A9941}" destId="{5735A75A-BF34-4117-9776-FF383AB11322}" srcOrd="0" destOrd="0" parTransId="{D3785050-972B-4697-B67A-4400C2B4A06E}" sibTransId="{370D2948-7D0B-45A6-9E70-AE22D80C2D42}"/>
    <dgm:cxn modelId="{95648B6E-4D82-45D9-B75C-E25E8D24BB55}" type="presOf" srcId="{5735A75A-BF34-4117-9776-FF383AB11322}" destId="{E2B29075-29A6-4E37-A03A-69E3010E80CE}" srcOrd="0" destOrd="0" presId="urn:microsoft.com/office/officeart/2005/8/layout/chevron1"/>
    <dgm:cxn modelId="{84CE0E72-4C18-4DA5-A7F5-F5DB1C1383DF}" type="presOf" srcId="{7BEE2F0B-AED8-4CD4-B2FD-F585A44D3277}" destId="{98E89995-C6E8-4DDC-A2A6-0E5F15FD8D84}" srcOrd="0" destOrd="0" presId="urn:microsoft.com/office/officeart/2005/8/layout/chevron1"/>
    <dgm:cxn modelId="{27439C72-9CC5-4036-97B0-4893A24BF62E}" srcId="{30085736-E831-4135-9718-1C52846A9941}" destId="{7BEE2F0B-AED8-4CD4-B2FD-F585A44D3277}" srcOrd="1" destOrd="0" parTransId="{E922B7A9-A88A-46F6-8DCA-D03EA10AB7A0}" sibTransId="{D32CD07C-432F-4BA5-8D3C-A876B679B1C8}"/>
    <dgm:cxn modelId="{17B90A85-3474-4FDE-817C-0AFB3E730DB8}" type="presOf" srcId="{30085736-E831-4135-9718-1C52846A9941}" destId="{378E08D3-CD03-455A-BD02-3F2F23A41E60}" srcOrd="0" destOrd="0" presId="urn:microsoft.com/office/officeart/2005/8/layout/chevron1"/>
    <dgm:cxn modelId="{04E43CBA-7F15-462E-8037-892199AAE29E}" type="presParOf" srcId="{378E08D3-CD03-455A-BD02-3F2F23A41E60}" destId="{E2B29075-29A6-4E37-A03A-69E3010E80CE}" srcOrd="0" destOrd="0" presId="urn:microsoft.com/office/officeart/2005/8/layout/chevron1"/>
    <dgm:cxn modelId="{318F2E56-D8C2-4FD0-BA57-59EADFC838CA}" type="presParOf" srcId="{378E08D3-CD03-455A-BD02-3F2F23A41E60}" destId="{9FB5A7E2-EE49-4A1F-B662-E6A31CA03122}" srcOrd="1" destOrd="0" presId="urn:microsoft.com/office/officeart/2005/8/layout/chevron1"/>
    <dgm:cxn modelId="{282EBC76-8DF6-4B23-96CD-9065BE403F05}" type="presParOf" srcId="{378E08D3-CD03-455A-BD02-3F2F23A41E60}" destId="{98E89995-C6E8-4DDC-A2A6-0E5F15FD8D84}"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085736-E831-4135-9718-1C52846A9941}" type="doc">
      <dgm:prSet loTypeId="urn:microsoft.com/office/officeart/2005/8/layout/chevron1" loCatId="process" qsTypeId="urn:microsoft.com/office/officeart/2005/8/quickstyle/simple1" qsCatId="simple" csTypeId="urn:microsoft.com/office/officeart/2005/8/colors/accent1_2" csCatId="accent1" phldr="1"/>
      <dgm:spPr/>
    </dgm:pt>
    <dgm:pt modelId="{5735A75A-BF34-4117-9776-FF383AB11322}">
      <dgm:prSet phldrT="[Text]" custT="1"/>
      <dgm:spPr>
        <a:solidFill>
          <a:srgbClr val="215356"/>
        </a:solidFill>
        <a:ln>
          <a:noFill/>
        </a:ln>
      </dgm:spPr>
      <dgm:t>
        <a:bodyPr/>
        <a:lstStyle/>
        <a:p>
          <a:r>
            <a:rPr lang="en-US" sz="1800" dirty="0"/>
            <a:t>MDHA has approved application</a:t>
          </a:r>
        </a:p>
      </dgm:t>
    </dgm:pt>
    <dgm:pt modelId="{D3785050-972B-4697-B67A-4400C2B4A06E}" type="parTrans" cxnId="{58912F69-266C-4431-8502-AA5292313B51}">
      <dgm:prSet/>
      <dgm:spPr/>
      <dgm:t>
        <a:bodyPr/>
        <a:lstStyle/>
        <a:p>
          <a:endParaRPr lang="en-US"/>
        </a:p>
      </dgm:t>
    </dgm:pt>
    <dgm:pt modelId="{370D2948-7D0B-45A6-9E70-AE22D80C2D42}" type="sibTrans" cxnId="{58912F69-266C-4431-8502-AA5292313B51}">
      <dgm:prSet/>
      <dgm:spPr/>
      <dgm:t>
        <a:bodyPr/>
        <a:lstStyle/>
        <a:p>
          <a:endParaRPr lang="en-US"/>
        </a:p>
      </dgm:t>
    </dgm:pt>
    <dgm:pt modelId="{7BEE2F0B-AED8-4CD4-B2FD-F585A44D3277}">
      <dgm:prSet phldrT="[Text]" custT="1"/>
      <dgm:spPr>
        <a:solidFill>
          <a:srgbClr val="215356"/>
        </a:solidFill>
        <a:ln>
          <a:noFill/>
        </a:ln>
      </dgm:spPr>
      <dgm:t>
        <a:bodyPr/>
        <a:lstStyle/>
        <a:p>
          <a:pPr>
            <a:spcAft>
              <a:spcPts val="0"/>
            </a:spcAft>
          </a:pPr>
          <a:r>
            <a:rPr lang="en-US" sz="1600" dirty="0"/>
            <a:t>Navigator completes briefing documents </a:t>
          </a:r>
        </a:p>
      </dgm:t>
    </dgm:pt>
    <dgm:pt modelId="{E922B7A9-A88A-46F6-8DCA-D03EA10AB7A0}" type="parTrans" cxnId="{27439C72-9CC5-4036-97B0-4893A24BF62E}">
      <dgm:prSet/>
      <dgm:spPr/>
      <dgm:t>
        <a:bodyPr/>
        <a:lstStyle/>
        <a:p>
          <a:endParaRPr lang="en-US"/>
        </a:p>
      </dgm:t>
    </dgm:pt>
    <dgm:pt modelId="{D32CD07C-432F-4BA5-8D3C-A876B679B1C8}" type="sibTrans" cxnId="{27439C72-9CC5-4036-97B0-4893A24BF62E}">
      <dgm:prSet/>
      <dgm:spPr/>
      <dgm:t>
        <a:bodyPr/>
        <a:lstStyle/>
        <a:p>
          <a:endParaRPr lang="en-US"/>
        </a:p>
      </dgm:t>
    </dgm:pt>
    <dgm:pt modelId="{450ABA71-B82D-4F0B-8952-AB6DFE61846E}">
      <dgm:prSet phldrT="[Text]" custT="1"/>
      <dgm:spPr>
        <a:solidFill>
          <a:srgbClr val="215356"/>
        </a:solidFill>
        <a:ln>
          <a:noFill/>
        </a:ln>
      </dgm:spPr>
      <dgm:t>
        <a:bodyPr/>
        <a:lstStyle/>
        <a:p>
          <a:r>
            <a:rPr lang="en-US" sz="1600" dirty="0"/>
            <a:t>Email briefing documents to NashvilleCES@nashville.gov</a:t>
          </a:r>
        </a:p>
      </dgm:t>
    </dgm:pt>
    <dgm:pt modelId="{878C36ED-F469-489D-B884-5B327554027A}" type="parTrans" cxnId="{6A1372E9-B4D3-4ED7-8D30-C3C8BBD95FCF}">
      <dgm:prSet/>
      <dgm:spPr/>
      <dgm:t>
        <a:bodyPr/>
        <a:lstStyle/>
        <a:p>
          <a:endParaRPr lang="en-US"/>
        </a:p>
      </dgm:t>
    </dgm:pt>
    <dgm:pt modelId="{D611AFCF-DE84-4CCE-8F7C-21CF2E35D10D}" type="sibTrans" cxnId="{6A1372E9-B4D3-4ED7-8D30-C3C8BBD95FCF}">
      <dgm:prSet/>
      <dgm:spPr/>
      <dgm:t>
        <a:bodyPr/>
        <a:lstStyle/>
        <a:p>
          <a:endParaRPr lang="en-US"/>
        </a:p>
      </dgm:t>
    </dgm:pt>
    <dgm:pt modelId="{34EED6D4-063B-4D54-96FB-73E3FC7936FC}">
      <dgm:prSet phldrT="[Text]" custT="1"/>
      <dgm:spPr>
        <a:solidFill>
          <a:srgbClr val="215356"/>
        </a:solidFill>
        <a:ln>
          <a:noFill/>
        </a:ln>
      </dgm:spPr>
      <dgm:t>
        <a:bodyPr/>
        <a:lstStyle/>
        <a:p>
          <a:r>
            <a:rPr lang="en-US" sz="1400" dirty="0"/>
            <a:t>Briefing documents are sent to Housing Navigator</a:t>
          </a:r>
        </a:p>
      </dgm:t>
    </dgm:pt>
    <dgm:pt modelId="{1ACC8DA3-851B-4275-8990-C7A0FFD306A0}" type="parTrans" cxnId="{7B8C703A-1510-4BBE-996A-F01DDE2B7F17}">
      <dgm:prSet/>
      <dgm:spPr/>
      <dgm:t>
        <a:bodyPr/>
        <a:lstStyle/>
        <a:p>
          <a:endParaRPr lang="en-US"/>
        </a:p>
      </dgm:t>
    </dgm:pt>
    <dgm:pt modelId="{EE4A4A92-A3BA-4E69-9E8C-BF274D285A2D}" type="sibTrans" cxnId="{7B8C703A-1510-4BBE-996A-F01DDE2B7F17}">
      <dgm:prSet/>
      <dgm:spPr/>
      <dgm:t>
        <a:bodyPr/>
        <a:lstStyle/>
        <a:p>
          <a:endParaRPr lang="en-US"/>
        </a:p>
      </dgm:t>
    </dgm:pt>
    <dgm:pt modelId="{378E08D3-CD03-455A-BD02-3F2F23A41E60}" type="pres">
      <dgm:prSet presAssocID="{30085736-E831-4135-9718-1C52846A9941}" presName="Name0" presStyleCnt="0">
        <dgm:presLayoutVars>
          <dgm:dir/>
          <dgm:animLvl val="lvl"/>
          <dgm:resizeHandles val="exact"/>
        </dgm:presLayoutVars>
      </dgm:prSet>
      <dgm:spPr/>
    </dgm:pt>
    <dgm:pt modelId="{E2B29075-29A6-4E37-A03A-69E3010E80CE}" type="pres">
      <dgm:prSet presAssocID="{5735A75A-BF34-4117-9776-FF383AB11322}" presName="parTxOnly" presStyleLbl="node1" presStyleIdx="0" presStyleCnt="4" custScaleX="151997" custScaleY="131806" custLinFactX="-20169" custLinFactNeighborX="-100000" custLinFactNeighborY="49956">
        <dgm:presLayoutVars>
          <dgm:chMax val="0"/>
          <dgm:chPref val="0"/>
          <dgm:bulletEnabled val="1"/>
        </dgm:presLayoutVars>
      </dgm:prSet>
      <dgm:spPr/>
    </dgm:pt>
    <dgm:pt modelId="{9FB5A7E2-EE49-4A1F-B662-E6A31CA03122}" type="pres">
      <dgm:prSet presAssocID="{370D2948-7D0B-45A6-9E70-AE22D80C2D42}" presName="parTxOnlySpace" presStyleCnt="0"/>
      <dgm:spPr/>
    </dgm:pt>
    <dgm:pt modelId="{6597BD56-C8CD-4B61-904B-AA6B8C6B25A5}" type="pres">
      <dgm:prSet presAssocID="{34EED6D4-063B-4D54-96FB-73E3FC7936FC}" presName="parTxOnly" presStyleLbl="node1" presStyleIdx="1" presStyleCnt="4" custScaleX="128057" custScaleY="132802" custLinFactNeighborX="20359" custLinFactNeighborY="50570">
        <dgm:presLayoutVars>
          <dgm:chMax val="0"/>
          <dgm:chPref val="0"/>
          <dgm:bulletEnabled val="1"/>
        </dgm:presLayoutVars>
      </dgm:prSet>
      <dgm:spPr/>
    </dgm:pt>
    <dgm:pt modelId="{8560089B-D719-4296-8597-F9F52EF0ADD5}" type="pres">
      <dgm:prSet presAssocID="{EE4A4A92-A3BA-4E69-9E8C-BF274D285A2D}" presName="parTxOnlySpace" presStyleCnt="0"/>
      <dgm:spPr/>
    </dgm:pt>
    <dgm:pt modelId="{98E89995-C6E8-4DDC-A2A6-0E5F15FD8D84}" type="pres">
      <dgm:prSet presAssocID="{7BEE2F0B-AED8-4CD4-B2FD-F585A44D3277}" presName="parTxOnly" presStyleLbl="node1" presStyleIdx="2" presStyleCnt="4" custScaleX="145084" custScaleY="133648" custLinFactNeighborX="18779" custLinFactNeighborY="51172">
        <dgm:presLayoutVars>
          <dgm:chMax val="0"/>
          <dgm:chPref val="0"/>
          <dgm:bulletEnabled val="1"/>
        </dgm:presLayoutVars>
      </dgm:prSet>
      <dgm:spPr/>
    </dgm:pt>
    <dgm:pt modelId="{3A54B072-17A8-4776-9F17-5B12FD2951B5}" type="pres">
      <dgm:prSet presAssocID="{D32CD07C-432F-4BA5-8D3C-A876B679B1C8}" presName="parTxOnlySpace" presStyleCnt="0"/>
      <dgm:spPr/>
    </dgm:pt>
    <dgm:pt modelId="{F69C3873-AB68-46FA-9BE1-70A21514B3EB}" type="pres">
      <dgm:prSet presAssocID="{450ABA71-B82D-4F0B-8952-AB6DFE61846E}" presName="parTxOnly" presStyleLbl="node1" presStyleIdx="3" presStyleCnt="4" custScaleX="140493" custScaleY="133734" custLinFactNeighborX="35475" custLinFactNeighborY="50570">
        <dgm:presLayoutVars>
          <dgm:chMax val="0"/>
          <dgm:chPref val="0"/>
          <dgm:bulletEnabled val="1"/>
        </dgm:presLayoutVars>
      </dgm:prSet>
      <dgm:spPr/>
    </dgm:pt>
  </dgm:ptLst>
  <dgm:cxnLst>
    <dgm:cxn modelId="{17FAF21E-3FEB-4741-83B3-174230B9DB0F}" type="presOf" srcId="{450ABA71-B82D-4F0B-8952-AB6DFE61846E}" destId="{F69C3873-AB68-46FA-9BE1-70A21514B3EB}" srcOrd="0" destOrd="0" presId="urn:microsoft.com/office/officeart/2005/8/layout/chevron1"/>
    <dgm:cxn modelId="{7B7F8A2C-7338-4AE4-BFE8-4BDF9FCDF798}" type="presOf" srcId="{30085736-E831-4135-9718-1C52846A9941}" destId="{378E08D3-CD03-455A-BD02-3F2F23A41E60}" srcOrd="0" destOrd="0" presId="urn:microsoft.com/office/officeart/2005/8/layout/chevron1"/>
    <dgm:cxn modelId="{7B8C703A-1510-4BBE-996A-F01DDE2B7F17}" srcId="{30085736-E831-4135-9718-1C52846A9941}" destId="{34EED6D4-063B-4D54-96FB-73E3FC7936FC}" srcOrd="1" destOrd="0" parTransId="{1ACC8DA3-851B-4275-8990-C7A0FFD306A0}" sibTransId="{EE4A4A92-A3BA-4E69-9E8C-BF274D285A2D}"/>
    <dgm:cxn modelId="{3CA6E43D-B5FE-4E03-834C-C24C0C57FB4F}" type="presOf" srcId="{7BEE2F0B-AED8-4CD4-B2FD-F585A44D3277}" destId="{98E89995-C6E8-4DDC-A2A6-0E5F15FD8D84}" srcOrd="0" destOrd="0" presId="urn:microsoft.com/office/officeart/2005/8/layout/chevron1"/>
    <dgm:cxn modelId="{58912F69-266C-4431-8502-AA5292313B51}" srcId="{30085736-E831-4135-9718-1C52846A9941}" destId="{5735A75A-BF34-4117-9776-FF383AB11322}" srcOrd="0" destOrd="0" parTransId="{D3785050-972B-4697-B67A-4400C2B4A06E}" sibTransId="{370D2948-7D0B-45A6-9E70-AE22D80C2D42}"/>
    <dgm:cxn modelId="{27439C72-9CC5-4036-97B0-4893A24BF62E}" srcId="{30085736-E831-4135-9718-1C52846A9941}" destId="{7BEE2F0B-AED8-4CD4-B2FD-F585A44D3277}" srcOrd="2" destOrd="0" parTransId="{E922B7A9-A88A-46F6-8DCA-D03EA10AB7A0}" sibTransId="{D32CD07C-432F-4BA5-8D3C-A876B679B1C8}"/>
    <dgm:cxn modelId="{027792E3-5742-498E-A6DA-192EB8840A56}" type="presOf" srcId="{34EED6D4-063B-4D54-96FB-73E3FC7936FC}" destId="{6597BD56-C8CD-4B61-904B-AA6B8C6B25A5}" srcOrd="0" destOrd="0" presId="urn:microsoft.com/office/officeart/2005/8/layout/chevron1"/>
    <dgm:cxn modelId="{6A1372E9-B4D3-4ED7-8D30-C3C8BBD95FCF}" srcId="{30085736-E831-4135-9718-1C52846A9941}" destId="{450ABA71-B82D-4F0B-8952-AB6DFE61846E}" srcOrd="3" destOrd="0" parTransId="{878C36ED-F469-489D-B884-5B327554027A}" sibTransId="{D611AFCF-DE84-4CCE-8F7C-21CF2E35D10D}"/>
    <dgm:cxn modelId="{66C8F6F0-00EA-4A08-8986-19707352FBB6}" type="presOf" srcId="{5735A75A-BF34-4117-9776-FF383AB11322}" destId="{E2B29075-29A6-4E37-A03A-69E3010E80CE}" srcOrd="0" destOrd="0" presId="urn:microsoft.com/office/officeart/2005/8/layout/chevron1"/>
    <dgm:cxn modelId="{9632815B-CEF4-4914-BCE5-EF20D5B6803C}" type="presParOf" srcId="{378E08D3-CD03-455A-BD02-3F2F23A41E60}" destId="{E2B29075-29A6-4E37-A03A-69E3010E80CE}" srcOrd="0" destOrd="0" presId="urn:microsoft.com/office/officeart/2005/8/layout/chevron1"/>
    <dgm:cxn modelId="{D1381184-0E42-4099-AC73-C71D1D966027}" type="presParOf" srcId="{378E08D3-CD03-455A-BD02-3F2F23A41E60}" destId="{9FB5A7E2-EE49-4A1F-B662-E6A31CA03122}" srcOrd="1" destOrd="0" presId="urn:microsoft.com/office/officeart/2005/8/layout/chevron1"/>
    <dgm:cxn modelId="{0C987F2C-CE90-43D3-B155-8F1CFAEC918F}" type="presParOf" srcId="{378E08D3-CD03-455A-BD02-3F2F23A41E60}" destId="{6597BD56-C8CD-4B61-904B-AA6B8C6B25A5}" srcOrd="2" destOrd="0" presId="urn:microsoft.com/office/officeart/2005/8/layout/chevron1"/>
    <dgm:cxn modelId="{1491126D-3C54-4878-80CC-D23C5E428F5F}" type="presParOf" srcId="{378E08D3-CD03-455A-BD02-3F2F23A41E60}" destId="{8560089B-D719-4296-8597-F9F52EF0ADD5}" srcOrd="3" destOrd="0" presId="urn:microsoft.com/office/officeart/2005/8/layout/chevron1"/>
    <dgm:cxn modelId="{665F3E6E-1A31-452F-948A-F162659EA1DC}" type="presParOf" srcId="{378E08D3-CD03-455A-BD02-3F2F23A41E60}" destId="{98E89995-C6E8-4DDC-A2A6-0E5F15FD8D84}" srcOrd="4" destOrd="0" presId="urn:microsoft.com/office/officeart/2005/8/layout/chevron1"/>
    <dgm:cxn modelId="{B9F2A633-FDCE-4162-A671-22376F45BF8E}" type="presParOf" srcId="{378E08D3-CD03-455A-BD02-3F2F23A41E60}" destId="{3A54B072-17A8-4776-9F17-5B12FD2951B5}" srcOrd="5" destOrd="0" presId="urn:microsoft.com/office/officeart/2005/8/layout/chevron1"/>
    <dgm:cxn modelId="{4435F0AF-22F7-40C3-91C8-4656710C0890}" type="presParOf" srcId="{378E08D3-CD03-455A-BD02-3F2F23A41E60}" destId="{F69C3873-AB68-46FA-9BE1-70A21514B3EB}"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085736-E831-4135-9718-1C52846A9941}" type="doc">
      <dgm:prSet loTypeId="urn:microsoft.com/office/officeart/2005/8/layout/chevron1" loCatId="process" qsTypeId="urn:microsoft.com/office/officeart/2005/8/quickstyle/simple1" qsCatId="simple" csTypeId="urn:microsoft.com/office/officeart/2005/8/colors/accent1_2" csCatId="accent1" phldr="1"/>
      <dgm:spPr/>
    </dgm:pt>
    <dgm:pt modelId="{5735A75A-BF34-4117-9776-FF383AB11322}">
      <dgm:prSet phldrT="[Text]"/>
      <dgm:spPr>
        <a:solidFill>
          <a:srgbClr val="215356"/>
        </a:solidFill>
        <a:ln>
          <a:noFill/>
        </a:ln>
      </dgm:spPr>
      <dgm:t>
        <a:bodyPr/>
        <a:lstStyle/>
        <a:p>
          <a:r>
            <a:rPr lang="en-US" dirty="0"/>
            <a:t>MHID submits briefing documents to appropriate MDHA contact</a:t>
          </a:r>
        </a:p>
      </dgm:t>
    </dgm:pt>
    <dgm:pt modelId="{D3785050-972B-4697-B67A-4400C2B4A06E}" type="parTrans" cxnId="{58912F69-266C-4431-8502-AA5292313B51}">
      <dgm:prSet/>
      <dgm:spPr/>
      <dgm:t>
        <a:bodyPr/>
        <a:lstStyle/>
        <a:p>
          <a:endParaRPr lang="en-US"/>
        </a:p>
      </dgm:t>
    </dgm:pt>
    <dgm:pt modelId="{370D2948-7D0B-45A6-9E70-AE22D80C2D42}" type="sibTrans" cxnId="{58912F69-266C-4431-8502-AA5292313B51}">
      <dgm:prSet/>
      <dgm:spPr/>
      <dgm:t>
        <a:bodyPr/>
        <a:lstStyle/>
        <a:p>
          <a:endParaRPr lang="en-US"/>
        </a:p>
      </dgm:t>
    </dgm:pt>
    <dgm:pt modelId="{7BEE2F0B-AED8-4CD4-B2FD-F585A44D3277}">
      <dgm:prSet phldrT="[Text]"/>
      <dgm:spPr>
        <a:solidFill>
          <a:srgbClr val="215356"/>
        </a:solidFill>
        <a:ln>
          <a:noFill/>
        </a:ln>
      </dgm:spPr>
      <dgm:t>
        <a:bodyPr/>
        <a:lstStyle/>
        <a:p>
          <a:r>
            <a:rPr lang="en-US" dirty="0"/>
            <a:t>MDHA send voucher to MHID and MHID forwards to Navigator</a:t>
          </a:r>
        </a:p>
      </dgm:t>
    </dgm:pt>
    <dgm:pt modelId="{E922B7A9-A88A-46F6-8DCA-D03EA10AB7A0}" type="parTrans" cxnId="{27439C72-9CC5-4036-97B0-4893A24BF62E}">
      <dgm:prSet/>
      <dgm:spPr/>
      <dgm:t>
        <a:bodyPr/>
        <a:lstStyle/>
        <a:p>
          <a:endParaRPr lang="en-US"/>
        </a:p>
      </dgm:t>
    </dgm:pt>
    <dgm:pt modelId="{D32CD07C-432F-4BA5-8D3C-A876B679B1C8}" type="sibTrans" cxnId="{27439C72-9CC5-4036-97B0-4893A24BF62E}">
      <dgm:prSet/>
      <dgm:spPr/>
      <dgm:t>
        <a:bodyPr/>
        <a:lstStyle/>
        <a:p>
          <a:endParaRPr lang="en-US"/>
        </a:p>
      </dgm:t>
    </dgm:pt>
    <dgm:pt modelId="{378E08D3-CD03-455A-BD02-3F2F23A41E60}" type="pres">
      <dgm:prSet presAssocID="{30085736-E831-4135-9718-1C52846A9941}" presName="Name0" presStyleCnt="0">
        <dgm:presLayoutVars>
          <dgm:dir/>
          <dgm:animLvl val="lvl"/>
          <dgm:resizeHandles val="exact"/>
        </dgm:presLayoutVars>
      </dgm:prSet>
      <dgm:spPr/>
    </dgm:pt>
    <dgm:pt modelId="{E2B29075-29A6-4E37-A03A-69E3010E80CE}" type="pres">
      <dgm:prSet presAssocID="{5735A75A-BF34-4117-9776-FF383AB11322}" presName="parTxOnly" presStyleLbl="node1" presStyleIdx="0" presStyleCnt="2" custLinFactNeighborX="-6683" custLinFactNeighborY="-68530">
        <dgm:presLayoutVars>
          <dgm:chMax val="0"/>
          <dgm:chPref val="0"/>
          <dgm:bulletEnabled val="1"/>
        </dgm:presLayoutVars>
      </dgm:prSet>
      <dgm:spPr/>
    </dgm:pt>
    <dgm:pt modelId="{9FB5A7E2-EE49-4A1F-B662-E6A31CA03122}" type="pres">
      <dgm:prSet presAssocID="{370D2948-7D0B-45A6-9E70-AE22D80C2D42}" presName="parTxOnlySpace" presStyleCnt="0"/>
      <dgm:spPr/>
    </dgm:pt>
    <dgm:pt modelId="{98E89995-C6E8-4DDC-A2A6-0E5F15FD8D84}" type="pres">
      <dgm:prSet presAssocID="{7BEE2F0B-AED8-4CD4-B2FD-F585A44D3277}" presName="parTxOnly" presStyleLbl="node1" presStyleIdx="1" presStyleCnt="2" custLinFactNeighborX="1673" custLinFactNeighborY="-68530">
        <dgm:presLayoutVars>
          <dgm:chMax val="0"/>
          <dgm:chPref val="0"/>
          <dgm:bulletEnabled val="1"/>
        </dgm:presLayoutVars>
      </dgm:prSet>
      <dgm:spPr/>
    </dgm:pt>
  </dgm:ptLst>
  <dgm:cxnLst>
    <dgm:cxn modelId="{58912F69-266C-4431-8502-AA5292313B51}" srcId="{30085736-E831-4135-9718-1C52846A9941}" destId="{5735A75A-BF34-4117-9776-FF383AB11322}" srcOrd="0" destOrd="0" parTransId="{D3785050-972B-4697-B67A-4400C2B4A06E}" sibTransId="{370D2948-7D0B-45A6-9E70-AE22D80C2D42}"/>
    <dgm:cxn modelId="{95648B6E-4D82-45D9-B75C-E25E8D24BB55}" type="presOf" srcId="{5735A75A-BF34-4117-9776-FF383AB11322}" destId="{E2B29075-29A6-4E37-A03A-69E3010E80CE}" srcOrd="0" destOrd="0" presId="urn:microsoft.com/office/officeart/2005/8/layout/chevron1"/>
    <dgm:cxn modelId="{84CE0E72-4C18-4DA5-A7F5-F5DB1C1383DF}" type="presOf" srcId="{7BEE2F0B-AED8-4CD4-B2FD-F585A44D3277}" destId="{98E89995-C6E8-4DDC-A2A6-0E5F15FD8D84}" srcOrd="0" destOrd="0" presId="urn:microsoft.com/office/officeart/2005/8/layout/chevron1"/>
    <dgm:cxn modelId="{27439C72-9CC5-4036-97B0-4893A24BF62E}" srcId="{30085736-E831-4135-9718-1C52846A9941}" destId="{7BEE2F0B-AED8-4CD4-B2FD-F585A44D3277}" srcOrd="1" destOrd="0" parTransId="{E922B7A9-A88A-46F6-8DCA-D03EA10AB7A0}" sibTransId="{D32CD07C-432F-4BA5-8D3C-A876B679B1C8}"/>
    <dgm:cxn modelId="{17B90A85-3474-4FDE-817C-0AFB3E730DB8}" type="presOf" srcId="{30085736-E831-4135-9718-1C52846A9941}" destId="{378E08D3-CD03-455A-BD02-3F2F23A41E60}" srcOrd="0" destOrd="0" presId="urn:microsoft.com/office/officeart/2005/8/layout/chevron1"/>
    <dgm:cxn modelId="{04E43CBA-7F15-462E-8037-892199AAE29E}" type="presParOf" srcId="{378E08D3-CD03-455A-BD02-3F2F23A41E60}" destId="{E2B29075-29A6-4E37-A03A-69E3010E80CE}" srcOrd="0" destOrd="0" presId="urn:microsoft.com/office/officeart/2005/8/layout/chevron1"/>
    <dgm:cxn modelId="{318F2E56-D8C2-4FD0-BA57-59EADFC838CA}" type="presParOf" srcId="{378E08D3-CD03-455A-BD02-3F2F23A41E60}" destId="{9FB5A7E2-EE49-4A1F-B662-E6A31CA03122}" srcOrd="1" destOrd="0" presId="urn:microsoft.com/office/officeart/2005/8/layout/chevron1"/>
    <dgm:cxn modelId="{282EBC76-8DF6-4B23-96CD-9065BE403F05}" type="presParOf" srcId="{378E08D3-CD03-455A-BD02-3F2F23A41E60}" destId="{98E89995-C6E8-4DDC-A2A6-0E5F15FD8D84}"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D8A8C2-5732-4176-A637-B6FC2016FC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F722C8-E5E0-4EDF-9590-9928997EB701}">
      <dgm:prSet phldrT="[Text]"/>
      <dgm:spPr/>
      <dgm:t>
        <a:bodyPr/>
        <a:lstStyle/>
        <a:p>
          <a:r>
            <a:rPr lang="en-US" dirty="0"/>
            <a:t>HMIS Intake Form</a:t>
          </a:r>
        </a:p>
      </dgm:t>
    </dgm:pt>
    <dgm:pt modelId="{5A69EFE3-9070-491F-BA36-A297686F931B}" type="parTrans" cxnId="{E67C8670-BD9F-4B64-A6C6-A3901816B0AF}">
      <dgm:prSet/>
      <dgm:spPr/>
      <dgm:t>
        <a:bodyPr/>
        <a:lstStyle/>
        <a:p>
          <a:endParaRPr lang="en-US"/>
        </a:p>
      </dgm:t>
    </dgm:pt>
    <dgm:pt modelId="{D3D16EAB-A2AD-47F2-BF5B-434E5459FD8E}" type="sibTrans" cxnId="{E67C8670-BD9F-4B64-A6C6-A3901816B0AF}">
      <dgm:prSet/>
      <dgm:spPr/>
      <dgm:t>
        <a:bodyPr/>
        <a:lstStyle/>
        <a:p>
          <a:endParaRPr lang="en-US"/>
        </a:p>
      </dgm:t>
    </dgm:pt>
    <dgm:pt modelId="{967948E8-7890-4CBF-8569-99E32B9D9307}">
      <dgm:prSet phldrT="[Text]"/>
      <dgm:spPr/>
      <dgm:t>
        <a:bodyPr/>
        <a:lstStyle/>
        <a:p>
          <a:r>
            <a:rPr lang="en-US" dirty="0"/>
            <a:t>HMIS Release of Information</a:t>
          </a:r>
        </a:p>
      </dgm:t>
    </dgm:pt>
    <dgm:pt modelId="{42FA1D85-B5E6-4FAE-BC1D-CF199C44F70C}" type="parTrans" cxnId="{940BBCE9-B6BE-4C3F-93EC-18F167344F41}">
      <dgm:prSet/>
      <dgm:spPr/>
      <dgm:t>
        <a:bodyPr/>
        <a:lstStyle/>
        <a:p>
          <a:endParaRPr lang="en-US"/>
        </a:p>
      </dgm:t>
    </dgm:pt>
    <dgm:pt modelId="{115BE67A-5F89-4ED5-80C6-8B826B402543}" type="sibTrans" cxnId="{940BBCE9-B6BE-4C3F-93EC-18F167344F41}">
      <dgm:prSet/>
      <dgm:spPr/>
      <dgm:t>
        <a:bodyPr/>
        <a:lstStyle/>
        <a:p>
          <a:endParaRPr lang="en-US"/>
        </a:p>
      </dgm:t>
    </dgm:pt>
    <dgm:pt modelId="{FFC7B616-77D1-45DD-AEE2-5BADCF42B5EB}">
      <dgm:prSet phldrT="[Text]"/>
      <dgm:spPr/>
      <dgm:t>
        <a:bodyPr/>
        <a:lstStyle/>
        <a:p>
          <a:r>
            <a:rPr lang="en-US" dirty="0"/>
            <a:t>Original Change of Circumstances Packet</a:t>
          </a:r>
        </a:p>
      </dgm:t>
    </dgm:pt>
    <dgm:pt modelId="{F281E9CC-EE5F-4A36-AB70-3C89B5F481CF}" type="parTrans" cxnId="{BDACD872-2544-4E94-9AB6-B78A8EA7A28A}">
      <dgm:prSet/>
      <dgm:spPr/>
      <dgm:t>
        <a:bodyPr/>
        <a:lstStyle/>
        <a:p>
          <a:endParaRPr lang="en-US"/>
        </a:p>
      </dgm:t>
    </dgm:pt>
    <dgm:pt modelId="{4C9D7392-A295-45CF-B115-96A241D14B2A}" type="sibTrans" cxnId="{BDACD872-2544-4E94-9AB6-B78A8EA7A28A}">
      <dgm:prSet/>
      <dgm:spPr/>
      <dgm:t>
        <a:bodyPr/>
        <a:lstStyle/>
        <a:p>
          <a:endParaRPr lang="en-US"/>
        </a:p>
      </dgm:t>
    </dgm:pt>
    <dgm:pt modelId="{44B3A7C7-A13F-4415-A227-7F445B78537D}">
      <dgm:prSet phldrT="[Text]" custT="1"/>
      <dgm:spPr/>
      <dgm:t>
        <a:bodyPr/>
        <a:lstStyle/>
        <a:p>
          <a:r>
            <a:rPr lang="en-US" sz="1800" dirty="0"/>
            <a:t>Receipt of Briefing Materials </a:t>
          </a:r>
          <a:r>
            <a:rPr lang="en-US" sz="1200" dirty="0"/>
            <a:t>– </a:t>
          </a:r>
          <a:r>
            <a:rPr lang="en-US" sz="1050" dirty="0"/>
            <a:t>1</a:t>
          </a:r>
          <a:r>
            <a:rPr lang="en-US" sz="1050" baseline="30000" dirty="0"/>
            <a:t>st</a:t>
          </a:r>
          <a:r>
            <a:rPr lang="en-US" sz="1050" dirty="0"/>
            <a:t> page tenant handbook </a:t>
          </a:r>
          <a:endParaRPr lang="en-US" sz="1200" dirty="0"/>
        </a:p>
      </dgm:t>
    </dgm:pt>
    <dgm:pt modelId="{8E97C199-2AED-4022-AD6D-5B4F0CB09514}" type="parTrans" cxnId="{35AD0B28-52D2-4672-942F-C24DF8DFF852}">
      <dgm:prSet/>
      <dgm:spPr/>
      <dgm:t>
        <a:bodyPr/>
        <a:lstStyle/>
        <a:p>
          <a:endParaRPr lang="en-US"/>
        </a:p>
      </dgm:t>
    </dgm:pt>
    <dgm:pt modelId="{437368DF-34BF-4D39-AE07-15846AA1E509}" type="sibTrans" cxnId="{35AD0B28-52D2-4672-942F-C24DF8DFF852}">
      <dgm:prSet/>
      <dgm:spPr/>
      <dgm:t>
        <a:bodyPr/>
        <a:lstStyle/>
        <a:p>
          <a:endParaRPr lang="en-US"/>
        </a:p>
      </dgm:t>
    </dgm:pt>
    <dgm:pt modelId="{E15C74B8-D9C9-4492-B059-7E5691CBB616}" type="pres">
      <dgm:prSet presAssocID="{C0D8A8C2-5732-4176-A637-B6FC2016FCE2}" presName="linear" presStyleCnt="0">
        <dgm:presLayoutVars>
          <dgm:dir/>
          <dgm:animLvl val="lvl"/>
          <dgm:resizeHandles val="exact"/>
        </dgm:presLayoutVars>
      </dgm:prSet>
      <dgm:spPr/>
    </dgm:pt>
    <dgm:pt modelId="{3712E1C2-1E38-4A75-A473-33F42C22C295}" type="pres">
      <dgm:prSet presAssocID="{F1F722C8-E5E0-4EDF-9590-9928997EB701}" presName="parentLin" presStyleCnt="0"/>
      <dgm:spPr/>
    </dgm:pt>
    <dgm:pt modelId="{F9CD5AC1-14A6-4EC8-85AD-4A3D17630A95}" type="pres">
      <dgm:prSet presAssocID="{F1F722C8-E5E0-4EDF-9590-9928997EB701}" presName="parentLeftMargin" presStyleLbl="node1" presStyleIdx="0" presStyleCnt="4"/>
      <dgm:spPr/>
    </dgm:pt>
    <dgm:pt modelId="{81D72D6C-FD1E-4640-AAB2-72277D118996}" type="pres">
      <dgm:prSet presAssocID="{F1F722C8-E5E0-4EDF-9590-9928997EB701}" presName="parentText" presStyleLbl="node1" presStyleIdx="0" presStyleCnt="4">
        <dgm:presLayoutVars>
          <dgm:chMax val="0"/>
          <dgm:bulletEnabled val="1"/>
        </dgm:presLayoutVars>
      </dgm:prSet>
      <dgm:spPr/>
    </dgm:pt>
    <dgm:pt modelId="{B3C6F821-FEF1-4999-A582-25BDE4B2CC42}" type="pres">
      <dgm:prSet presAssocID="{F1F722C8-E5E0-4EDF-9590-9928997EB701}" presName="negativeSpace" presStyleCnt="0"/>
      <dgm:spPr/>
    </dgm:pt>
    <dgm:pt modelId="{8C5F981D-20B8-4344-938C-AAEFF1A7F6BE}" type="pres">
      <dgm:prSet presAssocID="{F1F722C8-E5E0-4EDF-9590-9928997EB701}" presName="childText" presStyleLbl="conFgAcc1" presStyleIdx="0" presStyleCnt="4">
        <dgm:presLayoutVars>
          <dgm:bulletEnabled val="1"/>
        </dgm:presLayoutVars>
      </dgm:prSet>
      <dgm:spPr/>
    </dgm:pt>
    <dgm:pt modelId="{17027E4A-B5BF-480D-B03E-2D94B3289453}" type="pres">
      <dgm:prSet presAssocID="{D3D16EAB-A2AD-47F2-BF5B-434E5459FD8E}" presName="spaceBetweenRectangles" presStyleCnt="0"/>
      <dgm:spPr/>
    </dgm:pt>
    <dgm:pt modelId="{A0C84818-04FF-4F45-A674-936000A1CA3A}" type="pres">
      <dgm:prSet presAssocID="{967948E8-7890-4CBF-8569-99E32B9D9307}" presName="parentLin" presStyleCnt="0"/>
      <dgm:spPr/>
    </dgm:pt>
    <dgm:pt modelId="{D5067996-001B-4E2D-81DD-4502C811E209}" type="pres">
      <dgm:prSet presAssocID="{967948E8-7890-4CBF-8569-99E32B9D9307}" presName="parentLeftMargin" presStyleLbl="node1" presStyleIdx="0" presStyleCnt="4"/>
      <dgm:spPr/>
    </dgm:pt>
    <dgm:pt modelId="{1A77797C-D55D-4EB3-81D1-93C960C4E8C8}" type="pres">
      <dgm:prSet presAssocID="{967948E8-7890-4CBF-8569-99E32B9D9307}" presName="parentText" presStyleLbl="node1" presStyleIdx="1" presStyleCnt="4">
        <dgm:presLayoutVars>
          <dgm:chMax val="0"/>
          <dgm:bulletEnabled val="1"/>
        </dgm:presLayoutVars>
      </dgm:prSet>
      <dgm:spPr/>
    </dgm:pt>
    <dgm:pt modelId="{EB96410A-A8CA-4433-82B0-BD8232B39F99}" type="pres">
      <dgm:prSet presAssocID="{967948E8-7890-4CBF-8569-99E32B9D9307}" presName="negativeSpace" presStyleCnt="0"/>
      <dgm:spPr/>
    </dgm:pt>
    <dgm:pt modelId="{CE9A9579-44FE-44B2-92B3-DC370CBEBBCF}" type="pres">
      <dgm:prSet presAssocID="{967948E8-7890-4CBF-8569-99E32B9D9307}" presName="childText" presStyleLbl="conFgAcc1" presStyleIdx="1" presStyleCnt="4">
        <dgm:presLayoutVars>
          <dgm:bulletEnabled val="1"/>
        </dgm:presLayoutVars>
      </dgm:prSet>
      <dgm:spPr/>
    </dgm:pt>
    <dgm:pt modelId="{CB111865-DAC7-4E1B-ABE3-24904225A9BE}" type="pres">
      <dgm:prSet presAssocID="{115BE67A-5F89-4ED5-80C6-8B826B402543}" presName="spaceBetweenRectangles" presStyleCnt="0"/>
      <dgm:spPr/>
    </dgm:pt>
    <dgm:pt modelId="{BF8259C3-B1CA-4B4A-A4E1-921D2EBA73B8}" type="pres">
      <dgm:prSet presAssocID="{FFC7B616-77D1-45DD-AEE2-5BADCF42B5EB}" presName="parentLin" presStyleCnt="0"/>
      <dgm:spPr/>
    </dgm:pt>
    <dgm:pt modelId="{80C1C515-DE8D-42E1-882F-A0D9F17259BE}" type="pres">
      <dgm:prSet presAssocID="{FFC7B616-77D1-45DD-AEE2-5BADCF42B5EB}" presName="parentLeftMargin" presStyleLbl="node1" presStyleIdx="1" presStyleCnt="4"/>
      <dgm:spPr/>
    </dgm:pt>
    <dgm:pt modelId="{FE0D0C8C-A9C3-4F95-8D4C-95E3A6F82A32}" type="pres">
      <dgm:prSet presAssocID="{FFC7B616-77D1-45DD-AEE2-5BADCF42B5EB}" presName="parentText" presStyleLbl="node1" presStyleIdx="2" presStyleCnt="4">
        <dgm:presLayoutVars>
          <dgm:chMax val="0"/>
          <dgm:bulletEnabled val="1"/>
        </dgm:presLayoutVars>
      </dgm:prSet>
      <dgm:spPr/>
    </dgm:pt>
    <dgm:pt modelId="{42475192-3A64-435C-A0D0-23DDABC15EA9}" type="pres">
      <dgm:prSet presAssocID="{FFC7B616-77D1-45DD-AEE2-5BADCF42B5EB}" presName="negativeSpace" presStyleCnt="0"/>
      <dgm:spPr/>
    </dgm:pt>
    <dgm:pt modelId="{B8F3B88A-5B73-478B-BB19-18080A4E7DCD}" type="pres">
      <dgm:prSet presAssocID="{FFC7B616-77D1-45DD-AEE2-5BADCF42B5EB}" presName="childText" presStyleLbl="conFgAcc1" presStyleIdx="2" presStyleCnt="4">
        <dgm:presLayoutVars>
          <dgm:bulletEnabled val="1"/>
        </dgm:presLayoutVars>
      </dgm:prSet>
      <dgm:spPr/>
    </dgm:pt>
    <dgm:pt modelId="{ED348613-CF9F-4694-9235-AFC889BB2FA1}" type="pres">
      <dgm:prSet presAssocID="{4C9D7392-A295-45CF-B115-96A241D14B2A}" presName="spaceBetweenRectangles" presStyleCnt="0"/>
      <dgm:spPr/>
    </dgm:pt>
    <dgm:pt modelId="{F03303AB-17C0-4C73-8A82-FE016905E50E}" type="pres">
      <dgm:prSet presAssocID="{44B3A7C7-A13F-4415-A227-7F445B78537D}" presName="parentLin" presStyleCnt="0"/>
      <dgm:spPr/>
    </dgm:pt>
    <dgm:pt modelId="{8AAC81D4-1AEB-433C-9275-FBFB738A4B0C}" type="pres">
      <dgm:prSet presAssocID="{44B3A7C7-A13F-4415-A227-7F445B78537D}" presName="parentLeftMargin" presStyleLbl="node1" presStyleIdx="2" presStyleCnt="4"/>
      <dgm:spPr/>
    </dgm:pt>
    <dgm:pt modelId="{EBE0EF4E-9249-40E1-ACCF-DD0B5463464F}" type="pres">
      <dgm:prSet presAssocID="{44B3A7C7-A13F-4415-A227-7F445B78537D}" presName="parentText" presStyleLbl="node1" presStyleIdx="3" presStyleCnt="4">
        <dgm:presLayoutVars>
          <dgm:chMax val="0"/>
          <dgm:bulletEnabled val="1"/>
        </dgm:presLayoutVars>
      </dgm:prSet>
      <dgm:spPr/>
    </dgm:pt>
    <dgm:pt modelId="{34EBB11D-8FE9-45B5-AAEC-FEA04457E11B}" type="pres">
      <dgm:prSet presAssocID="{44B3A7C7-A13F-4415-A227-7F445B78537D}" presName="negativeSpace" presStyleCnt="0"/>
      <dgm:spPr/>
    </dgm:pt>
    <dgm:pt modelId="{EB14BD30-7C95-41F5-92C6-30EF08BEC0B7}" type="pres">
      <dgm:prSet presAssocID="{44B3A7C7-A13F-4415-A227-7F445B78537D}" presName="childText" presStyleLbl="conFgAcc1" presStyleIdx="3" presStyleCnt="4">
        <dgm:presLayoutVars>
          <dgm:bulletEnabled val="1"/>
        </dgm:presLayoutVars>
      </dgm:prSet>
      <dgm:spPr/>
    </dgm:pt>
  </dgm:ptLst>
  <dgm:cxnLst>
    <dgm:cxn modelId="{BFA9F303-E562-412E-8A12-A5232F8F175C}" type="presOf" srcId="{44B3A7C7-A13F-4415-A227-7F445B78537D}" destId="{EBE0EF4E-9249-40E1-ACCF-DD0B5463464F}" srcOrd="1" destOrd="0" presId="urn:microsoft.com/office/officeart/2005/8/layout/list1"/>
    <dgm:cxn modelId="{ADBE8515-83B4-40B0-9E24-8B3090017128}" type="presOf" srcId="{44B3A7C7-A13F-4415-A227-7F445B78537D}" destId="{8AAC81D4-1AEB-433C-9275-FBFB738A4B0C}" srcOrd="0" destOrd="0" presId="urn:microsoft.com/office/officeart/2005/8/layout/list1"/>
    <dgm:cxn modelId="{35AD0B28-52D2-4672-942F-C24DF8DFF852}" srcId="{C0D8A8C2-5732-4176-A637-B6FC2016FCE2}" destId="{44B3A7C7-A13F-4415-A227-7F445B78537D}" srcOrd="3" destOrd="0" parTransId="{8E97C199-2AED-4022-AD6D-5B4F0CB09514}" sibTransId="{437368DF-34BF-4D39-AE07-15846AA1E509}"/>
    <dgm:cxn modelId="{2F450D2C-8802-4B24-830B-AA17C05F11DF}" type="presOf" srcId="{F1F722C8-E5E0-4EDF-9590-9928997EB701}" destId="{81D72D6C-FD1E-4640-AAB2-72277D118996}" srcOrd="1" destOrd="0" presId="urn:microsoft.com/office/officeart/2005/8/layout/list1"/>
    <dgm:cxn modelId="{633AEF65-BCD7-4F5A-B1EE-9449760E2B02}" type="presOf" srcId="{FFC7B616-77D1-45DD-AEE2-5BADCF42B5EB}" destId="{FE0D0C8C-A9C3-4F95-8D4C-95E3A6F82A32}" srcOrd="1" destOrd="0" presId="urn:microsoft.com/office/officeart/2005/8/layout/list1"/>
    <dgm:cxn modelId="{E67C8670-BD9F-4B64-A6C6-A3901816B0AF}" srcId="{C0D8A8C2-5732-4176-A637-B6FC2016FCE2}" destId="{F1F722C8-E5E0-4EDF-9590-9928997EB701}" srcOrd="0" destOrd="0" parTransId="{5A69EFE3-9070-491F-BA36-A297686F931B}" sibTransId="{D3D16EAB-A2AD-47F2-BF5B-434E5459FD8E}"/>
    <dgm:cxn modelId="{BDACD872-2544-4E94-9AB6-B78A8EA7A28A}" srcId="{C0D8A8C2-5732-4176-A637-B6FC2016FCE2}" destId="{FFC7B616-77D1-45DD-AEE2-5BADCF42B5EB}" srcOrd="2" destOrd="0" parTransId="{F281E9CC-EE5F-4A36-AB70-3C89B5F481CF}" sibTransId="{4C9D7392-A295-45CF-B115-96A241D14B2A}"/>
    <dgm:cxn modelId="{633C9680-D373-4659-9797-15B05D1D38BE}" type="presOf" srcId="{967948E8-7890-4CBF-8569-99E32B9D9307}" destId="{D5067996-001B-4E2D-81DD-4502C811E209}" srcOrd="0" destOrd="0" presId="urn:microsoft.com/office/officeart/2005/8/layout/list1"/>
    <dgm:cxn modelId="{A4846BBD-59A0-47B3-A8B2-B692E6E70D7A}" type="presOf" srcId="{FFC7B616-77D1-45DD-AEE2-5BADCF42B5EB}" destId="{80C1C515-DE8D-42E1-882F-A0D9F17259BE}" srcOrd="0" destOrd="0" presId="urn:microsoft.com/office/officeart/2005/8/layout/list1"/>
    <dgm:cxn modelId="{747A74BD-D1CD-43A2-BC27-BBDB17D7F02D}" type="presOf" srcId="{F1F722C8-E5E0-4EDF-9590-9928997EB701}" destId="{F9CD5AC1-14A6-4EC8-85AD-4A3D17630A95}" srcOrd="0" destOrd="0" presId="urn:microsoft.com/office/officeart/2005/8/layout/list1"/>
    <dgm:cxn modelId="{940BBCE9-B6BE-4C3F-93EC-18F167344F41}" srcId="{C0D8A8C2-5732-4176-A637-B6FC2016FCE2}" destId="{967948E8-7890-4CBF-8569-99E32B9D9307}" srcOrd="1" destOrd="0" parTransId="{42FA1D85-B5E6-4FAE-BC1D-CF199C44F70C}" sibTransId="{115BE67A-5F89-4ED5-80C6-8B826B402543}"/>
    <dgm:cxn modelId="{0423F8F0-0E0F-4CFF-A383-2296CCB325D1}" type="presOf" srcId="{967948E8-7890-4CBF-8569-99E32B9D9307}" destId="{1A77797C-D55D-4EB3-81D1-93C960C4E8C8}" srcOrd="1" destOrd="0" presId="urn:microsoft.com/office/officeart/2005/8/layout/list1"/>
    <dgm:cxn modelId="{105DB6FF-F158-4CF8-94D0-1BA071EB293C}" type="presOf" srcId="{C0D8A8C2-5732-4176-A637-B6FC2016FCE2}" destId="{E15C74B8-D9C9-4492-B059-7E5691CBB616}" srcOrd="0" destOrd="0" presId="urn:microsoft.com/office/officeart/2005/8/layout/list1"/>
    <dgm:cxn modelId="{94BCDC5E-666D-497D-9BF8-E1DEAC9CB2AE}" type="presParOf" srcId="{E15C74B8-D9C9-4492-B059-7E5691CBB616}" destId="{3712E1C2-1E38-4A75-A473-33F42C22C295}" srcOrd="0" destOrd="0" presId="urn:microsoft.com/office/officeart/2005/8/layout/list1"/>
    <dgm:cxn modelId="{4FBC4E90-4852-4300-B283-37A1D61A165D}" type="presParOf" srcId="{3712E1C2-1E38-4A75-A473-33F42C22C295}" destId="{F9CD5AC1-14A6-4EC8-85AD-4A3D17630A95}" srcOrd="0" destOrd="0" presId="urn:microsoft.com/office/officeart/2005/8/layout/list1"/>
    <dgm:cxn modelId="{256D7B5B-24DF-4C4D-853D-4EC7C86C0086}" type="presParOf" srcId="{3712E1C2-1E38-4A75-A473-33F42C22C295}" destId="{81D72D6C-FD1E-4640-AAB2-72277D118996}" srcOrd="1" destOrd="0" presId="urn:microsoft.com/office/officeart/2005/8/layout/list1"/>
    <dgm:cxn modelId="{ED0EE1C8-9BF8-45AB-9D9F-CFE67077ADB3}" type="presParOf" srcId="{E15C74B8-D9C9-4492-B059-7E5691CBB616}" destId="{B3C6F821-FEF1-4999-A582-25BDE4B2CC42}" srcOrd="1" destOrd="0" presId="urn:microsoft.com/office/officeart/2005/8/layout/list1"/>
    <dgm:cxn modelId="{FB56774B-8A31-4B0A-BEB6-9BEC6D21B544}" type="presParOf" srcId="{E15C74B8-D9C9-4492-B059-7E5691CBB616}" destId="{8C5F981D-20B8-4344-938C-AAEFF1A7F6BE}" srcOrd="2" destOrd="0" presId="urn:microsoft.com/office/officeart/2005/8/layout/list1"/>
    <dgm:cxn modelId="{1D309322-085E-4A97-9004-6A6F2646660C}" type="presParOf" srcId="{E15C74B8-D9C9-4492-B059-7E5691CBB616}" destId="{17027E4A-B5BF-480D-B03E-2D94B3289453}" srcOrd="3" destOrd="0" presId="urn:microsoft.com/office/officeart/2005/8/layout/list1"/>
    <dgm:cxn modelId="{EB479ECD-1CD8-46AE-8664-097C5B183328}" type="presParOf" srcId="{E15C74B8-D9C9-4492-B059-7E5691CBB616}" destId="{A0C84818-04FF-4F45-A674-936000A1CA3A}" srcOrd="4" destOrd="0" presId="urn:microsoft.com/office/officeart/2005/8/layout/list1"/>
    <dgm:cxn modelId="{B9347D02-628D-486D-8CCE-F3F9EA035FCE}" type="presParOf" srcId="{A0C84818-04FF-4F45-A674-936000A1CA3A}" destId="{D5067996-001B-4E2D-81DD-4502C811E209}" srcOrd="0" destOrd="0" presId="urn:microsoft.com/office/officeart/2005/8/layout/list1"/>
    <dgm:cxn modelId="{33E503FB-43DD-40AF-B94E-E91C1E613748}" type="presParOf" srcId="{A0C84818-04FF-4F45-A674-936000A1CA3A}" destId="{1A77797C-D55D-4EB3-81D1-93C960C4E8C8}" srcOrd="1" destOrd="0" presId="urn:microsoft.com/office/officeart/2005/8/layout/list1"/>
    <dgm:cxn modelId="{3BC19C2B-2B53-43A3-8B69-C5659C20C496}" type="presParOf" srcId="{E15C74B8-D9C9-4492-B059-7E5691CBB616}" destId="{EB96410A-A8CA-4433-82B0-BD8232B39F99}" srcOrd="5" destOrd="0" presId="urn:microsoft.com/office/officeart/2005/8/layout/list1"/>
    <dgm:cxn modelId="{002240AD-45EE-4B9A-AB16-147BE61A3A43}" type="presParOf" srcId="{E15C74B8-D9C9-4492-B059-7E5691CBB616}" destId="{CE9A9579-44FE-44B2-92B3-DC370CBEBBCF}" srcOrd="6" destOrd="0" presId="urn:microsoft.com/office/officeart/2005/8/layout/list1"/>
    <dgm:cxn modelId="{BA4156F5-1EC5-4AD6-B135-27B06B8E8866}" type="presParOf" srcId="{E15C74B8-D9C9-4492-B059-7E5691CBB616}" destId="{CB111865-DAC7-4E1B-ABE3-24904225A9BE}" srcOrd="7" destOrd="0" presId="urn:microsoft.com/office/officeart/2005/8/layout/list1"/>
    <dgm:cxn modelId="{C29751FB-560D-49BF-A048-20235F5A8958}" type="presParOf" srcId="{E15C74B8-D9C9-4492-B059-7E5691CBB616}" destId="{BF8259C3-B1CA-4B4A-A4E1-921D2EBA73B8}" srcOrd="8" destOrd="0" presId="urn:microsoft.com/office/officeart/2005/8/layout/list1"/>
    <dgm:cxn modelId="{A56FEF2A-6C72-4840-9BFD-D0B5C02FB67F}" type="presParOf" srcId="{BF8259C3-B1CA-4B4A-A4E1-921D2EBA73B8}" destId="{80C1C515-DE8D-42E1-882F-A0D9F17259BE}" srcOrd="0" destOrd="0" presId="urn:microsoft.com/office/officeart/2005/8/layout/list1"/>
    <dgm:cxn modelId="{68B0A0BF-EC1A-4F84-9E98-FC43FCC7FC0C}" type="presParOf" srcId="{BF8259C3-B1CA-4B4A-A4E1-921D2EBA73B8}" destId="{FE0D0C8C-A9C3-4F95-8D4C-95E3A6F82A32}" srcOrd="1" destOrd="0" presId="urn:microsoft.com/office/officeart/2005/8/layout/list1"/>
    <dgm:cxn modelId="{412BD0EB-D352-4174-A4DC-7BC59AFA00AE}" type="presParOf" srcId="{E15C74B8-D9C9-4492-B059-7E5691CBB616}" destId="{42475192-3A64-435C-A0D0-23DDABC15EA9}" srcOrd="9" destOrd="0" presId="urn:microsoft.com/office/officeart/2005/8/layout/list1"/>
    <dgm:cxn modelId="{D1478DB7-6AD9-42A3-9E0E-7FBFEA65C620}" type="presParOf" srcId="{E15C74B8-D9C9-4492-B059-7E5691CBB616}" destId="{B8F3B88A-5B73-478B-BB19-18080A4E7DCD}" srcOrd="10" destOrd="0" presId="urn:microsoft.com/office/officeart/2005/8/layout/list1"/>
    <dgm:cxn modelId="{DE5431BA-0540-4F54-B50F-B205F0DB135F}" type="presParOf" srcId="{E15C74B8-D9C9-4492-B059-7E5691CBB616}" destId="{ED348613-CF9F-4694-9235-AFC889BB2FA1}" srcOrd="11" destOrd="0" presId="urn:microsoft.com/office/officeart/2005/8/layout/list1"/>
    <dgm:cxn modelId="{635A6028-A882-468E-B82E-95E343089EFD}" type="presParOf" srcId="{E15C74B8-D9C9-4492-B059-7E5691CBB616}" destId="{F03303AB-17C0-4C73-8A82-FE016905E50E}" srcOrd="12" destOrd="0" presId="urn:microsoft.com/office/officeart/2005/8/layout/list1"/>
    <dgm:cxn modelId="{24F41305-46D0-458F-BC44-25592F07FAE5}" type="presParOf" srcId="{F03303AB-17C0-4C73-8A82-FE016905E50E}" destId="{8AAC81D4-1AEB-433C-9275-FBFB738A4B0C}" srcOrd="0" destOrd="0" presId="urn:microsoft.com/office/officeart/2005/8/layout/list1"/>
    <dgm:cxn modelId="{FF6B896C-71D5-46EF-85B6-BF0DC57062D3}" type="presParOf" srcId="{F03303AB-17C0-4C73-8A82-FE016905E50E}" destId="{EBE0EF4E-9249-40E1-ACCF-DD0B5463464F}" srcOrd="1" destOrd="0" presId="urn:microsoft.com/office/officeart/2005/8/layout/list1"/>
    <dgm:cxn modelId="{D6961682-4FB1-4FE4-B1D7-4F56AE58A9B3}" type="presParOf" srcId="{E15C74B8-D9C9-4492-B059-7E5691CBB616}" destId="{34EBB11D-8FE9-45B5-AAEC-FEA04457E11B}" srcOrd="13" destOrd="0" presId="urn:microsoft.com/office/officeart/2005/8/layout/list1"/>
    <dgm:cxn modelId="{95D3D897-8CA6-425F-A95D-7EC271EF9258}" type="presParOf" srcId="{E15C74B8-D9C9-4492-B059-7E5691CBB616}" destId="{EB14BD30-7C95-41F5-92C6-30EF08BEC0B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9654CD-5846-4D5D-9246-1C2892DE3C1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247F425-3A18-4A3D-A3D8-FE7E44110F08}">
      <dgm:prSet phldrT="[Text]"/>
      <dgm:spPr/>
      <dgm:t>
        <a:bodyPr/>
        <a:lstStyle/>
        <a:p>
          <a:r>
            <a:rPr lang="en-US" dirty="0"/>
            <a:t>Unit location</a:t>
          </a:r>
        </a:p>
      </dgm:t>
    </dgm:pt>
    <dgm:pt modelId="{1CE297F5-434E-43B6-9676-8E2C5D2ECDF7}" type="parTrans" cxnId="{CB6A4F8C-3C23-4757-9139-EC1AF0CB6943}">
      <dgm:prSet/>
      <dgm:spPr/>
      <dgm:t>
        <a:bodyPr/>
        <a:lstStyle/>
        <a:p>
          <a:endParaRPr lang="en-US"/>
        </a:p>
      </dgm:t>
    </dgm:pt>
    <dgm:pt modelId="{F3E8F7B7-89AB-4AB3-BA4E-8A67A87029DE}" type="sibTrans" cxnId="{CB6A4F8C-3C23-4757-9139-EC1AF0CB6943}">
      <dgm:prSet/>
      <dgm:spPr/>
      <dgm:t>
        <a:bodyPr/>
        <a:lstStyle/>
        <a:p>
          <a:endParaRPr lang="en-US"/>
        </a:p>
      </dgm:t>
    </dgm:pt>
    <dgm:pt modelId="{C26D3A04-E2C3-4A02-B447-26937AEDD74B}">
      <dgm:prSet phldrT="[Text]"/>
      <dgm:spPr/>
      <dgm:t>
        <a:bodyPr/>
        <a:lstStyle/>
        <a:p>
          <a:r>
            <a:rPr lang="en-US" dirty="0"/>
            <a:t>It is a C’s responsibility to find their own unit</a:t>
          </a:r>
        </a:p>
      </dgm:t>
    </dgm:pt>
    <dgm:pt modelId="{256685E0-943F-409A-A8D7-5C5B4869F405}" type="parTrans" cxnId="{27BB1DEF-EA04-449D-878A-62356240B2B4}">
      <dgm:prSet/>
      <dgm:spPr/>
      <dgm:t>
        <a:bodyPr/>
        <a:lstStyle/>
        <a:p>
          <a:endParaRPr lang="en-US"/>
        </a:p>
      </dgm:t>
    </dgm:pt>
    <dgm:pt modelId="{E7AB67C6-4F15-47BA-8EDE-0D5A21CFA3B8}" type="sibTrans" cxnId="{27BB1DEF-EA04-449D-878A-62356240B2B4}">
      <dgm:prSet/>
      <dgm:spPr/>
      <dgm:t>
        <a:bodyPr/>
        <a:lstStyle/>
        <a:p>
          <a:endParaRPr lang="en-US"/>
        </a:p>
      </dgm:t>
    </dgm:pt>
    <dgm:pt modelId="{181F7820-83A7-4C22-888A-7810B2D42E3A}">
      <dgm:prSet phldrT="[Text]"/>
      <dgm:spPr/>
      <dgm:t>
        <a:bodyPr/>
        <a:lstStyle/>
        <a:p>
          <a:r>
            <a:rPr lang="en-US" dirty="0"/>
            <a:t>Resources are available to help with housing search:  Low Barrier Housing Collective website, TN Housing search, MDHA list of landlords</a:t>
          </a:r>
        </a:p>
      </dgm:t>
    </dgm:pt>
    <dgm:pt modelId="{2C558104-42E1-4183-9514-5A2B46246B63}" type="parTrans" cxnId="{5A129A35-399F-41C7-BF74-9B2E9DAECFEA}">
      <dgm:prSet/>
      <dgm:spPr/>
      <dgm:t>
        <a:bodyPr/>
        <a:lstStyle/>
        <a:p>
          <a:endParaRPr lang="en-US"/>
        </a:p>
      </dgm:t>
    </dgm:pt>
    <dgm:pt modelId="{2CEC4425-EABC-437B-8294-7E3550BAFB81}" type="sibTrans" cxnId="{5A129A35-399F-41C7-BF74-9B2E9DAECFEA}">
      <dgm:prSet/>
      <dgm:spPr/>
      <dgm:t>
        <a:bodyPr/>
        <a:lstStyle/>
        <a:p>
          <a:endParaRPr lang="en-US"/>
        </a:p>
      </dgm:t>
    </dgm:pt>
    <dgm:pt modelId="{C8C69FB0-F387-47A0-9FDA-8B32524777F8}">
      <dgm:prSet phldrT="[Text]"/>
      <dgm:spPr/>
      <dgm:t>
        <a:bodyPr/>
        <a:lstStyle/>
        <a:p>
          <a:r>
            <a:rPr lang="en-US" dirty="0"/>
            <a:t>Voucher extension requests</a:t>
          </a:r>
        </a:p>
      </dgm:t>
    </dgm:pt>
    <dgm:pt modelId="{9E68B491-43D4-4890-8573-1AC0585D5F32}" type="parTrans" cxnId="{7649A6B2-5B3D-447D-9EAA-0B2546C8709B}">
      <dgm:prSet/>
      <dgm:spPr/>
      <dgm:t>
        <a:bodyPr/>
        <a:lstStyle/>
        <a:p>
          <a:endParaRPr lang="en-US"/>
        </a:p>
      </dgm:t>
    </dgm:pt>
    <dgm:pt modelId="{59650555-FA89-40DF-8C60-798317332AF2}" type="sibTrans" cxnId="{7649A6B2-5B3D-447D-9EAA-0B2546C8709B}">
      <dgm:prSet/>
      <dgm:spPr/>
      <dgm:t>
        <a:bodyPr/>
        <a:lstStyle/>
        <a:p>
          <a:endParaRPr lang="en-US"/>
        </a:p>
      </dgm:t>
    </dgm:pt>
    <dgm:pt modelId="{B691F29E-2A29-45CD-A49C-BBBF64945C53}">
      <dgm:prSet phldrT="[Text]"/>
      <dgm:spPr/>
      <dgm:t>
        <a:bodyPr/>
        <a:lstStyle/>
        <a:p>
          <a:r>
            <a:rPr lang="en-US" dirty="0"/>
            <a:t>The link to the Voucher extension request form can be found on the Weebly website</a:t>
          </a:r>
        </a:p>
      </dgm:t>
    </dgm:pt>
    <dgm:pt modelId="{B8EF0CAD-394C-430D-AC88-291F457D8530}" type="parTrans" cxnId="{A051F7BD-3BCF-48AC-A678-23DCBDB5E70D}">
      <dgm:prSet/>
      <dgm:spPr/>
      <dgm:t>
        <a:bodyPr/>
        <a:lstStyle/>
        <a:p>
          <a:endParaRPr lang="en-US"/>
        </a:p>
      </dgm:t>
    </dgm:pt>
    <dgm:pt modelId="{78745891-1F75-4BEB-B1F4-2A3825E40C85}" type="sibTrans" cxnId="{A051F7BD-3BCF-48AC-A678-23DCBDB5E70D}">
      <dgm:prSet/>
      <dgm:spPr/>
      <dgm:t>
        <a:bodyPr/>
        <a:lstStyle/>
        <a:p>
          <a:endParaRPr lang="en-US"/>
        </a:p>
      </dgm:t>
    </dgm:pt>
    <dgm:pt modelId="{36D5AC53-5708-4484-B1C3-45E37A427498}">
      <dgm:prSet phldrT="[Text]"/>
      <dgm:spPr/>
      <dgm:t>
        <a:bodyPr/>
        <a:lstStyle/>
        <a:p>
          <a:r>
            <a:rPr lang="en-US" dirty="0"/>
            <a:t>Submit extension form at least 2 weeks before voucher expires</a:t>
          </a:r>
        </a:p>
      </dgm:t>
    </dgm:pt>
    <dgm:pt modelId="{FD86AE03-0206-4605-BA0C-20377917F620}" type="parTrans" cxnId="{A83AC1B5-B7CA-44AB-B8CC-02B41EC5CB73}">
      <dgm:prSet/>
      <dgm:spPr/>
      <dgm:t>
        <a:bodyPr/>
        <a:lstStyle/>
        <a:p>
          <a:endParaRPr lang="en-US"/>
        </a:p>
      </dgm:t>
    </dgm:pt>
    <dgm:pt modelId="{A46374DC-BE50-4524-A663-162FCE7D5E33}" type="sibTrans" cxnId="{A83AC1B5-B7CA-44AB-B8CC-02B41EC5CB73}">
      <dgm:prSet/>
      <dgm:spPr/>
      <dgm:t>
        <a:bodyPr/>
        <a:lstStyle/>
        <a:p>
          <a:endParaRPr lang="en-US"/>
        </a:p>
      </dgm:t>
    </dgm:pt>
    <dgm:pt modelId="{E020E035-04D2-42F9-BBAB-BA8B7D284361}">
      <dgm:prSet phldrT="[Text]"/>
      <dgm:spPr/>
      <dgm:t>
        <a:bodyPr/>
        <a:lstStyle/>
        <a:p>
          <a:r>
            <a:rPr lang="en-US" dirty="0"/>
            <a:t>Potential Move in Costs</a:t>
          </a:r>
        </a:p>
      </dgm:t>
    </dgm:pt>
    <dgm:pt modelId="{331D4674-C2A9-4CE9-A146-95BC5D0CA232}" type="parTrans" cxnId="{D6E45DF2-D08D-48AC-8C72-B8EF18E528E8}">
      <dgm:prSet/>
      <dgm:spPr/>
      <dgm:t>
        <a:bodyPr/>
        <a:lstStyle/>
        <a:p>
          <a:endParaRPr lang="en-US"/>
        </a:p>
      </dgm:t>
    </dgm:pt>
    <dgm:pt modelId="{D3379619-CDCB-4558-96BD-4C2E8CB3C27B}" type="sibTrans" cxnId="{D6E45DF2-D08D-48AC-8C72-B8EF18E528E8}">
      <dgm:prSet/>
      <dgm:spPr/>
      <dgm:t>
        <a:bodyPr/>
        <a:lstStyle/>
        <a:p>
          <a:endParaRPr lang="en-US"/>
        </a:p>
      </dgm:t>
    </dgm:pt>
    <dgm:pt modelId="{A0E2A4B1-E5C2-4A6A-A7F6-B33832A5B1D6}">
      <dgm:prSet/>
      <dgm:spPr/>
      <dgm:t>
        <a:bodyPr/>
        <a:lstStyle/>
        <a:p>
          <a:r>
            <a:rPr lang="en-US" dirty="0"/>
            <a:t>There are landlord incentives attached to the EHV vouchers- MHID’s Lizzie Goddard can answer questions</a:t>
          </a:r>
        </a:p>
      </dgm:t>
    </dgm:pt>
    <dgm:pt modelId="{B55DC99B-02E3-4429-B867-607AA5EAD926}" type="parTrans" cxnId="{A017CEBB-6F34-4505-B069-FA4FE5BB28EE}">
      <dgm:prSet/>
      <dgm:spPr/>
      <dgm:t>
        <a:bodyPr/>
        <a:lstStyle/>
        <a:p>
          <a:endParaRPr lang="en-US"/>
        </a:p>
      </dgm:t>
    </dgm:pt>
    <dgm:pt modelId="{5264E0E0-95CA-41FA-94E8-0D3C8AF0990B}" type="sibTrans" cxnId="{A017CEBB-6F34-4505-B069-FA4FE5BB28EE}">
      <dgm:prSet/>
      <dgm:spPr/>
      <dgm:t>
        <a:bodyPr/>
        <a:lstStyle/>
        <a:p>
          <a:endParaRPr lang="en-US"/>
        </a:p>
      </dgm:t>
    </dgm:pt>
    <dgm:pt modelId="{F013993C-894D-4A6E-8F6B-DA3E117BC409}">
      <dgm:prSet/>
      <dgm:spPr/>
      <dgm:t>
        <a:bodyPr/>
        <a:lstStyle/>
        <a:p>
          <a:r>
            <a:rPr lang="en-US" dirty="0"/>
            <a:t>How’s Nashville financial assistance through Coordinated Entry for deposits, first month’s rent, etc.</a:t>
          </a:r>
        </a:p>
      </dgm:t>
    </dgm:pt>
    <dgm:pt modelId="{102146AB-E4CE-479C-9820-4E41BFF64623}" type="parTrans" cxnId="{D1600E88-EB4F-4305-BBD3-82D33CA5477C}">
      <dgm:prSet/>
      <dgm:spPr/>
      <dgm:t>
        <a:bodyPr/>
        <a:lstStyle/>
        <a:p>
          <a:endParaRPr lang="en-US"/>
        </a:p>
      </dgm:t>
    </dgm:pt>
    <dgm:pt modelId="{3FB9A239-1C2D-4ED2-AB16-4076483C5A28}" type="sibTrans" cxnId="{D1600E88-EB4F-4305-BBD3-82D33CA5477C}">
      <dgm:prSet/>
      <dgm:spPr/>
      <dgm:t>
        <a:bodyPr/>
        <a:lstStyle/>
        <a:p>
          <a:endParaRPr lang="en-US"/>
        </a:p>
      </dgm:t>
    </dgm:pt>
    <dgm:pt modelId="{7B0372E1-3375-49E6-AC2A-BFFEBAD815FA}" type="pres">
      <dgm:prSet presAssocID="{7B9654CD-5846-4D5D-9246-1C2892DE3C1E}" presName="Name0" presStyleCnt="0">
        <dgm:presLayoutVars>
          <dgm:dir/>
          <dgm:animLvl val="lvl"/>
          <dgm:resizeHandles/>
        </dgm:presLayoutVars>
      </dgm:prSet>
      <dgm:spPr/>
    </dgm:pt>
    <dgm:pt modelId="{429A7E28-0833-471C-AEBF-B842FADEF702}" type="pres">
      <dgm:prSet presAssocID="{3247F425-3A18-4A3D-A3D8-FE7E44110F08}" presName="linNode" presStyleCnt="0"/>
      <dgm:spPr/>
    </dgm:pt>
    <dgm:pt modelId="{F85E7D62-A676-46FE-8AA9-533B94DE6549}" type="pres">
      <dgm:prSet presAssocID="{3247F425-3A18-4A3D-A3D8-FE7E44110F08}" presName="parentShp" presStyleLbl="node1" presStyleIdx="0" presStyleCnt="3">
        <dgm:presLayoutVars>
          <dgm:bulletEnabled val="1"/>
        </dgm:presLayoutVars>
      </dgm:prSet>
      <dgm:spPr/>
    </dgm:pt>
    <dgm:pt modelId="{7CD0D5D6-3350-426A-A839-65A72C8B6221}" type="pres">
      <dgm:prSet presAssocID="{3247F425-3A18-4A3D-A3D8-FE7E44110F08}" presName="childShp" presStyleLbl="bgAccFollowNode1" presStyleIdx="0" presStyleCnt="3">
        <dgm:presLayoutVars>
          <dgm:bulletEnabled val="1"/>
        </dgm:presLayoutVars>
      </dgm:prSet>
      <dgm:spPr/>
    </dgm:pt>
    <dgm:pt modelId="{C89578A0-9C6E-4A6D-B6C0-5A5192CFB5C3}" type="pres">
      <dgm:prSet presAssocID="{F3E8F7B7-89AB-4AB3-BA4E-8A67A87029DE}" presName="spacing" presStyleCnt="0"/>
      <dgm:spPr/>
    </dgm:pt>
    <dgm:pt modelId="{2C068785-7C02-46C4-9837-DAE1374F80AD}" type="pres">
      <dgm:prSet presAssocID="{C8C69FB0-F387-47A0-9FDA-8B32524777F8}" presName="linNode" presStyleCnt="0"/>
      <dgm:spPr/>
    </dgm:pt>
    <dgm:pt modelId="{02AC30F5-C179-4207-8EEE-B4EEF5B4EE5C}" type="pres">
      <dgm:prSet presAssocID="{C8C69FB0-F387-47A0-9FDA-8B32524777F8}" presName="parentShp" presStyleLbl="node1" presStyleIdx="1" presStyleCnt="3">
        <dgm:presLayoutVars>
          <dgm:bulletEnabled val="1"/>
        </dgm:presLayoutVars>
      </dgm:prSet>
      <dgm:spPr/>
    </dgm:pt>
    <dgm:pt modelId="{D537BEB4-DC12-4CBF-A9A5-06843C1FFD44}" type="pres">
      <dgm:prSet presAssocID="{C8C69FB0-F387-47A0-9FDA-8B32524777F8}" presName="childShp" presStyleLbl="bgAccFollowNode1" presStyleIdx="1" presStyleCnt="3">
        <dgm:presLayoutVars>
          <dgm:bulletEnabled val="1"/>
        </dgm:presLayoutVars>
      </dgm:prSet>
      <dgm:spPr/>
    </dgm:pt>
    <dgm:pt modelId="{7C701A42-E8E0-448E-81D1-CF67AD745C74}" type="pres">
      <dgm:prSet presAssocID="{59650555-FA89-40DF-8C60-798317332AF2}" presName="spacing" presStyleCnt="0"/>
      <dgm:spPr/>
    </dgm:pt>
    <dgm:pt modelId="{0B4DDF23-A2C7-41F7-8AB0-AE5FADD7153E}" type="pres">
      <dgm:prSet presAssocID="{E020E035-04D2-42F9-BBAB-BA8B7D284361}" presName="linNode" presStyleCnt="0"/>
      <dgm:spPr/>
    </dgm:pt>
    <dgm:pt modelId="{A629B271-6D45-4D18-8179-1E84A97C02F0}" type="pres">
      <dgm:prSet presAssocID="{E020E035-04D2-42F9-BBAB-BA8B7D284361}" presName="parentShp" presStyleLbl="node1" presStyleIdx="2" presStyleCnt="3">
        <dgm:presLayoutVars>
          <dgm:bulletEnabled val="1"/>
        </dgm:presLayoutVars>
      </dgm:prSet>
      <dgm:spPr/>
    </dgm:pt>
    <dgm:pt modelId="{A065EDB0-9143-408A-8EDB-6F1C944E3F82}" type="pres">
      <dgm:prSet presAssocID="{E020E035-04D2-42F9-BBAB-BA8B7D284361}" presName="childShp" presStyleLbl="bgAccFollowNode1" presStyleIdx="2" presStyleCnt="3">
        <dgm:presLayoutVars>
          <dgm:bulletEnabled val="1"/>
        </dgm:presLayoutVars>
      </dgm:prSet>
      <dgm:spPr/>
    </dgm:pt>
  </dgm:ptLst>
  <dgm:cxnLst>
    <dgm:cxn modelId="{509AF812-43F6-48DE-BCA8-1D7EF6C9E4E8}" type="presOf" srcId="{7B9654CD-5846-4D5D-9246-1C2892DE3C1E}" destId="{7B0372E1-3375-49E6-AC2A-BFFEBAD815FA}" srcOrd="0" destOrd="0" presId="urn:microsoft.com/office/officeart/2005/8/layout/vList6"/>
    <dgm:cxn modelId="{AAB62115-77E3-4DC7-A390-839B155B6E05}" type="presOf" srcId="{E020E035-04D2-42F9-BBAB-BA8B7D284361}" destId="{A629B271-6D45-4D18-8179-1E84A97C02F0}" srcOrd="0" destOrd="0" presId="urn:microsoft.com/office/officeart/2005/8/layout/vList6"/>
    <dgm:cxn modelId="{5A129A35-399F-41C7-BF74-9B2E9DAECFEA}" srcId="{3247F425-3A18-4A3D-A3D8-FE7E44110F08}" destId="{181F7820-83A7-4C22-888A-7810B2D42E3A}" srcOrd="1" destOrd="0" parTransId="{2C558104-42E1-4183-9514-5A2B46246B63}" sibTransId="{2CEC4425-EABC-437B-8294-7E3550BAFB81}"/>
    <dgm:cxn modelId="{F313165D-B35B-4574-98BB-3C3A9D76A03F}" type="presOf" srcId="{3247F425-3A18-4A3D-A3D8-FE7E44110F08}" destId="{F85E7D62-A676-46FE-8AA9-533B94DE6549}" srcOrd="0" destOrd="0" presId="urn:microsoft.com/office/officeart/2005/8/layout/vList6"/>
    <dgm:cxn modelId="{0ED5E342-D1C3-4181-99BC-93B928F4F0E3}" type="presOf" srcId="{A0E2A4B1-E5C2-4A6A-A7F6-B33832A5B1D6}" destId="{A065EDB0-9143-408A-8EDB-6F1C944E3F82}" srcOrd="0" destOrd="0" presId="urn:microsoft.com/office/officeart/2005/8/layout/vList6"/>
    <dgm:cxn modelId="{06966744-F9D4-47D6-BD26-114118E40119}" type="presOf" srcId="{C26D3A04-E2C3-4A02-B447-26937AEDD74B}" destId="{7CD0D5D6-3350-426A-A839-65A72C8B6221}" srcOrd="0" destOrd="0" presId="urn:microsoft.com/office/officeart/2005/8/layout/vList6"/>
    <dgm:cxn modelId="{066CB650-763B-4AF0-97A1-61EA51ED69ED}" type="presOf" srcId="{C8C69FB0-F387-47A0-9FDA-8B32524777F8}" destId="{02AC30F5-C179-4207-8EEE-B4EEF5B4EE5C}" srcOrd="0" destOrd="0" presId="urn:microsoft.com/office/officeart/2005/8/layout/vList6"/>
    <dgm:cxn modelId="{FF5F1C7C-1A86-4F04-9386-124775AB0E49}" type="presOf" srcId="{36D5AC53-5708-4484-B1C3-45E37A427498}" destId="{D537BEB4-DC12-4CBF-A9A5-06843C1FFD44}" srcOrd="0" destOrd="1" presId="urn:microsoft.com/office/officeart/2005/8/layout/vList6"/>
    <dgm:cxn modelId="{D1600E88-EB4F-4305-BBD3-82D33CA5477C}" srcId="{E020E035-04D2-42F9-BBAB-BA8B7D284361}" destId="{F013993C-894D-4A6E-8F6B-DA3E117BC409}" srcOrd="1" destOrd="0" parTransId="{102146AB-E4CE-479C-9820-4E41BFF64623}" sibTransId="{3FB9A239-1C2D-4ED2-AB16-4076483C5A28}"/>
    <dgm:cxn modelId="{CB6A4F8C-3C23-4757-9139-EC1AF0CB6943}" srcId="{7B9654CD-5846-4D5D-9246-1C2892DE3C1E}" destId="{3247F425-3A18-4A3D-A3D8-FE7E44110F08}" srcOrd="0" destOrd="0" parTransId="{1CE297F5-434E-43B6-9676-8E2C5D2ECDF7}" sibTransId="{F3E8F7B7-89AB-4AB3-BA4E-8A67A87029DE}"/>
    <dgm:cxn modelId="{AA6AF2AF-F243-4416-AD31-93CC61EAD78C}" type="presOf" srcId="{181F7820-83A7-4C22-888A-7810B2D42E3A}" destId="{7CD0D5D6-3350-426A-A839-65A72C8B6221}" srcOrd="0" destOrd="1" presId="urn:microsoft.com/office/officeart/2005/8/layout/vList6"/>
    <dgm:cxn modelId="{7649A6B2-5B3D-447D-9EAA-0B2546C8709B}" srcId="{7B9654CD-5846-4D5D-9246-1C2892DE3C1E}" destId="{C8C69FB0-F387-47A0-9FDA-8B32524777F8}" srcOrd="1" destOrd="0" parTransId="{9E68B491-43D4-4890-8573-1AC0585D5F32}" sibTransId="{59650555-FA89-40DF-8C60-798317332AF2}"/>
    <dgm:cxn modelId="{A83AC1B5-B7CA-44AB-B8CC-02B41EC5CB73}" srcId="{C8C69FB0-F387-47A0-9FDA-8B32524777F8}" destId="{36D5AC53-5708-4484-B1C3-45E37A427498}" srcOrd="1" destOrd="0" parTransId="{FD86AE03-0206-4605-BA0C-20377917F620}" sibTransId="{A46374DC-BE50-4524-A663-162FCE7D5E33}"/>
    <dgm:cxn modelId="{A017CEBB-6F34-4505-B069-FA4FE5BB28EE}" srcId="{E020E035-04D2-42F9-BBAB-BA8B7D284361}" destId="{A0E2A4B1-E5C2-4A6A-A7F6-B33832A5B1D6}" srcOrd="0" destOrd="0" parTransId="{B55DC99B-02E3-4429-B867-607AA5EAD926}" sibTransId="{5264E0E0-95CA-41FA-94E8-0D3C8AF0990B}"/>
    <dgm:cxn modelId="{A051F7BD-3BCF-48AC-A678-23DCBDB5E70D}" srcId="{C8C69FB0-F387-47A0-9FDA-8B32524777F8}" destId="{B691F29E-2A29-45CD-A49C-BBBF64945C53}" srcOrd="0" destOrd="0" parTransId="{B8EF0CAD-394C-430D-AC88-291F457D8530}" sibTransId="{78745891-1F75-4BEB-B1F4-2A3825E40C85}"/>
    <dgm:cxn modelId="{E353ABCB-40ED-4FF9-A291-81EA8C54CB52}" type="presOf" srcId="{B691F29E-2A29-45CD-A49C-BBBF64945C53}" destId="{D537BEB4-DC12-4CBF-A9A5-06843C1FFD44}" srcOrd="0" destOrd="0" presId="urn:microsoft.com/office/officeart/2005/8/layout/vList6"/>
    <dgm:cxn modelId="{27BB1DEF-EA04-449D-878A-62356240B2B4}" srcId="{3247F425-3A18-4A3D-A3D8-FE7E44110F08}" destId="{C26D3A04-E2C3-4A02-B447-26937AEDD74B}" srcOrd="0" destOrd="0" parTransId="{256685E0-943F-409A-A8D7-5C5B4869F405}" sibTransId="{E7AB67C6-4F15-47BA-8EDE-0D5A21CFA3B8}"/>
    <dgm:cxn modelId="{D6E45DF2-D08D-48AC-8C72-B8EF18E528E8}" srcId="{7B9654CD-5846-4D5D-9246-1C2892DE3C1E}" destId="{E020E035-04D2-42F9-BBAB-BA8B7D284361}" srcOrd="2" destOrd="0" parTransId="{331D4674-C2A9-4CE9-A146-95BC5D0CA232}" sibTransId="{D3379619-CDCB-4558-96BD-4C2E8CB3C27B}"/>
    <dgm:cxn modelId="{CE2D41F7-BBB0-4CDF-8B74-4249BD144B23}" type="presOf" srcId="{F013993C-894D-4A6E-8F6B-DA3E117BC409}" destId="{A065EDB0-9143-408A-8EDB-6F1C944E3F82}" srcOrd="0" destOrd="1" presId="urn:microsoft.com/office/officeart/2005/8/layout/vList6"/>
    <dgm:cxn modelId="{D7241DC7-ED20-424D-B624-A2A2DD5D4F67}" type="presParOf" srcId="{7B0372E1-3375-49E6-AC2A-BFFEBAD815FA}" destId="{429A7E28-0833-471C-AEBF-B842FADEF702}" srcOrd="0" destOrd="0" presId="urn:microsoft.com/office/officeart/2005/8/layout/vList6"/>
    <dgm:cxn modelId="{66515FBE-1B52-4AE0-9CA0-CE64E2DC5CAF}" type="presParOf" srcId="{429A7E28-0833-471C-AEBF-B842FADEF702}" destId="{F85E7D62-A676-46FE-8AA9-533B94DE6549}" srcOrd="0" destOrd="0" presId="urn:microsoft.com/office/officeart/2005/8/layout/vList6"/>
    <dgm:cxn modelId="{11305321-1B6B-4640-81A4-3DBC713D386F}" type="presParOf" srcId="{429A7E28-0833-471C-AEBF-B842FADEF702}" destId="{7CD0D5D6-3350-426A-A839-65A72C8B6221}" srcOrd="1" destOrd="0" presId="urn:microsoft.com/office/officeart/2005/8/layout/vList6"/>
    <dgm:cxn modelId="{A7B2E110-9288-40C9-A916-E6C279A8B81D}" type="presParOf" srcId="{7B0372E1-3375-49E6-AC2A-BFFEBAD815FA}" destId="{C89578A0-9C6E-4A6D-B6C0-5A5192CFB5C3}" srcOrd="1" destOrd="0" presId="urn:microsoft.com/office/officeart/2005/8/layout/vList6"/>
    <dgm:cxn modelId="{1CB3B601-0456-4F5D-833F-303E0DF34BEE}" type="presParOf" srcId="{7B0372E1-3375-49E6-AC2A-BFFEBAD815FA}" destId="{2C068785-7C02-46C4-9837-DAE1374F80AD}" srcOrd="2" destOrd="0" presId="urn:microsoft.com/office/officeart/2005/8/layout/vList6"/>
    <dgm:cxn modelId="{363B1F8A-BDF1-4906-B2D3-0F584A6D1635}" type="presParOf" srcId="{2C068785-7C02-46C4-9837-DAE1374F80AD}" destId="{02AC30F5-C179-4207-8EEE-B4EEF5B4EE5C}" srcOrd="0" destOrd="0" presId="urn:microsoft.com/office/officeart/2005/8/layout/vList6"/>
    <dgm:cxn modelId="{91EC2F6E-1C18-4C03-B8F2-A6F32A4766F8}" type="presParOf" srcId="{2C068785-7C02-46C4-9837-DAE1374F80AD}" destId="{D537BEB4-DC12-4CBF-A9A5-06843C1FFD44}" srcOrd="1" destOrd="0" presId="urn:microsoft.com/office/officeart/2005/8/layout/vList6"/>
    <dgm:cxn modelId="{B7A00B5D-069E-415D-8EBC-2233E65C27EB}" type="presParOf" srcId="{7B0372E1-3375-49E6-AC2A-BFFEBAD815FA}" destId="{7C701A42-E8E0-448E-81D1-CF67AD745C74}" srcOrd="3" destOrd="0" presId="urn:microsoft.com/office/officeart/2005/8/layout/vList6"/>
    <dgm:cxn modelId="{8A480AB5-7AE0-4003-9B4E-9F6C36AB4236}" type="presParOf" srcId="{7B0372E1-3375-49E6-AC2A-BFFEBAD815FA}" destId="{0B4DDF23-A2C7-41F7-8AB0-AE5FADD7153E}" srcOrd="4" destOrd="0" presId="urn:microsoft.com/office/officeart/2005/8/layout/vList6"/>
    <dgm:cxn modelId="{50E5C21F-D834-43DF-B988-FFC23AFFCF6C}" type="presParOf" srcId="{0B4DDF23-A2C7-41F7-8AB0-AE5FADD7153E}" destId="{A629B271-6D45-4D18-8179-1E84A97C02F0}" srcOrd="0" destOrd="0" presId="urn:microsoft.com/office/officeart/2005/8/layout/vList6"/>
    <dgm:cxn modelId="{E5D34712-80BA-4DE1-A5FD-01FECE5FC17C}" type="presParOf" srcId="{0B4DDF23-A2C7-41F7-8AB0-AE5FADD7153E}" destId="{A065EDB0-9143-408A-8EDB-6F1C944E3F8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DFFEE-709A-4C59-BBE0-3F7115C7C02B}">
      <dsp:nvSpPr>
        <dsp:cNvPr id="0" name=""/>
        <dsp:cNvSpPr/>
      </dsp:nvSpPr>
      <dsp:spPr>
        <a:xfrm>
          <a:off x="16201" y="0"/>
          <a:ext cx="2288695" cy="1194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Cat. 1 Literal homelessness</a:t>
          </a:r>
        </a:p>
      </dsp:txBody>
      <dsp:txXfrm>
        <a:off x="16201" y="0"/>
        <a:ext cx="2288695" cy="796316"/>
      </dsp:txXfrm>
    </dsp:sp>
    <dsp:sp modelId="{E5A01737-4720-465F-8C61-E7DAE5FA056E}">
      <dsp:nvSpPr>
        <dsp:cNvPr id="0" name=""/>
        <dsp:cNvSpPr/>
      </dsp:nvSpPr>
      <dsp:spPr>
        <a:xfrm>
          <a:off x="484512" y="796316"/>
          <a:ext cx="2288695" cy="35550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Household entered into CE with a VISPDAT</a:t>
          </a:r>
        </a:p>
      </dsp:txBody>
      <dsp:txXfrm>
        <a:off x="551546" y="863350"/>
        <a:ext cx="2154627" cy="3420953"/>
      </dsp:txXfrm>
    </dsp:sp>
    <dsp:sp modelId="{2837D524-F30D-45E4-AEAA-6938D9FB01E9}">
      <dsp:nvSpPr>
        <dsp:cNvPr id="0" name=""/>
        <dsp:cNvSpPr/>
      </dsp:nvSpPr>
      <dsp:spPr>
        <a:xfrm rot="21581077">
          <a:off x="2651696" y="103064"/>
          <a:ext cx="735238" cy="5697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651697" y="217479"/>
        <a:ext cx="564321" cy="341834"/>
      </dsp:txXfrm>
    </dsp:sp>
    <dsp:sp modelId="{216FB505-BED3-4524-98E1-671BA72F507F}">
      <dsp:nvSpPr>
        <dsp:cNvPr id="0" name=""/>
        <dsp:cNvSpPr/>
      </dsp:nvSpPr>
      <dsp:spPr>
        <a:xfrm>
          <a:off x="3692117" y="-20239"/>
          <a:ext cx="2290551" cy="1194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Document Ready</a:t>
          </a:r>
        </a:p>
      </dsp:txBody>
      <dsp:txXfrm>
        <a:off x="3692117" y="-20239"/>
        <a:ext cx="2290551" cy="796316"/>
      </dsp:txXfrm>
    </dsp:sp>
    <dsp:sp modelId="{56EA64C4-43A5-45A4-9C94-8AA8DE3051CC}">
      <dsp:nvSpPr>
        <dsp:cNvPr id="0" name=""/>
        <dsp:cNvSpPr/>
      </dsp:nvSpPr>
      <dsp:spPr>
        <a:xfrm>
          <a:off x="3787928" y="776077"/>
          <a:ext cx="3035554" cy="35955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Front and back of ID all adults</a:t>
          </a:r>
        </a:p>
        <a:p>
          <a:pPr marL="228600" lvl="1" indent="-228600" algn="l" defTabSz="889000">
            <a:lnSpc>
              <a:spcPct val="90000"/>
            </a:lnSpc>
            <a:spcBef>
              <a:spcPct val="0"/>
            </a:spcBef>
            <a:spcAft>
              <a:spcPct val="15000"/>
            </a:spcAft>
            <a:buChar char="•"/>
          </a:pPr>
          <a:r>
            <a:rPr lang="en-US" sz="2000" kern="1200" dirty="0"/>
            <a:t>Front and back of SS cards all household members (or proof of order)</a:t>
          </a:r>
        </a:p>
        <a:p>
          <a:pPr marL="228600" lvl="1" indent="-228600" algn="l" defTabSz="889000">
            <a:lnSpc>
              <a:spcPct val="90000"/>
            </a:lnSpc>
            <a:spcBef>
              <a:spcPct val="0"/>
            </a:spcBef>
            <a:spcAft>
              <a:spcPct val="15000"/>
            </a:spcAft>
            <a:buChar char="•"/>
          </a:pPr>
          <a:r>
            <a:rPr lang="en-US" sz="2000" kern="1200" dirty="0"/>
            <a:t>Birth certificates all household members</a:t>
          </a:r>
        </a:p>
      </dsp:txBody>
      <dsp:txXfrm>
        <a:off x="3876836" y="864985"/>
        <a:ext cx="2857738" cy="3417684"/>
      </dsp:txXfrm>
    </dsp:sp>
    <dsp:sp modelId="{A86C4829-DE1A-4441-97AD-3215134E5BC7}">
      <dsp:nvSpPr>
        <dsp:cNvPr id="0" name=""/>
        <dsp:cNvSpPr/>
      </dsp:nvSpPr>
      <dsp:spPr>
        <a:xfrm rot="17182">
          <a:off x="6422594" y="103310"/>
          <a:ext cx="932664" cy="5697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6422595" y="216828"/>
        <a:ext cx="761747" cy="341834"/>
      </dsp:txXfrm>
    </dsp:sp>
    <dsp:sp modelId="{821B5EE0-8B0A-4764-AC8B-F8C91E348AA7}">
      <dsp:nvSpPr>
        <dsp:cNvPr id="0" name=""/>
        <dsp:cNvSpPr/>
      </dsp:nvSpPr>
      <dsp:spPr>
        <a:xfrm>
          <a:off x="7742392" y="0"/>
          <a:ext cx="2288695" cy="11944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Upload documents onto HMIS profile</a:t>
          </a:r>
        </a:p>
      </dsp:txBody>
      <dsp:txXfrm>
        <a:off x="7742392" y="0"/>
        <a:ext cx="2288695" cy="796316"/>
      </dsp:txXfrm>
    </dsp:sp>
    <dsp:sp modelId="{0AE2C79F-4916-4F30-A81C-AD749C2472AE}">
      <dsp:nvSpPr>
        <dsp:cNvPr id="0" name=""/>
        <dsp:cNvSpPr/>
      </dsp:nvSpPr>
      <dsp:spPr>
        <a:xfrm>
          <a:off x="8210703" y="796316"/>
          <a:ext cx="2288695" cy="35550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Email</a:t>
          </a:r>
          <a:r>
            <a:rPr lang="en-US" sz="2000" kern="1200" baseline="0" dirty="0"/>
            <a:t> Nashville </a:t>
          </a:r>
          <a:r>
            <a:rPr lang="en-US" sz="2000" kern="1200" baseline="0" dirty="0">
              <a:hlinkClick xmlns:r="http://schemas.openxmlformats.org/officeDocument/2006/relationships" r:id="rId1"/>
            </a:rPr>
            <a:t>CES@nashville.gov</a:t>
          </a:r>
          <a:endParaRPr lang="en-US" sz="2000" kern="1200" dirty="0"/>
        </a:p>
        <a:p>
          <a:pPr marL="228600" lvl="1" indent="-228600" algn="l" defTabSz="889000">
            <a:lnSpc>
              <a:spcPct val="90000"/>
            </a:lnSpc>
            <a:spcBef>
              <a:spcPct val="0"/>
            </a:spcBef>
            <a:spcAft>
              <a:spcPct val="15000"/>
            </a:spcAft>
            <a:buChar char="•"/>
          </a:pPr>
          <a:r>
            <a:rPr lang="en-US" sz="2000" kern="1200" dirty="0"/>
            <a:t>Household is put on Section 8 Interest List</a:t>
          </a:r>
        </a:p>
      </dsp:txBody>
      <dsp:txXfrm>
        <a:off x="8277737" y="863350"/>
        <a:ext cx="2154627" cy="3420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C4267-005E-499E-B6CF-FA4EB65B0B68}">
      <dsp:nvSpPr>
        <dsp:cNvPr id="0" name=""/>
        <dsp:cNvSpPr/>
      </dsp:nvSpPr>
      <dsp:spPr>
        <a:xfrm>
          <a:off x="4621" y="936026"/>
          <a:ext cx="2020453" cy="149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Priority Pool made from Section 8 Interest List</a:t>
          </a:r>
        </a:p>
      </dsp:txBody>
      <dsp:txXfrm>
        <a:off x="48449" y="979854"/>
        <a:ext cx="1932797" cy="1408742"/>
      </dsp:txXfrm>
    </dsp:sp>
    <dsp:sp modelId="{4BD48D21-CB7D-460C-A3DC-6DC5720D72C5}">
      <dsp:nvSpPr>
        <dsp:cNvPr id="0" name=""/>
        <dsp:cNvSpPr/>
      </dsp:nvSpPr>
      <dsp:spPr>
        <a:xfrm>
          <a:off x="2227119" y="143368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27119" y="1533903"/>
        <a:ext cx="299835" cy="300644"/>
      </dsp:txXfrm>
    </dsp:sp>
    <dsp:sp modelId="{7DF2FCBE-58A0-4E59-BA47-8F2C1C547EB2}">
      <dsp:nvSpPr>
        <dsp:cNvPr id="0" name=""/>
        <dsp:cNvSpPr/>
      </dsp:nvSpPr>
      <dsp:spPr>
        <a:xfrm>
          <a:off x="2833255" y="936026"/>
          <a:ext cx="2020453" cy="149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Set Aside and EHV referrals made from Priority Pool.  </a:t>
          </a:r>
        </a:p>
      </dsp:txBody>
      <dsp:txXfrm>
        <a:off x="2877083" y="979854"/>
        <a:ext cx="1932797" cy="1408742"/>
      </dsp:txXfrm>
    </dsp:sp>
    <dsp:sp modelId="{7C331378-A303-408C-8776-25AE6A39BDA1}">
      <dsp:nvSpPr>
        <dsp:cNvPr id="0" name=""/>
        <dsp:cNvSpPr/>
      </dsp:nvSpPr>
      <dsp:spPr>
        <a:xfrm>
          <a:off x="5055754" y="143368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55754" y="1533903"/>
        <a:ext cx="299835" cy="300644"/>
      </dsp:txXfrm>
    </dsp:sp>
    <dsp:sp modelId="{F2BE4EF8-FB1C-4D5D-BDE0-40AB4B90E45C}">
      <dsp:nvSpPr>
        <dsp:cNvPr id="0" name=""/>
        <dsp:cNvSpPr/>
      </dsp:nvSpPr>
      <dsp:spPr>
        <a:xfrm>
          <a:off x="5661890" y="936026"/>
          <a:ext cx="2020453" cy="149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Mainstream Diversions made from Priority Pool</a:t>
          </a:r>
        </a:p>
      </dsp:txBody>
      <dsp:txXfrm>
        <a:off x="5705718" y="979854"/>
        <a:ext cx="1932797" cy="1408742"/>
      </dsp:txXfrm>
    </dsp:sp>
    <dsp:sp modelId="{A7DC2315-E0EC-491A-842F-E005C26A0240}">
      <dsp:nvSpPr>
        <dsp:cNvPr id="0" name=""/>
        <dsp:cNvSpPr/>
      </dsp:nvSpPr>
      <dsp:spPr>
        <a:xfrm>
          <a:off x="7884389" y="143368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84389" y="1533903"/>
        <a:ext cx="299835" cy="300644"/>
      </dsp:txXfrm>
    </dsp:sp>
    <dsp:sp modelId="{4EDE0B8B-8A47-4510-828D-960C16DA7B52}">
      <dsp:nvSpPr>
        <dsp:cNvPr id="0" name=""/>
        <dsp:cNvSpPr/>
      </dsp:nvSpPr>
      <dsp:spPr>
        <a:xfrm>
          <a:off x="8490525" y="936026"/>
          <a:ext cx="2020453" cy="149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Housing Navigator and Agency Section 8 Liaison receive referral email</a:t>
          </a:r>
        </a:p>
      </dsp:txBody>
      <dsp:txXfrm>
        <a:off x="8534353" y="979854"/>
        <a:ext cx="1932797" cy="1408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E6E40-9FF2-4D9D-AFD8-1AD866F21CBF}">
      <dsp:nvSpPr>
        <dsp:cNvPr id="0" name=""/>
        <dsp:cNvSpPr/>
      </dsp:nvSpPr>
      <dsp:spPr>
        <a:xfrm>
          <a:off x="464685" y="783"/>
          <a:ext cx="1576976" cy="670186"/>
        </a:xfrm>
        <a:prstGeom prst="roundRect">
          <a:avLst>
            <a:gd name="adj" fmla="val 10000"/>
          </a:avLst>
        </a:prstGeom>
        <a:solidFill>
          <a:srgbClr val="A12462"/>
        </a:solidFill>
        <a:ln w="12700" cap="flat" cmpd="sng" algn="ctr">
          <a:solidFill>
            <a:srgbClr val="A124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MDHA packet</a:t>
          </a:r>
        </a:p>
      </dsp:txBody>
      <dsp:txXfrm>
        <a:off x="484314" y="20412"/>
        <a:ext cx="1537718" cy="630928"/>
      </dsp:txXfrm>
    </dsp:sp>
    <dsp:sp modelId="{4837AE6E-CB0B-4FE2-AFD0-57629E173E4E}">
      <dsp:nvSpPr>
        <dsp:cNvPr id="0" name=""/>
        <dsp:cNvSpPr/>
      </dsp:nvSpPr>
      <dsp:spPr>
        <a:xfrm>
          <a:off x="622382" y="670969"/>
          <a:ext cx="157697" cy="594137"/>
        </a:xfrm>
        <a:custGeom>
          <a:avLst/>
          <a:gdLst/>
          <a:ahLst/>
          <a:cxnLst/>
          <a:rect l="0" t="0" r="0" b="0"/>
          <a:pathLst>
            <a:path>
              <a:moveTo>
                <a:pt x="0" y="0"/>
              </a:moveTo>
              <a:lnTo>
                <a:pt x="0" y="594137"/>
              </a:lnTo>
              <a:lnTo>
                <a:pt x="157697" y="594137"/>
              </a:lnTo>
            </a:path>
          </a:pathLst>
        </a:custGeom>
        <a:noFill/>
        <a:ln w="12700" cap="flat" cmpd="sng" algn="ctr">
          <a:solidFill>
            <a:srgbClr val="A12462"/>
          </a:solidFill>
          <a:prstDash val="solid"/>
          <a:miter lim="800000"/>
        </a:ln>
        <a:effectLst/>
      </dsp:spPr>
      <dsp:style>
        <a:lnRef idx="2">
          <a:scrgbClr r="0" g="0" b="0"/>
        </a:lnRef>
        <a:fillRef idx="0">
          <a:scrgbClr r="0" g="0" b="0"/>
        </a:fillRef>
        <a:effectRef idx="0">
          <a:scrgbClr r="0" g="0" b="0"/>
        </a:effectRef>
        <a:fontRef idx="minor"/>
      </dsp:style>
    </dsp:sp>
    <dsp:sp modelId="{A36874E8-2E63-4E82-9B08-8DFB1BE714CA}">
      <dsp:nvSpPr>
        <dsp:cNvPr id="0" name=""/>
        <dsp:cNvSpPr/>
      </dsp:nvSpPr>
      <dsp:spPr>
        <a:xfrm>
          <a:off x="780080" y="838516"/>
          <a:ext cx="1734518" cy="853181"/>
        </a:xfrm>
        <a:prstGeom prst="roundRect">
          <a:avLst>
            <a:gd name="adj" fmla="val 10000"/>
          </a:avLst>
        </a:prstGeom>
        <a:solidFill>
          <a:schemeClr val="lt1">
            <a:alpha val="90000"/>
            <a:hueOff val="0"/>
            <a:satOff val="0"/>
            <a:lumOff val="0"/>
            <a:alphaOff val="0"/>
          </a:schemeClr>
        </a:solidFill>
        <a:ln w="12700" cap="flat" cmpd="sng" algn="ctr">
          <a:solidFill>
            <a:srgbClr val="A124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Mainstream Referral Form, if applicable</a:t>
          </a:r>
        </a:p>
      </dsp:txBody>
      <dsp:txXfrm>
        <a:off x="805069" y="863505"/>
        <a:ext cx="1684540" cy="803203"/>
      </dsp:txXfrm>
    </dsp:sp>
    <dsp:sp modelId="{8B4B1F34-5ECA-489C-88E0-D9FCB26C175E}">
      <dsp:nvSpPr>
        <dsp:cNvPr id="0" name=""/>
        <dsp:cNvSpPr/>
      </dsp:nvSpPr>
      <dsp:spPr>
        <a:xfrm>
          <a:off x="622382" y="670969"/>
          <a:ext cx="157697" cy="1675661"/>
        </a:xfrm>
        <a:custGeom>
          <a:avLst/>
          <a:gdLst/>
          <a:ahLst/>
          <a:cxnLst/>
          <a:rect l="0" t="0" r="0" b="0"/>
          <a:pathLst>
            <a:path>
              <a:moveTo>
                <a:pt x="0" y="0"/>
              </a:moveTo>
              <a:lnTo>
                <a:pt x="0" y="1675661"/>
              </a:lnTo>
              <a:lnTo>
                <a:pt x="157697" y="1675661"/>
              </a:lnTo>
            </a:path>
          </a:pathLst>
        </a:custGeom>
        <a:noFill/>
        <a:ln w="12700" cap="flat" cmpd="sng" algn="ctr">
          <a:solidFill>
            <a:srgbClr val="A12462"/>
          </a:solidFill>
          <a:prstDash val="solid"/>
          <a:miter lim="800000"/>
        </a:ln>
        <a:effectLst/>
      </dsp:spPr>
      <dsp:style>
        <a:lnRef idx="2">
          <a:scrgbClr r="0" g="0" b="0"/>
        </a:lnRef>
        <a:fillRef idx="0">
          <a:scrgbClr r="0" g="0" b="0"/>
        </a:fillRef>
        <a:effectRef idx="0">
          <a:scrgbClr r="0" g="0" b="0"/>
        </a:effectRef>
        <a:fontRef idx="minor"/>
      </dsp:style>
    </dsp:sp>
    <dsp:sp modelId="{0C0CE602-ED15-48EB-891B-02B2364FCE57}">
      <dsp:nvSpPr>
        <dsp:cNvPr id="0" name=""/>
        <dsp:cNvSpPr/>
      </dsp:nvSpPr>
      <dsp:spPr>
        <a:xfrm>
          <a:off x="780080" y="1859244"/>
          <a:ext cx="1721254" cy="974773"/>
        </a:xfrm>
        <a:prstGeom prst="roundRect">
          <a:avLst>
            <a:gd name="adj" fmla="val 10000"/>
          </a:avLst>
        </a:prstGeom>
        <a:solidFill>
          <a:schemeClr val="lt1">
            <a:alpha val="90000"/>
            <a:hueOff val="0"/>
            <a:satOff val="0"/>
            <a:lumOff val="0"/>
            <a:alphaOff val="0"/>
          </a:schemeClr>
        </a:solidFill>
        <a:ln w="12700" cap="flat" cmpd="sng" algn="ctr">
          <a:solidFill>
            <a:srgbClr val="A1246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EHV Referral Form, if applicable</a:t>
          </a:r>
        </a:p>
      </dsp:txBody>
      <dsp:txXfrm>
        <a:off x="808630" y="1887794"/>
        <a:ext cx="1664154" cy="917673"/>
      </dsp:txXfrm>
    </dsp:sp>
    <dsp:sp modelId="{66464FC5-DF95-4ED9-BD0C-E0870689599F}">
      <dsp:nvSpPr>
        <dsp:cNvPr id="0" name=""/>
        <dsp:cNvSpPr/>
      </dsp:nvSpPr>
      <dsp:spPr>
        <a:xfrm>
          <a:off x="2475749" y="783"/>
          <a:ext cx="1869713" cy="670186"/>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100000"/>
            </a:lnSpc>
            <a:spcBef>
              <a:spcPct val="0"/>
            </a:spcBef>
            <a:spcAft>
              <a:spcPts val="0"/>
            </a:spcAft>
            <a:buNone/>
          </a:pPr>
          <a:r>
            <a:rPr lang="en-US" sz="1500" kern="1200" dirty="0"/>
            <a:t>Additional Supporting Documents </a:t>
          </a:r>
        </a:p>
        <a:p>
          <a:pPr marL="0" lvl="0" indent="0" algn="ctr" defTabSz="666750">
            <a:lnSpc>
              <a:spcPct val="100000"/>
            </a:lnSpc>
            <a:spcBef>
              <a:spcPct val="0"/>
            </a:spcBef>
            <a:spcAft>
              <a:spcPts val="0"/>
            </a:spcAft>
            <a:buNone/>
          </a:pPr>
          <a:r>
            <a:rPr lang="en-US" sz="1500" kern="1200" dirty="0"/>
            <a:t>(not inclusive)</a:t>
          </a:r>
        </a:p>
      </dsp:txBody>
      <dsp:txXfrm>
        <a:off x="2495378" y="20412"/>
        <a:ext cx="1830455" cy="630928"/>
      </dsp:txXfrm>
    </dsp:sp>
    <dsp:sp modelId="{1A188EFF-37C2-4742-85F7-5708097DF4F4}">
      <dsp:nvSpPr>
        <dsp:cNvPr id="0" name=""/>
        <dsp:cNvSpPr/>
      </dsp:nvSpPr>
      <dsp:spPr>
        <a:xfrm>
          <a:off x="2662720" y="670969"/>
          <a:ext cx="186971" cy="358007"/>
        </a:xfrm>
        <a:custGeom>
          <a:avLst/>
          <a:gdLst/>
          <a:ahLst/>
          <a:cxnLst/>
          <a:rect l="0" t="0" r="0" b="0"/>
          <a:pathLst>
            <a:path>
              <a:moveTo>
                <a:pt x="0" y="0"/>
              </a:moveTo>
              <a:lnTo>
                <a:pt x="0" y="358007"/>
              </a:lnTo>
              <a:lnTo>
                <a:pt x="186971" y="358007"/>
              </a:lnTo>
            </a:path>
          </a:pathLst>
        </a:cu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F31FB9B8-7B53-40EA-BB47-13F90C280F6C}">
      <dsp:nvSpPr>
        <dsp:cNvPr id="0" name=""/>
        <dsp:cNvSpPr/>
      </dsp:nvSpPr>
      <dsp:spPr>
        <a:xfrm>
          <a:off x="2849692" y="838516"/>
          <a:ext cx="1495771" cy="380920"/>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Front and Back State ID – All Adults</a:t>
          </a:r>
        </a:p>
      </dsp:txBody>
      <dsp:txXfrm>
        <a:off x="2860849" y="849673"/>
        <a:ext cx="1473457" cy="358606"/>
      </dsp:txXfrm>
    </dsp:sp>
    <dsp:sp modelId="{055EDBAA-3898-4204-AB34-D9DD58F384E5}">
      <dsp:nvSpPr>
        <dsp:cNvPr id="0" name=""/>
        <dsp:cNvSpPr/>
      </dsp:nvSpPr>
      <dsp:spPr>
        <a:xfrm>
          <a:off x="2662720" y="670969"/>
          <a:ext cx="186971" cy="917817"/>
        </a:xfrm>
        <a:custGeom>
          <a:avLst/>
          <a:gdLst/>
          <a:ahLst/>
          <a:cxnLst/>
          <a:rect l="0" t="0" r="0" b="0"/>
          <a:pathLst>
            <a:path>
              <a:moveTo>
                <a:pt x="0" y="0"/>
              </a:moveTo>
              <a:lnTo>
                <a:pt x="0" y="917817"/>
              </a:lnTo>
              <a:lnTo>
                <a:pt x="186971" y="917817"/>
              </a:lnTo>
            </a:path>
          </a:pathLst>
        </a:cu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7AF1DB8-1B75-47F4-99EC-798F54DD6956}">
      <dsp:nvSpPr>
        <dsp:cNvPr id="0" name=""/>
        <dsp:cNvSpPr/>
      </dsp:nvSpPr>
      <dsp:spPr>
        <a:xfrm>
          <a:off x="2849692" y="1386983"/>
          <a:ext cx="1495771" cy="403606"/>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Front and Back SSC – All Members</a:t>
          </a:r>
        </a:p>
      </dsp:txBody>
      <dsp:txXfrm>
        <a:off x="2861513" y="1398804"/>
        <a:ext cx="1472129" cy="379964"/>
      </dsp:txXfrm>
    </dsp:sp>
    <dsp:sp modelId="{8EBD23EF-7974-4BB5-91AC-E5A3D7917B64}">
      <dsp:nvSpPr>
        <dsp:cNvPr id="0" name=""/>
        <dsp:cNvSpPr/>
      </dsp:nvSpPr>
      <dsp:spPr>
        <a:xfrm>
          <a:off x="2662720" y="670969"/>
          <a:ext cx="186971" cy="1480837"/>
        </a:xfrm>
        <a:custGeom>
          <a:avLst/>
          <a:gdLst/>
          <a:ahLst/>
          <a:cxnLst/>
          <a:rect l="0" t="0" r="0" b="0"/>
          <a:pathLst>
            <a:path>
              <a:moveTo>
                <a:pt x="0" y="0"/>
              </a:moveTo>
              <a:lnTo>
                <a:pt x="0" y="1480837"/>
              </a:lnTo>
              <a:lnTo>
                <a:pt x="186971" y="1480837"/>
              </a:lnTo>
            </a:path>
          </a:pathLst>
        </a:cu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D92635-DB1C-40E1-87D1-AC6B63C0A23C}">
      <dsp:nvSpPr>
        <dsp:cNvPr id="0" name=""/>
        <dsp:cNvSpPr/>
      </dsp:nvSpPr>
      <dsp:spPr>
        <a:xfrm>
          <a:off x="2849692" y="1958137"/>
          <a:ext cx="1495771" cy="387341"/>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Birth Certificates – All Members</a:t>
          </a:r>
        </a:p>
      </dsp:txBody>
      <dsp:txXfrm>
        <a:off x="2861037" y="1969482"/>
        <a:ext cx="1473081" cy="364651"/>
      </dsp:txXfrm>
    </dsp:sp>
    <dsp:sp modelId="{A7EB7A7A-96BD-4DC6-81A7-771245B3D188}">
      <dsp:nvSpPr>
        <dsp:cNvPr id="0" name=""/>
        <dsp:cNvSpPr/>
      </dsp:nvSpPr>
      <dsp:spPr>
        <a:xfrm>
          <a:off x="2662720" y="670969"/>
          <a:ext cx="186971" cy="2177148"/>
        </a:xfrm>
        <a:custGeom>
          <a:avLst/>
          <a:gdLst/>
          <a:ahLst/>
          <a:cxnLst/>
          <a:rect l="0" t="0" r="0" b="0"/>
          <a:pathLst>
            <a:path>
              <a:moveTo>
                <a:pt x="0" y="0"/>
              </a:moveTo>
              <a:lnTo>
                <a:pt x="0" y="2177148"/>
              </a:lnTo>
              <a:lnTo>
                <a:pt x="186971" y="2177148"/>
              </a:lnTo>
            </a:path>
          </a:pathLst>
        </a:cu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C81C97C-C5DE-42AD-9C41-2D124A8D6C74}">
      <dsp:nvSpPr>
        <dsp:cNvPr id="0" name=""/>
        <dsp:cNvSpPr/>
      </dsp:nvSpPr>
      <dsp:spPr>
        <a:xfrm>
          <a:off x="2849692" y="2513025"/>
          <a:ext cx="1495771" cy="670186"/>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Proof of Income</a:t>
          </a:r>
        </a:p>
      </dsp:txBody>
      <dsp:txXfrm>
        <a:off x="2869321" y="2532654"/>
        <a:ext cx="1456513" cy="630928"/>
      </dsp:txXfrm>
    </dsp:sp>
    <dsp:sp modelId="{4CF4197B-B853-4CCA-879D-D582BCD3BC85}">
      <dsp:nvSpPr>
        <dsp:cNvPr id="0" name=""/>
        <dsp:cNvSpPr/>
      </dsp:nvSpPr>
      <dsp:spPr>
        <a:xfrm>
          <a:off x="2662720" y="670969"/>
          <a:ext cx="186971" cy="3014881"/>
        </a:xfrm>
        <a:custGeom>
          <a:avLst/>
          <a:gdLst/>
          <a:ahLst/>
          <a:cxnLst/>
          <a:rect l="0" t="0" r="0" b="0"/>
          <a:pathLst>
            <a:path>
              <a:moveTo>
                <a:pt x="0" y="0"/>
              </a:moveTo>
              <a:lnTo>
                <a:pt x="0" y="3014881"/>
              </a:lnTo>
              <a:lnTo>
                <a:pt x="186971" y="3014881"/>
              </a:lnTo>
            </a:path>
          </a:pathLst>
        </a:custGeom>
        <a:no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E884DC3D-7718-4A14-A8E2-420F27408834}">
      <dsp:nvSpPr>
        <dsp:cNvPr id="0" name=""/>
        <dsp:cNvSpPr/>
      </dsp:nvSpPr>
      <dsp:spPr>
        <a:xfrm>
          <a:off x="2849692" y="3350758"/>
          <a:ext cx="1495771" cy="670186"/>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Proof of Non-Cash Benefits</a:t>
          </a:r>
        </a:p>
      </dsp:txBody>
      <dsp:txXfrm>
        <a:off x="2869321" y="3370387"/>
        <a:ext cx="1456513" cy="630928"/>
      </dsp:txXfrm>
    </dsp:sp>
    <dsp:sp modelId="{7FC11D00-1527-4F7B-86F8-F1D44E23C921}">
      <dsp:nvSpPr>
        <dsp:cNvPr id="0" name=""/>
        <dsp:cNvSpPr/>
      </dsp:nvSpPr>
      <dsp:spPr>
        <a:xfrm>
          <a:off x="2662720" y="670969"/>
          <a:ext cx="186971" cy="4189444"/>
        </a:xfrm>
        <a:custGeom>
          <a:avLst/>
          <a:gdLst/>
          <a:ahLst/>
          <a:cxnLst/>
          <a:rect l="0" t="0" r="0" b="0"/>
          <a:pathLst>
            <a:path>
              <a:moveTo>
                <a:pt x="0" y="0"/>
              </a:moveTo>
              <a:lnTo>
                <a:pt x="0" y="4189444"/>
              </a:lnTo>
              <a:lnTo>
                <a:pt x="186971" y="4189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A42ADF-A119-460D-A6A6-A33CDB634822}">
      <dsp:nvSpPr>
        <dsp:cNvPr id="0" name=""/>
        <dsp:cNvSpPr/>
      </dsp:nvSpPr>
      <dsp:spPr>
        <a:xfrm>
          <a:off x="2849692" y="4188491"/>
          <a:ext cx="2110691" cy="1343845"/>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Anything claimed on application needs documentation</a:t>
          </a:r>
        </a:p>
      </dsp:txBody>
      <dsp:txXfrm>
        <a:off x="2889052" y="4227851"/>
        <a:ext cx="2031971" cy="1265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89995-C6E8-4DDC-A2A6-0E5F15FD8D84}">
      <dsp:nvSpPr>
        <dsp:cNvPr id="0" name=""/>
        <dsp:cNvSpPr/>
      </dsp:nvSpPr>
      <dsp:spPr>
        <a:xfrm>
          <a:off x="0" y="1190153"/>
          <a:ext cx="3256705" cy="1200000"/>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ts val="0"/>
            </a:spcAft>
            <a:buNone/>
          </a:pPr>
          <a:r>
            <a:rPr lang="en-US" sz="1600" kern="1200" dirty="0"/>
            <a:t>Have Agency Section 8 Liaison review application</a:t>
          </a:r>
        </a:p>
      </dsp:txBody>
      <dsp:txXfrm>
        <a:off x="600000" y="1190153"/>
        <a:ext cx="2056705" cy="1200000"/>
      </dsp:txXfrm>
    </dsp:sp>
    <dsp:sp modelId="{F69C3873-AB68-46FA-9BE1-70A21514B3EB}">
      <dsp:nvSpPr>
        <dsp:cNvPr id="0" name=""/>
        <dsp:cNvSpPr/>
      </dsp:nvSpPr>
      <dsp:spPr>
        <a:xfrm>
          <a:off x="2906846" y="1199150"/>
          <a:ext cx="3153651" cy="1200772"/>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Upload application and potential referral form onto the household’s HMIS profile </a:t>
          </a:r>
        </a:p>
      </dsp:txBody>
      <dsp:txXfrm>
        <a:off x="3507232" y="1199150"/>
        <a:ext cx="1952879" cy="1200772"/>
      </dsp:txXfrm>
    </dsp:sp>
    <dsp:sp modelId="{6307F248-F64C-4AE5-B08A-05222C9098C3}">
      <dsp:nvSpPr>
        <dsp:cNvPr id="0" name=""/>
        <dsp:cNvSpPr/>
      </dsp:nvSpPr>
      <dsp:spPr>
        <a:xfrm>
          <a:off x="5836027" y="1199150"/>
          <a:ext cx="3153651" cy="1200772"/>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Email NashvilleCES@nashville.gov</a:t>
          </a:r>
        </a:p>
      </dsp:txBody>
      <dsp:txXfrm>
        <a:off x="6436413" y="1199150"/>
        <a:ext cx="1952879" cy="120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9075-29A6-4E37-A03A-69E3010E80CE}">
      <dsp:nvSpPr>
        <dsp:cNvPr id="0" name=""/>
        <dsp:cNvSpPr/>
      </dsp:nvSpPr>
      <dsp:spPr>
        <a:xfrm>
          <a:off x="130457" y="0"/>
          <a:ext cx="3398150" cy="1359260"/>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MHID will review, provide edits and submit to MDHA</a:t>
          </a:r>
        </a:p>
      </dsp:txBody>
      <dsp:txXfrm>
        <a:off x="810087" y="0"/>
        <a:ext cx="2038890" cy="1359260"/>
      </dsp:txXfrm>
    </dsp:sp>
    <dsp:sp modelId="{98E89995-C6E8-4DDC-A2A6-0E5F15FD8D84}">
      <dsp:nvSpPr>
        <dsp:cNvPr id="0" name=""/>
        <dsp:cNvSpPr/>
      </dsp:nvSpPr>
      <dsp:spPr>
        <a:xfrm>
          <a:off x="3069705" y="0"/>
          <a:ext cx="3398150" cy="1359260"/>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MDHA will review and either approve or deny</a:t>
          </a:r>
        </a:p>
      </dsp:txBody>
      <dsp:txXfrm>
        <a:off x="3749335" y="0"/>
        <a:ext cx="2038890" cy="1359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9075-29A6-4E37-A03A-69E3010E80CE}">
      <dsp:nvSpPr>
        <dsp:cNvPr id="0" name=""/>
        <dsp:cNvSpPr/>
      </dsp:nvSpPr>
      <dsp:spPr>
        <a:xfrm>
          <a:off x="0" y="1655060"/>
          <a:ext cx="2585989" cy="896988"/>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MDHA has approved application</a:t>
          </a:r>
        </a:p>
      </dsp:txBody>
      <dsp:txXfrm>
        <a:off x="448494" y="1655060"/>
        <a:ext cx="1689001" cy="896988"/>
      </dsp:txXfrm>
    </dsp:sp>
    <dsp:sp modelId="{6597BD56-C8CD-4B61-904B-AA6B8C6B25A5}">
      <dsp:nvSpPr>
        <dsp:cNvPr id="0" name=""/>
        <dsp:cNvSpPr/>
      </dsp:nvSpPr>
      <dsp:spPr>
        <a:xfrm>
          <a:off x="2454701" y="1655849"/>
          <a:ext cx="2178688" cy="903766"/>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Briefing documents are sent to Housing Navigator</a:t>
          </a:r>
        </a:p>
      </dsp:txBody>
      <dsp:txXfrm>
        <a:off x="2906584" y="1655849"/>
        <a:ext cx="1274922" cy="903766"/>
      </dsp:txXfrm>
    </dsp:sp>
    <dsp:sp modelId="{98E89995-C6E8-4DDC-A2A6-0E5F15FD8D84}">
      <dsp:nvSpPr>
        <dsp:cNvPr id="0" name=""/>
        <dsp:cNvSpPr/>
      </dsp:nvSpPr>
      <dsp:spPr>
        <a:xfrm>
          <a:off x="4460567" y="1657067"/>
          <a:ext cx="2468376" cy="909524"/>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ts val="0"/>
            </a:spcAft>
            <a:buNone/>
          </a:pPr>
          <a:r>
            <a:rPr lang="en-US" sz="1600" kern="1200" dirty="0"/>
            <a:t>Navigator completes briefing documents </a:t>
          </a:r>
        </a:p>
      </dsp:txBody>
      <dsp:txXfrm>
        <a:off x="4915329" y="1657067"/>
        <a:ext cx="1558852" cy="909524"/>
      </dsp:txXfrm>
    </dsp:sp>
    <dsp:sp modelId="{F69C3873-AB68-46FA-9BE1-70A21514B3EB}">
      <dsp:nvSpPr>
        <dsp:cNvPr id="0" name=""/>
        <dsp:cNvSpPr/>
      </dsp:nvSpPr>
      <dsp:spPr>
        <a:xfrm>
          <a:off x="6731067" y="1652678"/>
          <a:ext cx="2390267" cy="910109"/>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Email briefing documents to NashvilleCES@nashville.gov</a:t>
          </a:r>
        </a:p>
      </dsp:txBody>
      <dsp:txXfrm>
        <a:off x="7186122" y="1652678"/>
        <a:ext cx="1480158" cy="9101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29075-29A6-4E37-A03A-69E3010E80CE}">
      <dsp:nvSpPr>
        <dsp:cNvPr id="0" name=""/>
        <dsp:cNvSpPr/>
      </dsp:nvSpPr>
      <dsp:spPr>
        <a:xfrm>
          <a:off x="0" y="152454"/>
          <a:ext cx="3398150" cy="1359260"/>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MHID submits briefing documents to appropriate MDHA contact</a:t>
          </a:r>
        </a:p>
      </dsp:txBody>
      <dsp:txXfrm>
        <a:off x="679630" y="152454"/>
        <a:ext cx="2038890" cy="1359260"/>
      </dsp:txXfrm>
    </dsp:sp>
    <dsp:sp modelId="{98E89995-C6E8-4DDC-A2A6-0E5F15FD8D84}">
      <dsp:nvSpPr>
        <dsp:cNvPr id="0" name=""/>
        <dsp:cNvSpPr/>
      </dsp:nvSpPr>
      <dsp:spPr>
        <a:xfrm>
          <a:off x="3069705" y="152454"/>
          <a:ext cx="3398150" cy="1359260"/>
        </a:xfrm>
        <a:prstGeom prst="chevron">
          <a:avLst/>
        </a:prstGeom>
        <a:solidFill>
          <a:srgbClr val="21535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MDHA send voucher to MHID and MHID forwards to Navigator</a:t>
          </a:r>
        </a:p>
      </dsp:txBody>
      <dsp:txXfrm>
        <a:off x="3749335" y="152454"/>
        <a:ext cx="2038890" cy="1359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F981D-20B8-4344-938C-AAEFF1A7F6BE}">
      <dsp:nvSpPr>
        <dsp:cNvPr id="0" name=""/>
        <dsp:cNvSpPr/>
      </dsp:nvSpPr>
      <dsp:spPr>
        <a:xfrm>
          <a:off x="0" y="1161759"/>
          <a:ext cx="5654675"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D72D6C-FD1E-4640-AAB2-72277D118996}">
      <dsp:nvSpPr>
        <dsp:cNvPr id="0" name=""/>
        <dsp:cNvSpPr/>
      </dsp:nvSpPr>
      <dsp:spPr>
        <a:xfrm>
          <a:off x="282733" y="910839"/>
          <a:ext cx="395827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613" tIns="0" rIns="149613" bIns="0" numCol="1" spcCol="1270" anchor="ctr" anchorCtr="0">
          <a:noAutofit/>
        </a:bodyPr>
        <a:lstStyle/>
        <a:p>
          <a:pPr marL="0" lvl="0" indent="0" algn="l" defTabSz="755650">
            <a:lnSpc>
              <a:spcPct val="90000"/>
            </a:lnSpc>
            <a:spcBef>
              <a:spcPct val="0"/>
            </a:spcBef>
            <a:spcAft>
              <a:spcPct val="35000"/>
            </a:spcAft>
            <a:buNone/>
          </a:pPr>
          <a:r>
            <a:rPr lang="en-US" sz="1700" kern="1200" dirty="0"/>
            <a:t>HMIS Intake Form</a:t>
          </a:r>
        </a:p>
      </dsp:txBody>
      <dsp:txXfrm>
        <a:off x="307231" y="935337"/>
        <a:ext cx="3909276" cy="452844"/>
      </dsp:txXfrm>
    </dsp:sp>
    <dsp:sp modelId="{CE9A9579-44FE-44B2-92B3-DC370CBEBBCF}">
      <dsp:nvSpPr>
        <dsp:cNvPr id="0" name=""/>
        <dsp:cNvSpPr/>
      </dsp:nvSpPr>
      <dsp:spPr>
        <a:xfrm>
          <a:off x="0" y="1932879"/>
          <a:ext cx="5654675"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77797C-D55D-4EB3-81D1-93C960C4E8C8}">
      <dsp:nvSpPr>
        <dsp:cNvPr id="0" name=""/>
        <dsp:cNvSpPr/>
      </dsp:nvSpPr>
      <dsp:spPr>
        <a:xfrm>
          <a:off x="282733" y="1681959"/>
          <a:ext cx="395827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613" tIns="0" rIns="149613" bIns="0" numCol="1" spcCol="1270" anchor="ctr" anchorCtr="0">
          <a:noAutofit/>
        </a:bodyPr>
        <a:lstStyle/>
        <a:p>
          <a:pPr marL="0" lvl="0" indent="0" algn="l" defTabSz="755650">
            <a:lnSpc>
              <a:spcPct val="90000"/>
            </a:lnSpc>
            <a:spcBef>
              <a:spcPct val="0"/>
            </a:spcBef>
            <a:spcAft>
              <a:spcPct val="35000"/>
            </a:spcAft>
            <a:buNone/>
          </a:pPr>
          <a:r>
            <a:rPr lang="en-US" sz="1700" kern="1200" dirty="0"/>
            <a:t>HMIS Release of Information</a:t>
          </a:r>
        </a:p>
      </dsp:txBody>
      <dsp:txXfrm>
        <a:off x="307231" y="1706457"/>
        <a:ext cx="3909276" cy="452844"/>
      </dsp:txXfrm>
    </dsp:sp>
    <dsp:sp modelId="{B8F3B88A-5B73-478B-BB19-18080A4E7DCD}">
      <dsp:nvSpPr>
        <dsp:cNvPr id="0" name=""/>
        <dsp:cNvSpPr/>
      </dsp:nvSpPr>
      <dsp:spPr>
        <a:xfrm>
          <a:off x="0" y="2703999"/>
          <a:ext cx="5654675"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D0C8C-A9C3-4F95-8D4C-95E3A6F82A32}">
      <dsp:nvSpPr>
        <dsp:cNvPr id="0" name=""/>
        <dsp:cNvSpPr/>
      </dsp:nvSpPr>
      <dsp:spPr>
        <a:xfrm>
          <a:off x="282733" y="2453079"/>
          <a:ext cx="395827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613" tIns="0" rIns="149613" bIns="0" numCol="1" spcCol="1270" anchor="ctr" anchorCtr="0">
          <a:noAutofit/>
        </a:bodyPr>
        <a:lstStyle/>
        <a:p>
          <a:pPr marL="0" lvl="0" indent="0" algn="l" defTabSz="755650">
            <a:lnSpc>
              <a:spcPct val="90000"/>
            </a:lnSpc>
            <a:spcBef>
              <a:spcPct val="0"/>
            </a:spcBef>
            <a:spcAft>
              <a:spcPct val="35000"/>
            </a:spcAft>
            <a:buNone/>
          </a:pPr>
          <a:r>
            <a:rPr lang="en-US" sz="1700" kern="1200" dirty="0"/>
            <a:t>Original Change of Circumstances Packet</a:t>
          </a:r>
        </a:p>
      </dsp:txBody>
      <dsp:txXfrm>
        <a:off x="307231" y="2477577"/>
        <a:ext cx="3909276" cy="452844"/>
      </dsp:txXfrm>
    </dsp:sp>
    <dsp:sp modelId="{EB14BD30-7C95-41F5-92C6-30EF08BEC0B7}">
      <dsp:nvSpPr>
        <dsp:cNvPr id="0" name=""/>
        <dsp:cNvSpPr/>
      </dsp:nvSpPr>
      <dsp:spPr>
        <a:xfrm>
          <a:off x="0" y="3475119"/>
          <a:ext cx="5654675"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E0EF4E-9249-40E1-ACCF-DD0B5463464F}">
      <dsp:nvSpPr>
        <dsp:cNvPr id="0" name=""/>
        <dsp:cNvSpPr/>
      </dsp:nvSpPr>
      <dsp:spPr>
        <a:xfrm>
          <a:off x="282733" y="3224199"/>
          <a:ext cx="395827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613" tIns="0" rIns="149613" bIns="0" numCol="1" spcCol="1270" anchor="ctr" anchorCtr="0">
          <a:noAutofit/>
        </a:bodyPr>
        <a:lstStyle/>
        <a:p>
          <a:pPr marL="0" lvl="0" indent="0" algn="l" defTabSz="800100">
            <a:lnSpc>
              <a:spcPct val="90000"/>
            </a:lnSpc>
            <a:spcBef>
              <a:spcPct val="0"/>
            </a:spcBef>
            <a:spcAft>
              <a:spcPct val="35000"/>
            </a:spcAft>
            <a:buNone/>
          </a:pPr>
          <a:r>
            <a:rPr lang="en-US" sz="1800" kern="1200" dirty="0"/>
            <a:t>Receipt of Briefing Materials </a:t>
          </a:r>
          <a:r>
            <a:rPr lang="en-US" sz="1200" kern="1200" dirty="0"/>
            <a:t>– </a:t>
          </a:r>
          <a:r>
            <a:rPr lang="en-US" sz="1050" kern="1200" dirty="0"/>
            <a:t>1</a:t>
          </a:r>
          <a:r>
            <a:rPr lang="en-US" sz="1050" kern="1200" baseline="30000" dirty="0"/>
            <a:t>st</a:t>
          </a:r>
          <a:r>
            <a:rPr lang="en-US" sz="1050" kern="1200" dirty="0"/>
            <a:t> page tenant handbook </a:t>
          </a:r>
          <a:endParaRPr lang="en-US" sz="1200" kern="1200" dirty="0"/>
        </a:p>
      </dsp:txBody>
      <dsp:txXfrm>
        <a:off x="307231" y="3248697"/>
        <a:ext cx="3909276"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0D5D6-3350-426A-A839-65A72C8B6221}">
      <dsp:nvSpPr>
        <dsp:cNvPr id="0" name=""/>
        <dsp:cNvSpPr/>
      </dsp:nvSpPr>
      <dsp:spPr>
        <a:xfrm>
          <a:off x="4206239" y="0"/>
          <a:ext cx="6309360" cy="13597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It is a C’s responsibility to find their own unit</a:t>
          </a:r>
        </a:p>
        <a:p>
          <a:pPr marL="171450" lvl="1" indent="-171450" algn="l" defTabSz="755650">
            <a:lnSpc>
              <a:spcPct val="90000"/>
            </a:lnSpc>
            <a:spcBef>
              <a:spcPct val="0"/>
            </a:spcBef>
            <a:spcAft>
              <a:spcPct val="15000"/>
            </a:spcAft>
            <a:buChar char="•"/>
          </a:pPr>
          <a:r>
            <a:rPr lang="en-US" sz="1700" kern="1200" dirty="0"/>
            <a:t>Resources are available to help with housing search:  Low Barrier Housing Collective website, TN Housing search, MDHA list of landlords</a:t>
          </a:r>
        </a:p>
      </dsp:txBody>
      <dsp:txXfrm>
        <a:off x="4206239" y="169974"/>
        <a:ext cx="5799438" cy="1019845"/>
      </dsp:txXfrm>
    </dsp:sp>
    <dsp:sp modelId="{F85E7D62-A676-46FE-8AA9-533B94DE6549}">
      <dsp:nvSpPr>
        <dsp:cNvPr id="0" name=""/>
        <dsp:cNvSpPr/>
      </dsp:nvSpPr>
      <dsp:spPr>
        <a:xfrm>
          <a:off x="0" y="0"/>
          <a:ext cx="4206240" cy="1359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Unit location</a:t>
          </a:r>
        </a:p>
      </dsp:txBody>
      <dsp:txXfrm>
        <a:off x="66380" y="66380"/>
        <a:ext cx="4073480" cy="1227033"/>
      </dsp:txXfrm>
    </dsp:sp>
    <dsp:sp modelId="{D537BEB4-DC12-4CBF-A9A5-06843C1FFD44}">
      <dsp:nvSpPr>
        <dsp:cNvPr id="0" name=""/>
        <dsp:cNvSpPr/>
      </dsp:nvSpPr>
      <dsp:spPr>
        <a:xfrm>
          <a:off x="4206240" y="1495772"/>
          <a:ext cx="6309360" cy="13597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link to the Voucher extension request form can be found on the Weebly website</a:t>
          </a:r>
        </a:p>
        <a:p>
          <a:pPr marL="171450" lvl="1" indent="-171450" algn="l" defTabSz="755650">
            <a:lnSpc>
              <a:spcPct val="90000"/>
            </a:lnSpc>
            <a:spcBef>
              <a:spcPct val="0"/>
            </a:spcBef>
            <a:spcAft>
              <a:spcPct val="15000"/>
            </a:spcAft>
            <a:buChar char="•"/>
          </a:pPr>
          <a:r>
            <a:rPr lang="en-US" sz="1700" kern="1200" dirty="0"/>
            <a:t>Submit extension form at least 2 weeks before voucher expires</a:t>
          </a:r>
        </a:p>
      </dsp:txBody>
      <dsp:txXfrm>
        <a:off x="4206240" y="1665746"/>
        <a:ext cx="5799438" cy="1019845"/>
      </dsp:txXfrm>
    </dsp:sp>
    <dsp:sp modelId="{02AC30F5-C179-4207-8EEE-B4EEF5B4EE5C}">
      <dsp:nvSpPr>
        <dsp:cNvPr id="0" name=""/>
        <dsp:cNvSpPr/>
      </dsp:nvSpPr>
      <dsp:spPr>
        <a:xfrm>
          <a:off x="0" y="1495772"/>
          <a:ext cx="4206240" cy="1359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Voucher extension requests</a:t>
          </a:r>
        </a:p>
      </dsp:txBody>
      <dsp:txXfrm>
        <a:off x="66380" y="1562152"/>
        <a:ext cx="4073480" cy="1227033"/>
      </dsp:txXfrm>
    </dsp:sp>
    <dsp:sp modelId="{A065EDB0-9143-408A-8EDB-6F1C944E3F82}">
      <dsp:nvSpPr>
        <dsp:cNvPr id="0" name=""/>
        <dsp:cNvSpPr/>
      </dsp:nvSpPr>
      <dsp:spPr>
        <a:xfrm>
          <a:off x="4206240" y="2991544"/>
          <a:ext cx="6309360" cy="13597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There are landlord incentives attached to the EHV vouchers- MHID’s Lizzie Goddard can answer questions</a:t>
          </a:r>
        </a:p>
        <a:p>
          <a:pPr marL="171450" lvl="1" indent="-171450" algn="l" defTabSz="755650">
            <a:lnSpc>
              <a:spcPct val="90000"/>
            </a:lnSpc>
            <a:spcBef>
              <a:spcPct val="0"/>
            </a:spcBef>
            <a:spcAft>
              <a:spcPct val="15000"/>
            </a:spcAft>
            <a:buChar char="•"/>
          </a:pPr>
          <a:r>
            <a:rPr lang="en-US" sz="1700" kern="1200" dirty="0"/>
            <a:t>How’s Nashville financial assistance through Coordinated Entry for deposits, first month’s rent, etc.</a:t>
          </a:r>
        </a:p>
      </dsp:txBody>
      <dsp:txXfrm>
        <a:off x="4206240" y="3161518"/>
        <a:ext cx="5799438" cy="1019845"/>
      </dsp:txXfrm>
    </dsp:sp>
    <dsp:sp modelId="{A629B271-6D45-4D18-8179-1E84A97C02F0}">
      <dsp:nvSpPr>
        <dsp:cNvPr id="0" name=""/>
        <dsp:cNvSpPr/>
      </dsp:nvSpPr>
      <dsp:spPr>
        <a:xfrm>
          <a:off x="0" y="2991544"/>
          <a:ext cx="4206240" cy="1359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Potential Move in Costs</a:t>
          </a:r>
        </a:p>
      </dsp:txBody>
      <dsp:txXfrm>
        <a:off x="66380" y="3057924"/>
        <a:ext cx="4073480" cy="12270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4396-18F7-42DD-B806-AE3CF606F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899F5-71A9-4D5C-9B58-51FA36507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37893-B88B-4943-8EC7-EFAE6C5A4460}"/>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5" name="Footer Placeholder 4">
            <a:extLst>
              <a:ext uri="{FF2B5EF4-FFF2-40B4-BE49-F238E27FC236}">
                <a16:creationId xmlns:a16="http://schemas.microsoft.com/office/drawing/2014/main" id="{0CEF4375-8928-4569-8374-05A90BB86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8ABF1-7C4C-4F94-B8D3-B807B357AD5B}"/>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193524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8013-6744-43B1-8B80-D20E76041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DC98A-EFB1-4C50-8778-CE843B6B9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BBC63-28C5-48B9-A60A-CEAB96D829A8}"/>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5" name="Footer Placeholder 4">
            <a:extLst>
              <a:ext uri="{FF2B5EF4-FFF2-40B4-BE49-F238E27FC236}">
                <a16:creationId xmlns:a16="http://schemas.microsoft.com/office/drawing/2014/main" id="{6A997565-FE14-47A5-ACE7-717A3E060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20C84-AD5B-4D62-A7E8-F0B32FC45C6D}"/>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246006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39D8B-2DE8-4AD7-9EB8-4FD82F5A3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A9997-7EBF-4D65-9900-B4647E7E0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58D0-FFE7-4C19-9E52-C5050CFEF2E8}"/>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5" name="Footer Placeholder 4">
            <a:extLst>
              <a:ext uri="{FF2B5EF4-FFF2-40B4-BE49-F238E27FC236}">
                <a16:creationId xmlns:a16="http://schemas.microsoft.com/office/drawing/2014/main" id="{596F004F-9742-42F5-A0CA-F0E4E4F8C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9A93A-A2E2-44C2-B41B-DFB81109E33B}"/>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250327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3311-BBFE-460B-9A99-291F39FD9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8AE13-9F27-473B-A668-9E8C1EA9F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2B5FD-BAF5-47FB-88BD-53A3BAE6C7E1}"/>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5" name="Footer Placeholder 4">
            <a:extLst>
              <a:ext uri="{FF2B5EF4-FFF2-40B4-BE49-F238E27FC236}">
                <a16:creationId xmlns:a16="http://schemas.microsoft.com/office/drawing/2014/main" id="{3A22FBE2-8A16-41CD-81C0-7707EFD29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2215D-70E5-4305-B1A4-10D5469B2A67}"/>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8789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3DEA-2F1E-4F04-B025-BFF8DB44ED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5CA237-0B6E-4697-8C6D-FAEF925D2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5D75C-6BF8-4A46-BD9A-545CC006A301}"/>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5" name="Footer Placeholder 4">
            <a:extLst>
              <a:ext uri="{FF2B5EF4-FFF2-40B4-BE49-F238E27FC236}">
                <a16:creationId xmlns:a16="http://schemas.microsoft.com/office/drawing/2014/main" id="{958C96BC-86AC-4D7C-83B2-0D175D0A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BA32-B89A-44E7-8443-0D090BA22DBC}"/>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265610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BDE7-AC0F-4EF7-BDBD-CA829040C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2AEC3-DC07-4BC4-9DE1-3CC2AA750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15FA25-CD8B-4AF2-A88A-D5B7717B45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720981-87CA-494A-81AB-13728DB76639}"/>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6" name="Footer Placeholder 5">
            <a:extLst>
              <a:ext uri="{FF2B5EF4-FFF2-40B4-BE49-F238E27FC236}">
                <a16:creationId xmlns:a16="http://schemas.microsoft.com/office/drawing/2014/main" id="{40241AC1-06F1-4822-8839-3097B480A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C0DB1-EEDF-4C56-9BD6-84AE30D552A1}"/>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230781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288F-3EAF-426E-A953-3F2855412A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D2061-C6BF-4DA3-894D-535B07BD8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51E042-D5DF-4802-AB2F-CA0F5E702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B14A73-8533-4A4F-9718-8F6BD7626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AB197-33D4-4E7C-884C-E539A0B8D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CC3C3-7782-4479-9538-7EC96151204F}"/>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8" name="Footer Placeholder 7">
            <a:extLst>
              <a:ext uri="{FF2B5EF4-FFF2-40B4-BE49-F238E27FC236}">
                <a16:creationId xmlns:a16="http://schemas.microsoft.com/office/drawing/2014/main" id="{E440F122-C1D4-4437-8B1D-6D509DC312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CD3C8-C89A-4934-91A2-B1D20579C919}"/>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69032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4D27-1432-47BE-9830-187403AFA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CB8D2A-14B4-4B14-9270-2E35D854EC9B}"/>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4" name="Footer Placeholder 3">
            <a:extLst>
              <a:ext uri="{FF2B5EF4-FFF2-40B4-BE49-F238E27FC236}">
                <a16:creationId xmlns:a16="http://schemas.microsoft.com/office/drawing/2014/main" id="{2A29BAB9-0590-4EE9-930A-9F5E1DB2B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01B0AD-F9D5-42EE-ACE7-D5B5F882DBFF}"/>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35692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CC000-5847-4A73-AC4E-9F2B6CF992EE}"/>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3" name="Footer Placeholder 2">
            <a:extLst>
              <a:ext uri="{FF2B5EF4-FFF2-40B4-BE49-F238E27FC236}">
                <a16:creationId xmlns:a16="http://schemas.microsoft.com/office/drawing/2014/main" id="{CD4A4353-BE0C-4BBF-A840-BE8E4F0CC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1A8AF2-215E-461B-BA7B-DB862B724326}"/>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25130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D525-C363-4794-B513-CC429602B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9B080-713D-4CC6-9E57-B1E4CC46A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0DFBCF-1759-4D59-8FCE-3DE431B33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20D6E-68E5-4C68-9A0F-1CC39DDF2CCC}"/>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6" name="Footer Placeholder 5">
            <a:extLst>
              <a:ext uri="{FF2B5EF4-FFF2-40B4-BE49-F238E27FC236}">
                <a16:creationId xmlns:a16="http://schemas.microsoft.com/office/drawing/2014/main" id="{6492C4D5-6973-4FCA-9694-EEC723722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D44C3-00AE-48A8-AF0A-544A0AA65379}"/>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290372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A69A-CD39-4023-B3DE-FDCF2881D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5E4599-A1E0-4DF7-8186-3C641CAAE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194971-4DC9-4399-B9F4-B15734E69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10B41-DE22-4343-A5BC-F130E3F41F2B}"/>
              </a:ext>
            </a:extLst>
          </p:cNvPr>
          <p:cNvSpPr>
            <a:spLocks noGrp="1"/>
          </p:cNvSpPr>
          <p:nvPr>
            <p:ph type="dt" sz="half" idx="10"/>
          </p:nvPr>
        </p:nvSpPr>
        <p:spPr/>
        <p:txBody>
          <a:bodyPr/>
          <a:lstStyle/>
          <a:p>
            <a:fld id="{FCF17089-9D9E-412D-AAE9-4171513874C6}" type="datetimeFigureOut">
              <a:rPr lang="en-US" smtClean="0"/>
              <a:t>9/9/2021</a:t>
            </a:fld>
            <a:endParaRPr lang="en-US"/>
          </a:p>
        </p:txBody>
      </p:sp>
      <p:sp>
        <p:nvSpPr>
          <p:cNvPr id="6" name="Footer Placeholder 5">
            <a:extLst>
              <a:ext uri="{FF2B5EF4-FFF2-40B4-BE49-F238E27FC236}">
                <a16:creationId xmlns:a16="http://schemas.microsoft.com/office/drawing/2014/main" id="{816FC7B1-ED0C-4B01-ACD6-C14D786CE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BC6D9E-3F25-490C-B0A1-6E2FE14D9534}"/>
              </a:ext>
            </a:extLst>
          </p:cNvPr>
          <p:cNvSpPr>
            <a:spLocks noGrp="1"/>
          </p:cNvSpPr>
          <p:nvPr>
            <p:ph type="sldNum" sz="quarter" idx="12"/>
          </p:nvPr>
        </p:nvSpPr>
        <p:spPr/>
        <p:txBody>
          <a:bodyPr/>
          <a:lstStyle/>
          <a:p>
            <a:fld id="{C9A8EC11-D06C-4097-9BD0-96588F77F7D1}" type="slidenum">
              <a:rPr lang="en-US" smtClean="0"/>
              <a:t>‹#›</a:t>
            </a:fld>
            <a:endParaRPr lang="en-US"/>
          </a:p>
        </p:txBody>
      </p:sp>
    </p:spTree>
    <p:extLst>
      <p:ext uri="{BB962C8B-B14F-4D97-AF65-F5344CB8AC3E}">
        <p14:creationId xmlns:p14="http://schemas.microsoft.com/office/powerpoint/2010/main" val="320068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ACB3F-AC6B-46B8-9722-983AB3690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58849C-4F1B-44C2-98A7-97DD16CFF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35F7E-9134-4297-83EC-6061013A1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17089-9D9E-412D-AAE9-4171513874C6}" type="datetimeFigureOut">
              <a:rPr lang="en-US" smtClean="0"/>
              <a:t>9/9/2021</a:t>
            </a:fld>
            <a:endParaRPr lang="en-US"/>
          </a:p>
        </p:txBody>
      </p:sp>
      <p:sp>
        <p:nvSpPr>
          <p:cNvPr id="5" name="Footer Placeholder 4">
            <a:extLst>
              <a:ext uri="{FF2B5EF4-FFF2-40B4-BE49-F238E27FC236}">
                <a16:creationId xmlns:a16="http://schemas.microsoft.com/office/drawing/2014/main" id="{74890814-1805-44EA-A725-703FC8F04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ED8BDF-3F21-4524-8293-28A3116EA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8EC11-D06C-4097-9BD0-96588F77F7D1}" type="slidenum">
              <a:rPr lang="en-US" smtClean="0"/>
              <a:t>‹#›</a:t>
            </a:fld>
            <a:endParaRPr lang="en-US"/>
          </a:p>
        </p:txBody>
      </p:sp>
    </p:spTree>
    <p:extLst>
      <p:ext uri="{BB962C8B-B14F-4D97-AF65-F5344CB8AC3E}">
        <p14:creationId xmlns:p14="http://schemas.microsoft.com/office/powerpoint/2010/main" val="42070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ashvilleCES@Nashvill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NashvilleCES@nashville.gov"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CBC40-D04E-4823-8EDA-3C74FAE463D1}"/>
              </a:ext>
            </a:extLst>
          </p:cNvPr>
          <p:cNvSpPr>
            <a:spLocks noGrp="1"/>
          </p:cNvSpPr>
          <p:nvPr>
            <p:ph type="ctrTitle"/>
          </p:nvPr>
        </p:nvSpPr>
        <p:spPr>
          <a:xfrm>
            <a:off x="795342" y="637953"/>
            <a:ext cx="8272458" cy="3189507"/>
          </a:xfrm>
        </p:spPr>
        <p:txBody>
          <a:bodyPr vert="horz" lIns="91440" tIns="45720" rIns="91440" bIns="45720" rtlCol="0">
            <a:normAutofit fontScale="90000"/>
          </a:bodyPr>
          <a:lstStyle/>
          <a:p>
            <a:pPr algn="l"/>
            <a:r>
              <a:rPr lang="en-US" sz="5400" b="1" kern="1200" dirty="0">
                <a:solidFill>
                  <a:srgbClr val="FFFFFF"/>
                </a:solidFill>
                <a:latin typeface="+mn-lt"/>
                <a:ea typeface="+mj-ea"/>
                <a:cs typeface="+mj-cs"/>
              </a:rPr>
              <a:t>Coordinated Entry</a:t>
            </a:r>
            <a:br>
              <a:rPr lang="en-US" sz="4400" kern="1200" dirty="0">
                <a:solidFill>
                  <a:srgbClr val="FFFFFF"/>
                </a:solidFill>
                <a:latin typeface="+mj-lt"/>
                <a:ea typeface="+mj-ea"/>
                <a:cs typeface="+mj-cs"/>
              </a:rPr>
            </a:br>
            <a:r>
              <a:rPr lang="en-US" sz="2400" kern="1200" dirty="0">
                <a:solidFill>
                  <a:srgbClr val="FFFFFF"/>
                </a:solidFill>
                <a:latin typeface="+mj-lt"/>
                <a:ea typeface="+mj-ea"/>
                <a:cs typeface="+mj-cs"/>
              </a:rPr>
              <a:t>Section 8  </a:t>
            </a:r>
            <a:r>
              <a:rPr lang="en-US" sz="2400" dirty="0">
                <a:solidFill>
                  <a:srgbClr val="FFFFFF"/>
                </a:solidFill>
              </a:rPr>
              <a:t>A</a:t>
            </a:r>
            <a:r>
              <a:rPr lang="en-US" sz="2400" kern="1200" dirty="0">
                <a:solidFill>
                  <a:srgbClr val="FFFFFF"/>
                </a:solidFill>
                <a:latin typeface="+mj-lt"/>
                <a:ea typeface="+mj-ea"/>
                <a:cs typeface="+mj-cs"/>
              </a:rPr>
              <a:t>pplication Training</a:t>
            </a:r>
            <a:br>
              <a:rPr lang="en-US" sz="4400" kern="1200" dirty="0">
                <a:solidFill>
                  <a:srgbClr val="FFFFFF"/>
                </a:solidFill>
                <a:latin typeface="+mj-lt"/>
                <a:ea typeface="+mj-ea"/>
                <a:cs typeface="+mj-cs"/>
              </a:rPr>
            </a:br>
            <a:br>
              <a:rPr lang="en-US" sz="7400" kern="1200" dirty="0">
                <a:solidFill>
                  <a:srgbClr val="FFFFFF"/>
                </a:solidFill>
                <a:latin typeface="+mj-lt"/>
                <a:ea typeface="+mj-ea"/>
                <a:cs typeface="+mj-cs"/>
              </a:rPr>
            </a:br>
            <a:endParaRPr lang="en-US" sz="7400" kern="1200" dirty="0">
              <a:solidFill>
                <a:srgbClr val="FFFFFF"/>
              </a:solidFill>
              <a:latin typeface="+mj-lt"/>
              <a:ea typeface="+mj-ea"/>
              <a:cs typeface="+mj-cs"/>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1185453-7C0C-46F2-BD24-2F0853E41D6C}"/>
              </a:ext>
            </a:extLst>
          </p:cNvPr>
          <p:cNvSpPr>
            <a:spLocks noGrp="1"/>
          </p:cNvSpPr>
          <p:nvPr>
            <p:ph type="subTitle" idx="1"/>
          </p:nvPr>
        </p:nvSpPr>
        <p:spPr>
          <a:xfrm>
            <a:off x="795342" y="4377268"/>
            <a:ext cx="7970903" cy="1280582"/>
          </a:xfrm>
        </p:spPr>
        <p:txBody>
          <a:bodyPr vert="horz" lIns="91440" tIns="45720" rIns="91440" bIns="45720" rtlCol="0" anchor="t">
            <a:normAutofit/>
          </a:bodyPr>
          <a:lstStyle/>
          <a:p>
            <a:pPr marL="0" indent="0" algn="l">
              <a:buNone/>
            </a:pPr>
            <a:r>
              <a:rPr lang="en-US" sz="3200" kern="1200" dirty="0">
                <a:solidFill>
                  <a:srgbClr val="FEFFFF"/>
                </a:solidFill>
                <a:latin typeface="+mn-lt"/>
                <a:ea typeface="+mn-ea"/>
                <a:cs typeface="+mn-cs"/>
              </a:rPr>
              <a:t>Presented by the Metro Homeless Impact Division</a:t>
            </a: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descr="A picture containing drawing&#10;&#10;Description automatically generated">
            <a:extLst>
              <a:ext uri="{FF2B5EF4-FFF2-40B4-BE49-F238E27FC236}">
                <a16:creationId xmlns:a16="http://schemas.microsoft.com/office/drawing/2014/main" id="{DB7EDEB3-1ADC-4C8D-A620-454F716A2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Tree>
    <p:extLst>
      <p:ext uri="{BB962C8B-B14F-4D97-AF65-F5344CB8AC3E}">
        <p14:creationId xmlns:p14="http://schemas.microsoft.com/office/powerpoint/2010/main" val="225493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401F-3EC6-4035-AAD4-AD1CBF23A6FC}"/>
              </a:ext>
            </a:extLst>
          </p:cNvPr>
          <p:cNvSpPr>
            <a:spLocks noGrp="1"/>
          </p:cNvSpPr>
          <p:nvPr>
            <p:ph type="title"/>
          </p:nvPr>
        </p:nvSpPr>
        <p:spPr>
          <a:xfrm>
            <a:off x="0" y="166006"/>
            <a:ext cx="12192000" cy="611887"/>
          </a:xfrm>
          <a:solidFill>
            <a:schemeClr val="accent1">
              <a:lumMod val="50000"/>
            </a:schemeClr>
          </a:solidFill>
        </p:spPr>
        <p:txBody>
          <a:bodyPr>
            <a:normAutofit fontScale="90000"/>
          </a:bodyPr>
          <a:lstStyle/>
          <a:p>
            <a:r>
              <a:rPr lang="en-US" dirty="0">
                <a:solidFill>
                  <a:schemeClr val="bg1"/>
                </a:solidFill>
              </a:rPr>
              <a:t>Application </a:t>
            </a:r>
          </a:p>
        </p:txBody>
      </p:sp>
      <p:graphicFrame>
        <p:nvGraphicFramePr>
          <p:cNvPr id="4" name="Content Placeholder 3">
            <a:extLst>
              <a:ext uri="{FF2B5EF4-FFF2-40B4-BE49-F238E27FC236}">
                <a16:creationId xmlns:a16="http://schemas.microsoft.com/office/drawing/2014/main" id="{6298127F-9B7E-4D97-BD4B-FB645B0BB623}"/>
              </a:ext>
            </a:extLst>
          </p:cNvPr>
          <p:cNvGraphicFramePr>
            <a:graphicFrameLocks/>
          </p:cNvGraphicFramePr>
          <p:nvPr>
            <p:extLst>
              <p:ext uri="{D42A27DB-BD31-4B8C-83A1-F6EECF244321}">
                <p14:modId xmlns:p14="http://schemas.microsoft.com/office/powerpoint/2010/main" val="1250907463"/>
              </p:ext>
            </p:extLst>
          </p:nvPr>
        </p:nvGraphicFramePr>
        <p:xfrm>
          <a:off x="914400" y="1158874"/>
          <a:ext cx="5425069" cy="553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a:extLst>
              <a:ext uri="{FF2B5EF4-FFF2-40B4-BE49-F238E27FC236}">
                <a16:creationId xmlns:a16="http://schemas.microsoft.com/office/drawing/2014/main" id="{582E712E-EF6C-4113-8FDD-442DAB49AFA7}"/>
              </a:ext>
            </a:extLst>
          </p:cNvPr>
          <p:cNvSpPr/>
          <p:nvPr/>
        </p:nvSpPr>
        <p:spPr>
          <a:xfrm>
            <a:off x="6415669" y="1311274"/>
            <a:ext cx="1219200" cy="4800600"/>
          </a:xfrm>
          <a:prstGeom prst="rightBrace">
            <a:avLst>
              <a:gd name="adj1" fmla="val 8333"/>
              <a:gd name="adj2" fmla="val 15575"/>
            </a:avLst>
          </a:prstGeom>
          <a:noFill/>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4A7A167-DA08-4433-B539-56F0B65B71C0}"/>
              </a:ext>
            </a:extLst>
          </p:cNvPr>
          <p:cNvSpPr/>
          <p:nvPr/>
        </p:nvSpPr>
        <p:spPr>
          <a:xfrm>
            <a:off x="7863469" y="1235074"/>
            <a:ext cx="1524000" cy="1524000"/>
          </a:xfrm>
          <a:prstGeom prst="roundRect">
            <a:avLst/>
          </a:prstGeom>
          <a:solidFill>
            <a:srgbClr val="215356"/>
          </a:solidFill>
          <a:ln>
            <a:solidFill>
              <a:srgbClr val="215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Upload into HMIS</a:t>
            </a:r>
          </a:p>
        </p:txBody>
      </p:sp>
      <p:sp>
        <p:nvSpPr>
          <p:cNvPr id="7" name="Rounded Rectangle 6">
            <a:extLst>
              <a:ext uri="{FF2B5EF4-FFF2-40B4-BE49-F238E27FC236}">
                <a16:creationId xmlns:a16="http://schemas.microsoft.com/office/drawing/2014/main" id="{04B98DA1-8BCD-4BEC-A140-1B29756A05E3}"/>
              </a:ext>
            </a:extLst>
          </p:cNvPr>
          <p:cNvSpPr/>
          <p:nvPr/>
        </p:nvSpPr>
        <p:spPr>
          <a:xfrm>
            <a:off x="7863469" y="3018632"/>
            <a:ext cx="1524000" cy="2160589"/>
          </a:xfrm>
          <a:prstGeom prst="roundRect">
            <a:avLst/>
          </a:prstGeom>
          <a:solidFill>
            <a:srgbClr val="215356"/>
          </a:solidFill>
          <a:ln>
            <a:solidFill>
              <a:srgbClr val="215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t>HN should fill out application with client.</a:t>
            </a:r>
          </a:p>
        </p:txBody>
      </p:sp>
      <p:pic>
        <p:nvPicPr>
          <p:cNvPr id="8" name="Picture 7" descr="A picture containing drawing&#10;&#10;Description automatically generated">
            <a:extLst>
              <a:ext uri="{FF2B5EF4-FFF2-40B4-BE49-F238E27FC236}">
                <a16:creationId xmlns:a16="http://schemas.microsoft.com/office/drawing/2014/main" id="{AB937424-7E46-4C4D-95C0-2928D6E987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Tree>
    <p:extLst>
      <p:ext uri="{BB962C8B-B14F-4D97-AF65-F5344CB8AC3E}">
        <p14:creationId xmlns:p14="http://schemas.microsoft.com/office/powerpoint/2010/main" val="183243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306F-9059-478C-8202-DDB7528DD2DD}"/>
              </a:ext>
            </a:extLst>
          </p:cNvPr>
          <p:cNvSpPr>
            <a:spLocks noGrp="1"/>
          </p:cNvSpPr>
          <p:nvPr>
            <p:ph type="title"/>
          </p:nvPr>
        </p:nvSpPr>
        <p:spPr>
          <a:xfrm>
            <a:off x="0" y="231311"/>
            <a:ext cx="12192000" cy="705392"/>
          </a:xfrm>
          <a:solidFill>
            <a:schemeClr val="accent1">
              <a:lumMod val="50000"/>
            </a:schemeClr>
          </a:solidFill>
        </p:spPr>
        <p:txBody>
          <a:bodyPr/>
          <a:lstStyle/>
          <a:p>
            <a:r>
              <a:rPr lang="en-US" dirty="0">
                <a:solidFill>
                  <a:schemeClr val="bg1"/>
                </a:solidFill>
              </a:rPr>
              <a:t>MDHA packet</a:t>
            </a:r>
          </a:p>
        </p:txBody>
      </p:sp>
      <p:sp>
        <p:nvSpPr>
          <p:cNvPr id="4" name="TextBox 3">
            <a:extLst>
              <a:ext uri="{FF2B5EF4-FFF2-40B4-BE49-F238E27FC236}">
                <a16:creationId xmlns:a16="http://schemas.microsoft.com/office/drawing/2014/main" id="{8F97552D-04B5-4A3D-A66E-FCA7B25EB5B0}"/>
              </a:ext>
            </a:extLst>
          </p:cNvPr>
          <p:cNvSpPr txBox="1"/>
          <p:nvPr/>
        </p:nvSpPr>
        <p:spPr>
          <a:xfrm>
            <a:off x="6982667" y="1681668"/>
            <a:ext cx="3816991" cy="646331"/>
          </a:xfrm>
          <a:prstGeom prst="rect">
            <a:avLst/>
          </a:prstGeom>
          <a:noFill/>
          <a:ln>
            <a:solidFill>
              <a:schemeClr val="tx1"/>
            </a:solidFill>
          </a:ln>
        </p:spPr>
        <p:txBody>
          <a:bodyPr wrap="square" rtlCol="0">
            <a:spAutoFit/>
          </a:bodyPr>
          <a:lstStyle/>
          <a:p>
            <a:r>
              <a:rPr lang="en-US" dirty="0"/>
              <a:t>A MDHA packet with instruction notes is uploaded onto the Weebly website.</a:t>
            </a:r>
          </a:p>
        </p:txBody>
      </p:sp>
      <p:pic>
        <p:nvPicPr>
          <p:cNvPr id="10" name="Picture 9">
            <a:extLst>
              <a:ext uri="{FF2B5EF4-FFF2-40B4-BE49-F238E27FC236}">
                <a16:creationId xmlns:a16="http://schemas.microsoft.com/office/drawing/2014/main" id="{23E4E2EF-9736-4AB1-BD93-7216A93F9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401" y="1015681"/>
            <a:ext cx="4372585" cy="5611008"/>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C3C3FC4-3E21-4EA2-A311-0A45759A4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Tree>
    <p:extLst>
      <p:ext uri="{BB962C8B-B14F-4D97-AF65-F5344CB8AC3E}">
        <p14:creationId xmlns:p14="http://schemas.microsoft.com/office/powerpoint/2010/main" val="23816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2317DE-6422-4971-9F99-F94DD5318BAF}"/>
              </a:ext>
            </a:extLst>
          </p:cNvPr>
          <p:cNvSpPr>
            <a:spLocks noGrp="1"/>
          </p:cNvSpPr>
          <p:nvPr>
            <p:ph type="title"/>
          </p:nvPr>
        </p:nvSpPr>
        <p:spPr>
          <a:xfrm>
            <a:off x="0" y="231311"/>
            <a:ext cx="12192000" cy="705392"/>
          </a:xfrm>
          <a:solidFill>
            <a:schemeClr val="accent1">
              <a:lumMod val="50000"/>
            </a:schemeClr>
          </a:solidFill>
        </p:spPr>
        <p:txBody>
          <a:bodyPr/>
          <a:lstStyle/>
          <a:p>
            <a:r>
              <a:rPr lang="en-US" dirty="0">
                <a:solidFill>
                  <a:schemeClr val="bg1"/>
                </a:solidFill>
              </a:rPr>
              <a:t>Mainstream referral form</a:t>
            </a:r>
          </a:p>
        </p:txBody>
      </p:sp>
      <p:pic>
        <p:nvPicPr>
          <p:cNvPr id="8" name="Picture 7" descr="A picture containing drawing&#10;&#10;Description automatically generated">
            <a:extLst>
              <a:ext uri="{FF2B5EF4-FFF2-40B4-BE49-F238E27FC236}">
                <a16:creationId xmlns:a16="http://schemas.microsoft.com/office/drawing/2014/main" id="{1C5BDFBB-2FA3-43C8-841F-5A64C5051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pic>
        <p:nvPicPr>
          <p:cNvPr id="3" name="Picture 2">
            <a:extLst>
              <a:ext uri="{FF2B5EF4-FFF2-40B4-BE49-F238E27FC236}">
                <a16:creationId xmlns:a16="http://schemas.microsoft.com/office/drawing/2014/main" id="{9B650D42-E76A-4CD1-9A78-BAA18EAAC399}"/>
              </a:ext>
            </a:extLst>
          </p:cNvPr>
          <p:cNvPicPr>
            <a:picLocks noChangeAspect="1"/>
          </p:cNvPicPr>
          <p:nvPr/>
        </p:nvPicPr>
        <p:blipFill>
          <a:blip r:embed="rId3"/>
          <a:stretch>
            <a:fillRect/>
          </a:stretch>
        </p:blipFill>
        <p:spPr>
          <a:xfrm>
            <a:off x="563458" y="1474522"/>
            <a:ext cx="3655313" cy="4759010"/>
          </a:xfrm>
          <a:prstGeom prst="rect">
            <a:avLst/>
          </a:prstGeom>
        </p:spPr>
      </p:pic>
      <p:pic>
        <p:nvPicPr>
          <p:cNvPr id="7" name="Picture 6">
            <a:extLst>
              <a:ext uri="{FF2B5EF4-FFF2-40B4-BE49-F238E27FC236}">
                <a16:creationId xmlns:a16="http://schemas.microsoft.com/office/drawing/2014/main" id="{27B8E300-D068-4DA5-A316-7A866EA926C0}"/>
              </a:ext>
            </a:extLst>
          </p:cNvPr>
          <p:cNvPicPr>
            <a:picLocks noChangeAspect="1"/>
          </p:cNvPicPr>
          <p:nvPr/>
        </p:nvPicPr>
        <p:blipFill>
          <a:blip r:embed="rId4"/>
          <a:stretch>
            <a:fillRect/>
          </a:stretch>
        </p:blipFill>
        <p:spPr>
          <a:xfrm>
            <a:off x="4495236" y="1474522"/>
            <a:ext cx="3477995" cy="4455369"/>
          </a:xfrm>
          <a:prstGeom prst="rect">
            <a:avLst/>
          </a:prstGeom>
        </p:spPr>
      </p:pic>
      <p:pic>
        <p:nvPicPr>
          <p:cNvPr id="10" name="Picture 9">
            <a:extLst>
              <a:ext uri="{FF2B5EF4-FFF2-40B4-BE49-F238E27FC236}">
                <a16:creationId xmlns:a16="http://schemas.microsoft.com/office/drawing/2014/main" id="{A10B58D8-0FC4-4AA6-8498-F4F1A8225B9F}"/>
              </a:ext>
            </a:extLst>
          </p:cNvPr>
          <p:cNvPicPr>
            <a:picLocks noChangeAspect="1"/>
          </p:cNvPicPr>
          <p:nvPr/>
        </p:nvPicPr>
        <p:blipFill>
          <a:blip r:embed="rId5"/>
          <a:stretch>
            <a:fillRect/>
          </a:stretch>
        </p:blipFill>
        <p:spPr>
          <a:xfrm>
            <a:off x="7973231" y="1474522"/>
            <a:ext cx="3771400" cy="4759010"/>
          </a:xfrm>
          <a:prstGeom prst="rect">
            <a:avLst/>
          </a:prstGeom>
        </p:spPr>
      </p:pic>
    </p:spTree>
    <p:extLst>
      <p:ext uri="{BB962C8B-B14F-4D97-AF65-F5344CB8AC3E}">
        <p14:creationId xmlns:p14="http://schemas.microsoft.com/office/powerpoint/2010/main" val="215985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81632C-021E-453C-8138-8B6C7F09C755}"/>
              </a:ext>
            </a:extLst>
          </p:cNvPr>
          <p:cNvSpPr txBox="1">
            <a:spLocks/>
          </p:cNvSpPr>
          <p:nvPr/>
        </p:nvSpPr>
        <p:spPr>
          <a:xfrm>
            <a:off x="0" y="231311"/>
            <a:ext cx="12192000" cy="70539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MDHA disability verification form</a:t>
            </a:r>
          </a:p>
        </p:txBody>
      </p:sp>
      <p:sp>
        <p:nvSpPr>
          <p:cNvPr id="5" name="TextBox 4">
            <a:extLst>
              <a:ext uri="{FF2B5EF4-FFF2-40B4-BE49-F238E27FC236}">
                <a16:creationId xmlns:a16="http://schemas.microsoft.com/office/drawing/2014/main" id="{1D8A4933-7C72-470E-A9A9-15D0D1FB6C09}"/>
              </a:ext>
            </a:extLst>
          </p:cNvPr>
          <p:cNvSpPr txBox="1"/>
          <p:nvPr/>
        </p:nvSpPr>
        <p:spPr>
          <a:xfrm>
            <a:off x="9549234" y="1976825"/>
            <a:ext cx="2207868" cy="1754326"/>
          </a:xfrm>
          <a:prstGeom prst="rect">
            <a:avLst/>
          </a:prstGeom>
          <a:noFill/>
        </p:spPr>
        <p:txBody>
          <a:bodyPr wrap="square" rtlCol="0">
            <a:spAutoFit/>
          </a:bodyPr>
          <a:lstStyle/>
          <a:p>
            <a:r>
              <a:rPr lang="en-US" i="1" dirty="0"/>
              <a:t>* Proof of disabling condition can be SSI/SSDI print out OR completed MDHA Disability Verification form</a:t>
            </a:r>
          </a:p>
        </p:txBody>
      </p:sp>
      <p:pic>
        <p:nvPicPr>
          <p:cNvPr id="7" name="Picture 6">
            <a:extLst>
              <a:ext uri="{FF2B5EF4-FFF2-40B4-BE49-F238E27FC236}">
                <a16:creationId xmlns:a16="http://schemas.microsoft.com/office/drawing/2014/main" id="{FF379EC7-622F-4E26-B936-DA336191BB7F}"/>
              </a:ext>
            </a:extLst>
          </p:cNvPr>
          <p:cNvPicPr>
            <a:picLocks noChangeAspect="1"/>
          </p:cNvPicPr>
          <p:nvPr/>
        </p:nvPicPr>
        <p:blipFill>
          <a:blip r:embed="rId2"/>
          <a:stretch>
            <a:fillRect/>
          </a:stretch>
        </p:blipFill>
        <p:spPr>
          <a:xfrm>
            <a:off x="434898" y="1249192"/>
            <a:ext cx="3973046" cy="5185061"/>
          </a:xfrm>
          <a:prstGeom prst="rect">
            <a:avLst/>
          </a:prstGeom>
        </p:spPr>
      </p:pic>
      <p:pic>
        <p:nvPicPr>
          <p:cNvPr id="9" name="Picture 8">
            <a:extLst>
              <a:ext uri="{FF2B5EF4-FFF2-40B4-BE49-F238E27FC236}">
                <a16:creationId xmlns:a16="http://schemas.microsoft.com/office/drawing/2014/main" id="{E0A61235-1B8D-450C-96BF-D1651DF2B5BA}"/>
              </a:ext>
            </a:extLst>
          </p:cNvPr>
          <p:cNvPicPr>
            <a:picLocks noChangeAspect="1"/>
          </p:cNvPicPr>
          <p:nvPr/>
        </p:nvPicPr>
        <p:blipFill>
          <a:blip r:embed="rId3"/>
          <a:stretch>
            <a:fillRect/>
          </a:stretch>
        </p:blipFill>
        <p:spPr>
          <a:xfrm>
            <a:off x="4651143" y="1159983"/>
            <a:ext cx="4625156" cy="4963919"/>
          </a:xfrm>
          <a:prstGeom prst="rect">
            <a:avLst/>
          </a:prstGeom>
        </p:spPr>
      </p:pic>
    </p:spTree>
    <p:extLst>
      <p:ext uri="{BB962C8B-B14F-4D97-AF65-F5344CB8AC3E}">
        <p14:creationId xmlns:p14="http://schemas.microsoft.com/office/powerpoint/2010/main" val="316534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4E214C-1D15-412C-A646-E65F1C53A3C7}"/>
              </a:ext>
            </a:extLst>
          </p:cNvPr>
          <p:cNvSpPr txBox="1">
            <a:spLocks/>
          </p:cNvSpPr>
          <p:nvPr/>
        </p:nvSpPr>
        <p:spPr>
          <a:xfrm>
            <a:off x="0" y="231311"/>
            <a:ext cx="12192000" cy="70539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EHV referral form</a:t>
            </a:r>
          </a:p>
        </p:txBody>
      </p:sp>
      <p:pic>
        <p:nvPicPr>
          <p:cNvPr id="3" name="Picture 2">
            <a:extLst>
              <a:ext uri="{FF2B5EF4-FFF2-40B4-BE49-F238E27FC236}">
                <a16:creationId xmlns:a16="http://schemas.microsoft.com/office/drawing/2014/main" id="{283B02AE-6B11-4130-9C3B-5AB1902321F7}"/>
              </a:ext>
            </a:extLst>
          </p:cNvPr>
          <p:cNvPicPr>
            <a:picLocks noChangeAspect="1"/>
          </p:cNvPicPr>
          <p:nvPr/>
        </p:nvPicPr>
        <p:blipFill>
          <a:blip r:embed="rId2"/>
          <a:stretch>
            <a:fillRect/>
          </a:stretch>
        </p:blipFill>
        <p:spPr>
          <a:xfrm>
            <a:off x="1501172" y="1293541"/>
            <a:ext cx="4007753" cy="5163014"/>
          </a:xfrm>
          <a:prstGeom prst="rect">
            <a:avLst/>
          </a:prstGeom>
          <a:ln>
            <a:solidFill>
              <a:schemeClr val="tx1"/>
            </a:solidFill>
          </a:ln>
        </p:spPr>
      </p:pic>
      <p:pic>
        <p:nvPicPr>
          <p:cNvPr id="6" name="Picture 5">
            <a:extLst>
              <a:ext uri="{FF2B5EF4-FFF2-40B4-BE49-F238E27FC236}">
                <a16:creationId xmlns:a16="http://schemas.microsoft.com/office/drawing/2014/main" id="{D828F4B3-FA06-45BC-95DC-635449C67DF9}"/>
              </a:ext>
            </a:extLst>
          </p:cNvPr>
          <p:cNvPicPr>
            <a:picLocks noChangeAspect="1"/>
          </p:cNvPicPr>
          <p:nvPr/>
        </p:nvPicPr>
        <p:blipFill>
          <a:blip r:embed="rId3"/>
          <a:stretch>
            <a:fillRect/>
          </a:stretch>
        </p:blipFill>
        <p:spPr>
          <a:xfrm>
            <a:off x="5627551" y="1293540"/>
            <a:ext cx="4383041" cy="5163015"/>
          </a:xfrm>
          <a:prstGeom prst="rect">
            <a:avLst/>
          </a:prstGeom>
          <a:ln>
            <a:solidFill>
              <a:schemeClr val="tx1"/>
            </a:solidFill>
          </a:ln>
        </p:spPr>
      </p:pic>
    </p:spTree>
    <p:extLst>
      <p:ext uri="{BB962C8B-B14F-4D97-AF65-F5344CB8AC3E}">
        <p14:creationId xmlns:p14="http://schemas.microsoft.com/office/powerpoint/2010/main" val="315126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6D5C-F297-4842-9C9D-B804729F81A9}"/>
              </a:ext>
            </a:extLst>
          </p:cNvPr>
          <p:cNvSpPr>
            <a:spLocks noGrp="1"/>
          </p:cNvSpPr>
          <p:nvPr>
            <p:ph type="title"/>
          </p:nvPr>
        </p:nvSpPr>
        <p:spPr>
          <a:xfrm>
            <a:off x="0" y="365125"/>
            <a:ext cx="12192000" cy="585851"/>
          </a:xfrm>
          <a:solidFill>
            <a:schemeClr val="accent1">
              <a:lumMod val="50000"/>
            </a:schemeClr>
          </a:solidFill>
        </p:spPr>
        <p:txBody>
          <a:bodyPr>
            <a:normAutofit fontScale="90000"/>
          </a:bodyPr>
          <a:lstStyle/>
          <a:p>
            <a:r>
              <a:rPr lang="en-US" dirty="0">
                <a:solidFill>
                  <a:schemeClr val="bg1"/>
                </a:solidFill>
              </a:rPr>
              <a:t>Submitting Application</a:t>
            </a:r>
          </a:p>
        </p:txBody>
      </p:sp>
      <p:graphicFrame>
        <p:nvGraphicFramePr>
          <p:cNvPr id="4" name="Diagram 3">
            <a:extLst>
              <a:ext uri="{FF2B5EF4-FFF2-40B4-BE49-F238E27FC236}">
                <a16:creationId xmlns:a16="http://schemas.microsoft.com/office/drawing/2014/main" id="{9B10025F-BDE3-4E87-9F02-1566FD78E3FB}"/>
              </a:ext>
            </a:extLst>
          </p:cNvPr>
          <p:cNvGraphicFramePr/>
          <p:nvPr>
            <p:extLst>
              <p:ext uri="{D42A27DB-BD31-4B8C-83A1-F6EECF244321}">
                <p14:modId xmlns:p14="http://schemas.microsoft.com/office/powerpoint/2010/main" val="1140144344"/>
              </p:ext>
            </p:extLst>
          </p:nvPr>
        </p:nvGraphicFramePr>
        <p:xfrm>
          <a:off x="1271015" y="835875"/>
          <a:ext cx="9121335" cy="352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2C355691-4080-4699-8F3F-8F073D786E16}"/>
              </a:ext>
            </a:extLst>
          </p:cNvPr>
          <p:cNvGraphicFramePr/>
          <p:nvPr>
            <p:extLst>
              <p:ext uri="{D42A27DB-BD31-4B8C-83A1-F6EECF244321}">
                <p14:modId xmlns:p14="http://schemas.microsoft.com/office/powerpoint/2010/main" val="1187479466"/>
              </p:ext>
            </p:extLst>
          </p:nvPr>
        </p:nvGraphicFramePr>
        <p:xfrm>
          <a:off x="1001602" y="3699052"/>
          <a:ext cx="6467856" cy="3527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A picture containing drawing&#10;&#10;Description automatically generated">
            <a:extLst>
              <a:ext uri="{FF2B5EF4-FFF2-40B4-BE49-F238E27FC236}">
                <a16:creationId xmlns:a16="http://schemas.microsoft.com/office/drawing/2014/main" id="{541D8304-1D09-40C1-9D7C-62FCF9EF44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
        <p:nvSpPr>
          <p:cNvPr id="8" name="Arrow: Chevron 7">
            <a:extLst>
              <a:ext uri="{FF2B5EF4-FFF2-40B4-BE49-F238E27FC236}">
                <a16:creationId xmlns:a16="http://schemas.microsoft.com/office/drawing/2014/main" id="{F5BCB47F-65BE-4DB6-8B37-74ECEE3F7482}"/>
              </a:ext>
            </a:extLst>
          </p:cNvPr>
          <p:cNvSpPr/>
          <p:nvPr/>
        </p:nvSpPr>
        <p:spPr>
          <a:xfrm>
            <a:off x="7041398" y="3699052"/>
            <a:ext cx="3398150" cy="1359260"/>
          </a:xfrm>
          <a:prstGeom prst="chevron">
            <a:avLst/>
          </a:prstGeom>
          <a:solidFill>
            <a:srgbClr val="2153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sz="1600" dirty="0"/>
              <a:t>If approved, briefing documents will be sent to Navigator to complete and return to MHID</a:t>
            </a:r>
          </a:p>
        </p:txBody>
      </p:sp>
    </p:spTree>
    <p:extLst>
      <p:ext uri="{BB962C8B-B14F-4D97-AF65-F5344CB8AC3E}">
        <p14:creationId xmlns:p14="http://schemas.microsoft.com/office/powerpoint/2010/main" val="400689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960CC-540A-40D9-9E1B-D54EE0B33199}"/>
              </a:ext>
            </a:extLst>
          </p:cNvPr>
          <p:cNvSpPr txBox="1"/>
          <p:nvPr/>
        </p:nvSpPr>
        <p:spPr>
          <a:xfrm>
            <a:off x="0" y="2967335"/>
            <a:ext cx="12192000" cy="923330"/>
          </a:xfrm>
          <a:prstGeom prst="rect">
            <a:avLst/>
          </a:prstGeom>
          <a:noFill/>
        </p:spPr>
        <p:txBody>
          <a:bodyPr wrap="square" rtlCol="0">
            <a:spAutoFit/>
          </a:bodyPr>
          <a:lstStyle/>
          <a:p>
            <a:pPr algn="ctr"/>
            <a:r>
              <a:rPr lang="en-US" sz="5400" dirty="0">
                <a:solidFill>
                  <a:schemeClr val="bg1"/>
                </a:solidFill>
              </a:rPr>
              <a:t>AFTER SUBMISSION</a:t>
            </a:r>
          </a:p>
        </p:txBody>
      </p:sp>
    </p:spTree>
    <p:extLst>
      <p:ext uri="{BB962C8B-B14F-4D97-AF65-F5344CB8AC3E}">
        <p14:creationId xmlns:p14="http://schemas.microsoft.com/office/powerpoint/2010/main" val="64771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6D5C-F297-4842-9C9D-B804729F81A9}"/>
              </a:ext>
            </a:extLst>
          </p:cNvPr>
          <p:cNvSpPr>
            <a:spLocks noGrp="1"/>
          </p:cNvSpPr>
          <p:nvPr>
            <p:ph type="title"/>
          </p:nvPr>
        </p:nvSpPr>
        <p:spPr>
          <a:xfrm>
            <a:off x="0" y="365125"/>
            <a:ext cx="12192000" cy="585851"/>
          </a:xfrm>
          <a:solidFill>
            <a:schemeClr val="accent1">
              <a:lumMod val="50000"/>
            </a:schemeClr>
          </a:solidFill>
        </p:spPr>
        <p:txBody>
          <a:bodyPr>
            <a:normAutofit fontScale="90000"/>
          </a:bodyPr>
          <a:lstStyle/>
          <a:p>
            <a:r>
              <a:rPr lang="en-US" dirty="0">
                <a:solidFill>
                  <a:schemeClr val="bg1"/>
                </a:solidFill>
              </a:rPr>
              <a:t>Application approval</a:t>
            </a:r>
          </a:p>
        </p:txBody>
      </p:sp>
      <p:graphicFrame>
        <p:nvGraphicFramePr>
          <p:cNvPr id="4" name="Diagram 3">
            <a:extLst>
              <a:ext uri="{FF2B5EF4-FFF2-40B4-BE49-F238E27FC236}">
                <a16:creationId xmlns:a16="http://schemas.microsoft.com/office/drawing/2014/main" id="{9B10025F-BDE3-4E87-9F02-1566FD78E3FB}"/>
              </a:ext>
            </a:extLst>
          </p:cNvPr>
          <p:cNvGraphicFramePr/>
          <p:nvPr>
            <p:extLst>
              <p:ext uri="{D42A27DB-BD31-4B8C-83A1-F6EECF244321}">
                <p14:modId xmlns:p14="http://schemas.microsoft.com/office/powerpoint/2010/main" val="409902632"/>
              </p:ext>
            </p:extLst>
          </p:nvPr>
        </p:nvGraphicFramePr>
        <p:xfrm>
          <a:off x="1271015" y="835875"/>
          <a:ext cx="9121335" cy="352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2C355691-4080-4699-8F3F-8F073D786E16}"/>
              </a:ext>
            </a:extLst>
          </p:cNvPr>
          <p:cNvGraphicFramePr/>
          <p:nvPr>
            <p:extLst>
              <p:ext uri="{D42A27DB-BD31-4B8C-83A1-F6EECF244321}">
                <p14:modId xmlns:p14="http://schemas.microsoft.com/office/powerpoint/2010/main" val="809699898"/>
              </p:ext>
            </p:extLst>
          </p:nvPr>
        </p:nvGraphicFramePr>
        <p:xfrm>
          <a:off x="1001602" y="3530956"/>
          <a:ext cx="6467856" cy="3527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A picture containing drawing&#10;&#10;Description automatically generated">
            <a:extLst>
              <a:ext uri="{FF2B5EF4-FFF2-40B4-BE49-F238E27FC236}">
                <a16:creationId xmlns:a16="http://schemas.microsoft.com/office/drawing/2014/main" id="{541D8304-1D09-40C1-9D7C-62FCF9EF44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
        <p:nvSpPr>
          <p:cNvPr id="8" name="Arrow: Chevron 7">
            <a:extLst>
              <a:ext uri="{FF2B5EF4-FFF2-40B4-BE49-F238E27FC236}">
                <a16:creationId xmlns:a16="http://schemas.microsoft.com/office/drawing/2014/main" id="{F5BCB47F-65BE-4DB6-8B37-74ECEE3F7482}"/>
              </a:ext>
            </a:extLst>
          </p:cNvPr>
          <p:cNvSpPr/>
          <p:nvPr/>
        </p:nvSpPr>
        <p:spPr>
          <a:xfrm>
            <a:off x="7129643" y="3683416"/>
            <a:ext cx="3398150" cy="1359260"/>
          </a:xfrm>
          <a:prstGeom prst="chevron">
            <a:avLst/>
          </a:prstGeom>
          <a:solidFill>
            <a:srgbClr val="2153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dirty="0"/>
              <a:t> Navigator returns copy of signed Voucher for MDHA  records</a:t>
            </a:r>
          </a:p>
        </p:txBody>
      </p:sp>
    </p:spTree>
    <p:extLst>
      <p:ext uri="{BB962C8B-B14F-4D97-AF65-F5344CB8AC3E}">
        <p14:creationId xmlns:p14="http://schemas.microsoft.com/office/powerpoint/2010/main" val="417163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B7B43E-9557-425A-9F5B-66AB1F0D9D93}"/>
              </a:ext>
            </a:extLst>
          </p:cNvPr>
          <p:cNvSpPr txBox="1">
            <a:spLocks/>
          </p:cNvSpPr>
          <p:nvPr/>
        </p:nvSpPr>
        <p:spPr>
          <a:xfrm>
            <a:off x="0" y="231311"/>
            <a:ext cx="12192000" cy="70539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Briefing documents</a:t>
            </a:r>
          </a:p>
        </p:txBody>
      </p:sp>
      <p:sp>
        <p:nvSpPr>
          <p:cNvPr id="5" name="TextBox 4">
            <a:extLst>
              <a:ext uri="{FF2B5EF4-FFF2-40B4-BE49-F238E27FC236}">
                <a16:creationId xmlns:a16="http://schemas.microsoft.com/office/drawing/2014/main" id="{F5964E90-37A6-4828-B8CD-E7BDA9694196}"/>
              </a:ext>
            </a:extLst>
          </p:cNvPr>
          <p:cNvSpPr txBox="1"/>
          <p:nvPr/>
        </p:nvSpPr>
        <p:spPr>
          <a:xfrm>
            <a:off x="358763" y="1576916"/>
            <a:ext cx="6410345" cy="369332"/>
          </a:xfrm>
          <a:prstGeom prst="rect">
            <a:avLst/>
          </a:prstGeom>
          <a:noFill/>
        </p:spPr>
        <p:txBody>
          <a:bodyPr wrap="none" rtlCol="0">
            <a:spAutoFit/>
          </a:bodyPr>
          <a:lstStyle/>
          <a:p>
            <a:r>
              <a:rPr lang="en-US" dirty="0">
                <a:solidFill>
                  <a:schemeClr val="accent1">
                    <a:lumMod val="50000"/>
                  </a:schemeClr>
                </a:solidFill>
              </a:rPr>
              <a:t>The following briefing documents need to be signed and returned:</a:t>
            </a:r>
          </a:p>
        </p:txBody>
      </p:sp>
      <p:graphicFrame>
        <p:nvGraphicFramePr>
          <p:cNvPr id="6" name="Diagram 5">
            <a:extLst>
              <a:ext uri="{FF2B5EF4-FFF2-40B4-BE49-F238E27FC236}">
                <a16:creationId xmlns:a16="http://schemas.microsoft.com/office/drawing/2014/main" id="{DC287671-302C-49D3-AFDB-AA35F99E73D2}"/>
              </a:ext>
            </a:extLst>
          </p:cNvPr>
          <p:cNvGraphicFramePr/>
          <p:nvPr>
            <p:extLst>
              <p:ext uri="{D42A27DB-BD31-4B8C-83A1-F6EECF244321}">
                <p14:modId xmlns:p14="http://schemas.microsoft.com/office/powerpoint/2010/main" val="2292492298"/>
              </p:ext>
            </p:extLst>
          </p:nvPr>
        </p:nvGraphicFramePr>
        <p:xfrm>
          <a:off x="736599" y="1576916"/>
          <a:ext cx="5654675" cy="4814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01314E7-4719-47CF-8D46-9116137D6B3C}"/>
              </a:ext>
            </a:extLst>
          </p:cNvPr>
          <p:cNvSpPr txBox="1"/>
          <p:nvPr/>
        </p:nvSpPr>
        <p:spPr>
          <a:xfrm>
            <a:off x="7286626" y="2988256"/>
            <a:ext cx="4019550" cy="1354217"/>
          </a:xfrm>
          <a:prstGeom prst="rect">
            <a:avLst/>
          </a:prstGeom>
          <a:noFill/>
        </p:spPr>
        <p:txBody>
          <a:bodyPr wrap="square" rtlCol="0">
            <a:spAutoFit/>
          </a:bodyPr>
          <a:lstStyle/>
          <a:p>
            <a:r>
              <a:rPr lang="en-US" sz="1400" dirty="0">
                <a:solidFill>
                  <a:schemeClr val="accent1">
                    <a:lumMod val="50000"/>
                  </a:schemeClr>
                </a:solidFill>
              </a:rPr>
              <a:t>* Also included in briefing documents:</a:t>
            </a:r>
          </a:p>
          <a:p>
            <a:endParaRPr lang="en-US" sz="1400" dirty="0">
              <a:solidFill>
                <a:schemeClr val="accent1">
                  <a:lumMod val="50000"/>
                </a:schemeClr>
              </a:solidFill>
            </a:endParaRPr>
          </a:p>
          <a:p>
            <a:r>
              <a:rPr lang="en-US" dirty="0">
                <a:solidFill>
                  <a:schemeClr val="accent1">
                    <a:lumMod val="50000"/>
                  </a:schemeClr>
                </a:solidFill>
              </a:rPr>
              <a:t>Landlords that Accept Section 8 vouchers</a:t>
            </a:r>
          </a:p>
          <a:p>
            <a:r>
              <a:rPr lang="en-US" dirty="0">
                <a:solidFill>
                  <a:schemeClr val="accent1">
                    <a:lumMod val="50000"/>
                  </a:schemeClr>
                </a:solidFill>
              </a:rPr>
              <a:t>How the Program Works</a:t>
            </a:r>
          </a:p>
          <a:p>
            <a:r>
              <a:rPr lang="en-US" dirty="0">
                <a:solidFill>
                  <a:schemeClr val="accent1">
                    <a:lumMod val="50000"/>
                  </a:schemeClr>
                </a:solidFill>
              </a:rPr>
              <a:t>Tenant Handbook</a:t>
            </a:r>
          </a:p>
        </p:txBody>
      </p:sp>
    </p:spTree>
    <p:extLst>
      <p:ext uri="{BB962C8B-B14F-4D97-AF65-F5344CB8AC3E}">
        <p14:creationId xmlns:p14="http://schemas.microsoft.com/office/powerpoint/2010/main" val="42932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EC0A3A-A6B0-4F93-A055-615A08C69E16}"/>
              </a:ext>
            </a:extLst>
          </p:cNvPr>
          <p:cNvSpPr>
            <a:spLocks noGrp="1"/>
          </p:cNvSpPr>
          <p:nvPr>
            <p:ph type="title"/>
          </p:nvPr>
        </p:nvSpPr>
        <p:spPr>
          <a:xfrm>
            <a:off x="0" y="231311"/>
            <a:ext cx="12192000" cy="705392"/>
          </a:xfrm>
          <a:solidFill>
            <a:schemeClr val="accent1">
              <a:lumMod val="50000"/>
            </a:schemeClr>
          </a:solidFill>
        </p:spPr>
        <p:txBody>
          <a:bodyPr/>
          <a:lstStyle/>
          <a:p>
            <a:r>
              <a:rPr lang="en-US" dirty="0">
                <a:solidFill>
                  <a:schemeClr val="bg1"/>
                </a:solidFill>
              </a:rPr>
              <a:t>Voucher</a:t>
            </a:r>
          </a:p>
        </p:txBody>
      </p:sp>
      <p:pic>
        <p:nvPicPr>
          <p:cNvPr id="6" name="Picture 5" descr="Text&#10;&#10;Description automatically generated">
            <a:extLst>
              <a:ext uri="{FF2B5EF4-FFF2-40B4-BE49-F238E27FC236}">
                <a16:creationId xmlns:a16="http://schemas.microsoft.com/office/drawing/2014/main" id="{8A865C7D-FC93-4A14-8B30-DB6756B73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099" y="936703"/>
            <a:ext cx="4263901" cy="559340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F9133CC-BF47-42E6-BFE3-545AF3074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
        <p:nvSpPr>
          <p:cNvPr id="2" name="TextBox 1">
            <a:extLst>
              <a:ext uri="{FF2B5EF4-FFF2-40B4-BE49-F238E27FC236}">
                <a16:creationId xmlns:a16="http://schemas.microsoft.com/office/drawing/2014/main" id="{A6C2B2F1-3F7A-461A-8B86-C8472F9B82E0}"/>
              </a:ext>
            </a:extLst>
          </p:cNvPr>
          <p:cNvSpPr txBox="1"/>
          <p:nvPr/>
        </p:nvSpPr>
        <p:spPr>
          <a:xfrm>
            <a:off x="752475" y="1333499"/>
            <a:ext cx="3838575" cy="923330"/>
          </a:xfrm>
          <a:prstGeom prst="rect">
            <a:avLst/>
          </a:prstGeom>
          <a:noFill/>
        </p:spPr>
        <p:txBody>
          <a:bodyPr wrap="square" rtlCol="0">
            <a:spAutoFit/>
          </a:bodyPr>
          <a:lstStyle/>
          <a:p>
            <a:r>
              <a:rPr lang="en-US" dirty="0">
                <a:solidFill>
                  <a:schemeClr val="accent1">
                    <a:lumMod val="50000"/>
                  </a:schemeClr>
                </a:solidFill>
              </a:rPr>
              <a:t>Voucher will be sent ONLY after signed briefing documents and supporting documentation are returned.</a:t>
            </a:r>
          </a:p>
        </p:txBody>
      </p:sp>
      <p:sp>
        <p:nvSpPr>
          <p:cNvPr id="8" name="TextBox 7">
            <a:extLst>
              <a:ext uri="{FF2B5EF4-FFF2-40B4-BE49-F238E27FC236}">
                <a16:creationId xmlns:a16="http://schemas.microsoft.com/office/drawing/2014/main" id="{ACC4EF33-704D-4404-BF80-C8CDC4BA7BFB}"/>
              </a:ext>
            </a:extLst>
          </p:cNvPr>
          <p:cNvSpPr txBox="1"/>
          <p:nvPr/>
        </p:nvSpPr>
        <p:spPr>
          <a:xfrm>
            <a:off x="752474" y="2782669"/>
            <a:ext cx="3838575" cy="646331"/>
          </a:xfrm>
          <a:prstGeom prst="rect">
            <a:avLst/>
          </a:prstGeom>
          <a:noFill/>
        </p:spPr>
        <p:txBody>
          <a:bodyPr wrap="square" rtlCol="0">
            <a:spAutoFit/>
          </a:bodyPr>
          <a:lstStyle/>
          <a:p>
            <a:r>
              <a:rPr lang="en-US" dirty="0">
                <a:solidFill>
                  <a:schemeClr val="accent1">
                    <a:lumMod val="50000"/>
                  </a:schemeClr>
                </a:solidFill>
              </a:rPr>
              <a:t>MDHA needs a signed and dated copy for their records.</a:t>
            </a:r>
          </a:p>
        </p:txBody>
      </p:sp>
    </p:spTree>
    <p:extLst>
      <p:ext uri="{BB962C8B-B14F-4D97-AF65-F5344CB8AC3E}">
        <p14:creationId xmlns:p14="http://schemas.microsoft.com/office/powerpoint/2010/main" val="235229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A84DA-EB19-4F95-86D6-6D3BEACAA2A8}"/>
              </a:ext>
            </a:extLst>
          </p:cNvPr>
          <p:cNvSpPr>
            <a:spLocks noGrp="1"/>
          </p:cNvSpPr>
          <p:nvPr>
            <p:ph idx="1"/>
          </p:nvPr>
        </p:nvSpPr>
        <p:spPr>
          <a:xfrm>
            <a:off x="838200" y="1884902"/>
            <a:ext cx="10515600" cy="4351338"/>
          </a:xfrm>
        </p:spPr>
        <p:txBody>
          <a:bodyPr/>
          <a:lstStyle/>
          <a:p>
            <a:pPr marL="0" indent="0" algn="ctr">
              <a:buNone/>
            </a:pPr>
            <a:r>
              <a:rPr lang="en-US" dirty="0">
                <a:solidFill>
                  <a:schemeClr val="accent1">
                    <a:lumMod val="50000"/>
                  </a:schemeClr>
                </a:solidFill>
              </a:rPr>
              <a:t>Section 8 is a federal Housing Choice Voucher program that is administered locally by MDHA.</a:t>
            </a:r>
          </a:p>
          <a:p>
            <a:pPr marL="0" indent="0" algn="ctr">
              <a:buNone/>
            </a:pPr>
            <a:endParaRPr lang="en-US" dirty="0">
              <a:solidFill>
                <a:schemeClr val="accent1">
                  <a:lumMod val="50000"/>
                </a:schemeClr>
              </a:solidFill>
            </a:endParaRPr>
          </a:p>
          <a:p>
            <a:pPr marL="0" indent="0" algn="ctr">
              <a:buNone/>
            </a:pPr>
            <a:r>
              <a:rPr lang="en-US" dirty="0">
                <a:solidFill>
                  <a:schemeClr val="accent1">
                    <a:lumMod val="50000"/>
                  </a:schemeClr>
                </a:solidFill>
              </a:rPr>
              <a:t>A household issued a Section 8 voucher is responsible for finding a market rate unit where the owner/landlord agrees to accept Housing Choice vouchers.  The Section 8 voucher then subsidies the rent of the unit.  The Section 8 subsidy is paid directly to the landlord and the household pays any potential difference.</a:t>
            </a:r>
          </a:p>
        </p:txBody>
      </p:sp>
      <p:sp>
        <p:nvSpPr>
          <p:cNvPr id="4" name="Title 1">
            <a:extLst>
              <a:ext uri="{FF2B5EF4-FFF2-40B4-BE49-F238E27FC236}">
                <a16:creationId xmlns:a16="http://schemas.microsoft.com/office/drawing/2014/main" id="{C94EA9EE-C0B2-4A0D-9179-6DA18319FFA7}"/>
              </a:ext>
            </a:extLst>
          </p:cNvPr>
          <p:cNvSpPr>
            <a:spLocks noGrp="1"/>
          </p:cNvSpPr>
          <p:nvPr>
            <p:ph type="title"/>
          </p:nvPr>
        </p:nvSpPr>
        <p:spPr>
          <a:xfrm>
            <a:off x="0" y="621760"/>
            <a:ext cx="12192000" cy="566961"/>
          </a:xfrm>
          <a:solidFill>
            <a:schemeClr val="accent1">
              <a:lumMod val="50000"/>
            </a:schemeClr>
          </a:solidFill>
        </p:spPr>
        <p:txBody>
          <a:bodyPr>
            <a:normAutofit fontScale="90000"/>
          </a:bodyPr>
          <a:lstStyle/>
          <a:p>
            <a:r>
              <a:rPr lang="en-US" dirty="0">
                <a:solidFill>
                  <a:schemeClr val="bg1"/>
                </a:solidFill>
              </a:rPr>
              <a:t>What is Section 8?</a:t>
            </a:r>
          </a:p>
        </p:txBody>
      </p:sp>
    </p:spTree>
    <p:extLst>
      <p:ext uri="{BB962C8B-B14F-4D97-AF65-F5344CB8AC3E}">
        <p14:creationId xmlns:p14="http://schemas.microsoft.com/office/powerpoint/2010/main" val="308351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0FC111-E2C1-40E9-9C36-DB94B25A0973}"/>
              </a:ext>
            </a:extLst>
          </p:cNvPr>
          <p:cNvSpPr txBox="1">
            <a:spLocks/>
          </p:cNvSpPr>
          <p:nvPr/>
        </p:nvSpPr>
        <p:spPr>
          <a:xfrm>
            <a:off x="0" y="230188"/>
            <a:ext cx="12192000" cy="70539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Navigator responsibilities</a:t>
            </a:r>
          </a:p>
        </p:txBody>
      </p:sp>
      <p:graphicFrame>
        <p:nvGraphicFramePr>
          <p:cNvPr id="8" name="Content Placeholder 7">
            <a:extLst>
              <a:ext uri="{FF2B5EF4-FFF2-40B4-BE49-F238E27FC236}">
                <a16:creationId xmlns:a16="http://schemas.microsoft.com/office/drawing/2014/main" id="{CC824678-8254-4C66-BE7F-E19702C503C8}"/>
              </a:ext>
            </a:extLst>
          </p:cNvPr>
          <p:cNvGraphicFramePr>
            <a:graphicFrameLocks noGrp="1"/>
          </p:cNvGraphicFramePr>
          <p:nvPr>
            <p:ph idx="1"/>
            <p:extLst>
              <p:ext uri="{D42A27DB-BD31-4B8C-83A1-F6EECF244321}">
                <p14:modId xmlns:p14="http://schemas.microsoft.com/office/powerpoint/2010/main" val="2522112114"/>
              </p:ext>
            </p:extLst>
          </p:nvPr>
        </p:nvGraphicFramePr>
        <p:xfrm>
          <a:off x="990600" y="15113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47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532F1B-7EFF-4A59-8519-8C0DA6C5F86E}"/>
              </a:ext>
            </a:extLst>
          </p:cNvPr>
          <p:cNvSpPr txBox="1">
            <a:spLocks/>
          </p:cNvSpPr>
          <p:nvPr/>
        </p:nvSpPr>
        <p:spPr>
          <a:xfrm>
            <a:off x="0" y="328341"/>
            <a:ext cx="12192000" cy="70539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Cheat Sheet</a:t>
            </a:r>
          </a:p>
        </p:txBody>
      </p:sp>
      <p:pic>
        <p:nvPicPr>
          <p:cNvPr id="6" name="Picture 5">
            <a:extLst>
              <a:ext uri="{FF2B5EF4-FFF2-40B4-BE49-F238E27FC236}">
                <a16:creationId xmlns:a16="http://schemas.microsoft.com/office/drawing/2014/main" id="{82541ACC-AF95-4195-B7C0-5C2A57AEE8B6}"/>
              </a:ext>
            </a:extLst>
          </p:cNvPr>
          <p:cNvPicPr>
            <a:picLocks noChangeAspect="1"/>
          </p:cNvPicPr>
          <p:nvPr/>
        </p:nvPicPr>
        <p:blipFill>
          <a:blip r:embed="rId2"/>
          <a:stretch>
            <a:fillRect/>
          </a:stretch>
        </p:blipFill>
        <p:spPr>
          <a:xfrm>
            <a:off x="211718" y="1614563"/>
            <a:ext cx="4424646" cy="4351338"/>
          </a:xfrm>
          <a:prstGeom prst="rect">
            <a:avLst/>
          </a:prstGeom>
        </p:spPr>
      </p:pic>
      <p:pic>
        <p:nvPicPr>
          <p:cNvPr id="8" name="Picture 7">
            <a:extLst>
              <a:ext uri="{FF2B5EF4-FFF2-40B4-BE49-F238E27FC236}">
                <a16:creationId xmlns:a16="http://schemas.microsoft.com/office/drawing/2014/main" id="{37D47010-39F2-4AFC-8DB5-03815012922C}"/>
              </a:ext>
            </a:extLst>
          </p:cNvPr>
          <p:cNvPicPr>
            <a:picLocks noChangeAspect="1"/>
          </p:cNvPicPr>
          <p:nvPr/>
        </p:nvPicPr>
        <p:blipFill>
          <a:blip r:embed="rId3"/>
          <a:stretch>
            <a:fillRect/>
          </a:stretch>
        </p:blipFill>
        <p:spPr>
          <a:xfrm>
            <a:off x="4636364" y="1614563"/>
            <a:ext cx="4226156" cy="4351339"/>
          </a:xfrm>
          <a:prstGeom prst="rect">
            <a:avLst/>
          </a:prstGeom>
        </p:spPr>
      </p:pic>
      <p:pic>
        <p:nvPicPr>
          <p:cNvPr id="12" name="Picture 11">
            <a:extLst>
              <a:ext uri="{FF2B5EF4-FFF2-40B4-BE49-F238E27FC236}">
                <a16:creationId xmlns:a16="http://schemas.microsoft.com/office/drawing/2014/main" id="{7FBD370A-3F10-4382-8AB7-4BCC71665300}"/>
              </a:ext>
            </a:extLst>
          </p:cNvPr>
          <p:cNvPicPr>
            <a:picLocks noChangeAspect="1"/>
          </p:cNvPicPr>
          <p:nvPr/>
        </p:nvPicPr>
        <p:blipFill>
          <a:blip r:embed="rId4"/>
          <a:stretch>
            <a:fillRect/>
          </a:stretch>
        </p:blipFill>
        <p:spPr>
          <a:xfrm>
            <a:off x="9061010" y="2088581"/>
            <a:ext cx="2542541" cy="1182753"/>
          </a:xfrm>
          <a:prstGeom prst="rect">
            <a:avLst/>
          </a:prstGeom>
        </p:spPr>
      </p:pic>
    </p:spTree>
    <p:extLst>
      <p:ext uri="{BB962C8B-B14F-4D97-AF65-F5344CB8AC3E}">
        <p14:creationId xmlns:p14="http://schemas.microsoft.com/office/powerpoint/2010/main" val="137294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706DF-EBBD-4AE0-9F9E-90685CD9977B}"/>
              </a:ext>
            </a:extLst>
          </p:cNvPr>
          <p:cNvSpPr>
            <a:spLocks noGrp="1"/>
          </p:cNvSpPr>
          <p:nvPr>
            <p:ph idx="1"/>
          </p:nvPr>
        </p:nvSpPr>
        <p:spPr>
          <a:xfrm>
            <a:off x="838200" y="2721737"/>
            <a:ext cx="10515600" cy="1831975"/>
          </a:xfrm>
        </p:spPr>
        <p:txBody>
          <a:bodyPr/>
          <a:lstStyle/>
          <a:p>
            <a:pPr marL="0" indent="0" algn="ctr">
              <a:buNone/>
            </a:pPr>
            <a:r>
              <a:rPr lang="en-US" dirty="0"/>
              <a:t>Please email any questions you have about the Section 8 application process to </a:t>
            </a:r>
            <a:r>
              <a:rPr lang="en-US" dirty="0">
                <a:hlinkClick r:id="rId2"/>
              </a:rPr>
              <a:t>NashvilleCES@Nashville.gov</a:t>
            </a:r>
            <a:r>
              <a:rPr lang="en-US" dirty="0"/>
              <a:t> </a:t>
            </a:r>
          </a:p>
          <a:p>
            <a:pPr marL="0" indent="0" algn="ctr">
              <a:buNone/>
            </a:pPr>
            <a:endParaRPr lang="en-US" dirty="0"/>
          </a:p>
        </p:txBody>
      </p:sp>
      <p:sp>
        <p:nvSpPr>
          <p:cNvPr id="4" name="TextBox 3">
            <a:extLst>
              <a:ext uri="{FF2B5EF4-FFF2-40B4-BE49-F238E27FC236}">
                <a16:creationId xmlns:a16="http://schemas.microsoft.com/office/drawing/2014/main" id="{580E2EB2-664F-4509-A823-52E6078E5A52}"/>
              </a:ext>
            </a:extLst>
          </p:cNvPr>
          <p:cNvSpPr txBox="1"/>
          <p:nvPr/>
        </p:nvSpPr>
        <p:spPr>
          <a:xfrm>
            <a:off x="0" y="1033272"/>
            <a:ext cx="12192000" cy="523220"/>
          </a:xfrm>
          <a:prstGeom prst="rect">
            <a:avLst/>
          </a:prstGeom>
          <a:noFill/>
        </p:spPr>
        <p:txBody>
          <a:bodyPr wrap="square" rtlCol="0">
            <a:spAutoFit/>
          </a:bodyPr>
          <a:lstStyle/>
          <a:p>
            <a:pPr algn="ctr"/>
            <a:r>
              <a:rPr lang="en-US" sz="2800" dirty="0"/>
              <a:t>Thank you for completing this training!</a:t>
            </a:r>
          </a:p>
        </p:txBody>
      </p:sp>
      <p:pic>
        <p:nvPicPr>
          <p:cNvPr id="5" name="Picture 4" descr="A picture containing drawing&#10;&#10;Description automatically generated">
            <a:extLst>
              <a:ext uri="{FF2B5EF4-FFF2-40B4-BE49-F238E27FC236}">
                <a16:creationId xmlns:a16="http://schemas.microsoft.com/office/drawing/2014/main" id="{118F93E5-8CA8-4B4F-94CA-733B7A3B6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spTree>
    <p:extLst>
      <p:ext uri="{BB962C8B-B14F-4D97-AF65-F5344CB8AC3E}">
        <p14:creationId xmlns:p14="http://schemas.microsoft.com/office/powerpoint/2010/main" val="84283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812372-D363-4051-B8C5-E8D2F9FD3F4C}"/>
              </a:ext>
            </a:extLst>
          </p:cNvPr>
          <p:cNvSpPr txBox="1">
            <a:spLocks/>
          </p:cNvSpPr>
          <p:nvPr/>
        </p:nvSpPr>
        <p:spPr>
          <a:xfrm>
            <a:off x="0" y="621760"/>
            <a:ext cx="12192000" cy="566961"/>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Section 8 vouchers available through CE</a:t>
            </a:r>
          </a:p>
        </p:txBody>
      </p:sp>
      <p:graphicFrame>
        <p:nvGraphicFramePr>
          <p:cNvPr id="7" name="Table 7">
            <a:extLst>
              <a:ext uri="{FF2B5EF4-FFF2-40B4-BE49-F238E27FC236}">
                <a16:creationId xmlns:a16="http://schemas.microsoft.com/office/drawing/2014/main" id="{FB6E3CA9-2CE4-4000-ACB9-D0F9F3221C64}"/>
              </a:ext>
            </a:extLst>
          </p:cNvPr>
          <p:cNvGraphicFramePr>
            <a:graphicFrameLocks noGrp="1"/>
          </p:cNvGraphicFramePr>
          <p:nvPr>
            <p:extLst>
              <p:ext uri="{D42A27DB-BD31-4B8C-83A1-F6EECF244321}">
                <p14:modId xmlns:p14="http://schemas.microsoft.com/office/powerpoint/2010/main" val="2547848700"/>
              </p:ext>
            </p:extLst>
          </p:nvPr>
        </p:nvGraphicFramePr>
        <p:xfrm>
          <a:off x="1031045" y="1879263"/>
          <a:ext cx="9656416" cy="4523223"/>
        </p:xfrm>
        <a:graphic>
          <a:graphicData uri="http://schemas.openxmlformats.org/drawingml/2006/table">
            <a:tbl>
              <a:tblPr firstRow="1" bandRow="1">
                <a:tableStyleId>{5C22544A-7EE6-4342-B048-85BDC9FD1C3A}</a:tableStyleId>
              </a:tblPr>
              <a:tblGrid>
                <a:gridCol w="2414104">
                  <a:extLst>
                    <a:ext uri="{9D8B030D-6E8A-4147-A177-3AD203B41FA5}">
                      <a16:colId xmlns:a16="http://schemas.microsoft.com/office/drawing/2014/main" val="1188320567"/>
                    </a:ext>
                  </a:extLst>
                </a:gridCol>
                <a:gridCol w="2414104">
                  <a:extLst>
                    <a:ext uri="{9D8B030D-6E8A-4147-A177-3AD203B41FA5}">
                      <a16:colId xmlns:a16="http://schemas.microsoft.com/office/drawing/2014/main" val="3087408356"/>
                    </a:ext>
                  </a:extLst>
                </a:gridCol>
                <a:gridCol w="2414104">
                  <a:extLst>
                    <a:ext uri="{9D8B030D-6E8A-4147-A177-3AD203B41FA5}">
                      <a16:colId xmlns:a16="http://schemas.microsoft.com/office/drawing/2014/main" val="3467636690"/>
                    </a:ext>
                  </a:extLst>
                </a:gridCol>
                <a:gridCol w="2414104">
                  <a:extLst>
                    <a:ext uri="{9D8B030D-6E8A-4147-A177-3AD203B41FA5}">
                      <a16:colId xmlns:a16="http://schemas.microsoft.com/office/drawing/2014/main" val="4136651945"/>
                    </a:ext>
                  </a:extLst>
                </a:gridCol>
              </a:tblGrid>
              <a:tr h="190296">
                <a:tc>
                  <a:txBody>
                    <a:bodyPr/>
                    <a:lstStyle/>
                    <a:p>
                      <a:endParaRPr lang="en-US" dirty="0"/>
                    </a:p>
                  </a:txBody>
                  <a:tcPr/>
                </a:tc>
                <a:tc>
                  <a:txBody>
                    <a:bodyPr/>
                    <a:lstStyle/>
                    <a:p>
                      <a:pPr algn="ctr"/>
                      <a:r>
                        <a:rPr lang="en-US" sz="3200" dirty="0"/>
                        <a:t>Set Aside</a:t>
                      </a:r>
                    </a:p>
                  </a:txBody>
                  <a:tcPr/>
                </a:tc>
                <a:tc>
                  <a:txBody>
                    <a:bodyPr/>
                    <a:lstStyle/>
                    <a:p>
                      <a:pPr algn="ctr"/>
                      <a:r>
                        <a:rPr lang="en-US" sz="3200" dirty="0"/>
                        <a:t>Mainstream</a:t>
                      </a:r>
                    </a:p>
                  </a:txBody>
                  <a:tcPr/>
                </a:tc>
                <a:tc>
                  <a:txBody>
                    <a:bodyPr/>
                    <a:lstStyle/>
                    <a:p>
                      <a:pPr algn="ctr"/>
                      <a:r>
                        <a:rPr lang="en-US" sz="3200" dirty="0"/>
                        <a:t>EHV</a:t>
                      </a:r>
                    </a:p>
                  </a:txBody>
                  <a:tcPr/>
                </a:tc>
                <a:extLst>
                  <a:ext uri="{0D108BD9-81ED-4DB2-BD59-A6C34878D82A}">
                    <a16:rowId xmlns:a16="http://schemas.microsoft.com/office/drawing/2014/main" val="1991653085"/>
                  </a:ext>
                </a:extLst>
              </a:tr>
              <a:tr h="1214842">
                <a:tc>
                  <a:txBody>
                    <a:bodyPr/>
                    <a:lstStyle/>
                    <a:p>
                      <a:endParaRPr lang="en-US" dirty="0"/>
                    </a:p>
                    <a:p>
                      <a:r>
                        <a:rPr lang="en-US" dirty="0"/>
                        <a:t>Eligibility Requirements</a:t>
                      </a:r>
                    </a:p>
                  </a:txBody>
                  <a:tcPr>
                    <a:solidFill>
                      <a:schemeClr val="accent3">
                        <a:lumMod val="20000"/>
                        <a:lumOff val="80000"/>
                      </a:schemeClr>
                    </a:solidFill>
                  </a:tcPr>
                </a:tc>
                <a:tc>
                  <a:txBody>
                    <a:bodyPr/>
                    <a:lstStyle/>
                    <a:p>
                      <a:pPr marL="0" indent="0">
                        <a:buFont typeface="Arial" panose="020B0604020202020204" pitchFamily="34" charset="0"/>
                        <a:buNone/>
                      </a:pPr>
                      <a:r>
                        <a:rPr lang="en-US" dirty="0"/>
                        <a:t>Cat. 1 literal homelessness</a:t>
                      </a:r>
                    </a:p>
                  </a:txBody>
                  <a:tcPr/>
                </a:tc>
                <a:tc>
                  <a:txBody>
                    <a:bodyPr/>
                    <a:lstStyle/>
                    <a:p>
                      <a:pPr marL="285750" indent="-285750">
                        <a:buFont typeface="Arial" panose="020B0604020202020204" pitchFamily="34" charset="0"/>
                        <a:buChar char="•"/>
                      </a:pPr>
                      <a:r>
                        <a:rPr lang="en-US" dirty="0"/>
                        <a:t>Age 18 - 61</a:t>
                      </a:r>
                    </a:p>
                    <a:p>
                      <a:pPr marL="285750" indent="-285750">
                        <a:buFont typeface="Arial" panose="020B0604020202020204" pitchFamily="34" charset="0"/>
                        <a:buChar char="•"/>
                      </a:pPr>
                      <a:r>
                        <a:rPr lang="en-US" dirty="0"/>
                        <a:t>Disabling condition</a:t>
                      </a:r>
                    </a:p>
                    <a:p>
                      <a:pPr marL="285750" indent="-285750">
                        <a:buFont typeface="Arial" panose="020B0604020202020204" pitchFamily="34" charset="0"/>
                        <a:buChar char="•"/>
                      </a:pPr>
                      <a:r>
                        <a:rPr lang="en-US" dirty="0"/>
                        <a:t>Cat. 1 literal homelessness</a:t>
                      </a:r>
                    </a:p>
                    <a:p>
                      <a:pPr marL="0" indent="0">
                        <a:buFont typeface="Arial" panose="020B0604020202020204" pitchFamily="34" charset="0"/>
                        <a:buNone/>
                      </a:pPr>
                      <a:r>
                        <a:rPr lang="en-US" dirty="0"/>
                        <a:t>     + Housed with RRH</a:t>
                      </a:r>
                    </a:p>
                  </a:txBody>
                  <a:tcPr/>
                </a:tc>
                <a:tc>
                  <a:txBody>
                    <a:bodyPr/>
                    <a:lstStyle/>
                    <a:p>
                      <a:pPr marL="0" indent="0">
                        <a:buFont typeface="Arial" panose="020B0604020202020204" pitchFamily="34" charset="0"/>
                        <a:buNone/>
                      </a:pPr>
                      <a:r>
                        <a:rPr lang="en-US" dirty="0"/>
                        <a:t>Cat. 1 literal homelessness</a:t>
                      </a:r>
                    </a:p>
                    <a:p>
                      <a:pPr marL="0" indent="0">
                        <a:buFont typeface="Arial" panose="020B0604020202020204" pitchFamily="34" charset="0"/>
                        <a:buNone/>
                      </a:pPr>
                      <a:r>
                        <a:rPr lang="en-US" dirty="0"/>
                        <a:t>+ Housed with RRH</a:t>
                      </a:r>
                    </a:p>
                  </a:txBody>
                  <a:tcPr/>
                </a:tc>
                <a:extLst>
                  <a:ext uri="{0D108BD9-81ED-4DB2-BD59-A6C34878D82A}">
                    <a16:rowId xmlns:a16="http://schemas.microsoft.com/office/drawing/2014/main" val="1658532490"/>
                  </a:ext>
                </a:extLst>
              </a:tr>
              <a:tr h="1495190">
                <a:tc>
                  <a:txBody>
                    <a:bodyPr/>
                    <a:lstStyle/>
                    <a:p>
                      <a:endParaRPr lang="en-US" dirty="0"/>
                    </a:p>
                    <a:p>
                      <a:endParaRPr lang="en-US" dirty="0"/>
                    </a:p>
                    <a:p>
                      <a:r>
                        <a:rPr lang="en-US" dirty="0"/>
                        <a:t>Referral Process</a:t>
                      </a:r>
                    </a:p>
                  </a:txBody>
                  <a:tcPr>
                    <a:solidFill>
                      <a:schemeClr val="accent3">
                        <a:lumMod val="20000"/>
                        <a:lumOff val="80000"/>
                      </a:schemeClr>
                    </a:solidFill>
                  </a:tcPr>
                </a:tc>
                <a:tc>
                  <a:txBody>
                    <a:bodyPr/>
                    <a:lstStyle/>
                    <a:p>
                      <a:pPr marL="285750" indent="-285750">
                        <a:buFont typeface="Arial" panose="020B0604020202020204" pitchFamily="34" charset="0"/>
                        <a:buChar char="•"/>
                      </a:pPr>
                      <a:r>
                        <a:rPr lang="en-US" dirty="0"/>
                        <a:t>Care Coordination meeting</a:t>
                      </a:r>
                    </a:p>
                  </a:txBody>
                  <a:tcPr/>
                </a:tc>
                <a:tc>
                  <a:txBody>
                    <a:bodyPr/>
                    <a:lstStyle/>
                    <a:p>
                      <a:pPr marL="285750" indent="-285750">
                        <a:buFont typeface="Arial" panose="020B0604020202020204" pitchFamily="34" charset="0"/>
                        <a:buChar char="•"/>
                      </a:pPr>
                      <a:r>
                        <a:rPr lang="en-US" dirty="0"/>
                        <a:t>Care Coordination meeting</a:t>
                      </a:r>
                    </a:p>
                    <a:p>
                      <a:pPr marL="285750" indent="-285750">
                        <a:buFont typeface="Arial" panose="020B0604020202020204" pitchFamily="34" charset="0"/>
                        <a:buChar char="•"/>
                      </a:pPr>
                      <a:r>
                        <a:rPr lang="en-US" dirty="0"/>
                        <a:t>Directly to RRH program</a:t>
                      </a:r>
                    </a:p>
                  </a:txBody>
                  <a:tcPr/>
                </a:tc>
                <a:tc>
                  <a:txBody>
                    <a:bodyPr/>
                    <a:lstStyle/>
                    <a:p>
                      <a:pPr marL="285750" indent="-285750">
                        <a:buFont typeface="Arial" panose="020B0604020202020204" pitchFamily="34" charset="0"/>
                        <a:buChar char="•"/>
                      </a:pPr>
                      <a:r>
                        <a:rPr lang="en-US" dirty="0"/>
                        <a:t>Care Coordination meeting</a:t>
                      </a:r>
                    </a:p>
                    <a:p>
                      <a:pPr marL="285750" indent="-285750">
                        <a:buFont typeface="Arial" panose="020B0604020202020204" pitchFamily="34" charset="0"/>
                        <a:buChar char="•"/>
                      </a:pPr>
                      <a:r>
                        <a:rPr lang="en-US" dirty="0"/>
                        <a:t>Directly to RRH program</a:t>
                      </a:r>
                    </a:p>
                  </a:txBody>
                  <a:tcPr/>
                </a:tc>
                <a:extLst>
                  <a:ext uri="{0D108BD9-81ED-4DB2-BD59-A6C34878D82A}">
                    <a16:rowId xmlns:a16="http://schemas.microsoft.com/office/drawing/2014/main" val="4035481369"/>
                  </a:ext>
                </a:extLst>
              </a:tr>
              <a:tr h="985873">
                <a:tc>
                  <a:txBody>
                    <a:bodyPr/>
                    <a:lstStyle/>
                    <a:p>
                      <a:endParaRPr lang="en-US" dirty="0"/>
                    </a:p>
                    <a:p>
                      <a:r>
                        <a:rPr lang="en-US" dirty="0"/>
                        <a:t>Application</a:t>
                      </a:r>
                    </a:p>
                  </a:txBody>
                  <a:tcPr>
                    <a:solidFill>
                      <a:schemeClr val="accent3">
                        <a:lumMod val="20000"/>
                        <a:lumOff val="80000"/>
                      </a:schemeClr>
                    </a:solidFill>
                  </a:tcPr>
                </a:tc>
                <a:tc>
                  <a:txBody>
                    <a:bodyPr/>
                    <a:lstStyle/>
                    <a:p>
                      <a:r>
                        <a:rPr lang="en-US" dirty="0"/>
                        <a:t>MDHA packet</a:t>
                      </a:r>
                    </a:p>
                  </a:txBody>
                  <a:tcPr/>
                </a:tc>
                <a:tc>
                  <a:txBody>
                    <a:bodyPr/>
                    <a:lstStyle/>
                    <a:p>
                      <a:r>
                        <a:rPr lang="en-US" dirty="0"/>
                        <a:t>MDHA packet + Mainstream referral form</a:t>
                      </a:r>
                    </a:p>
                  </a:txBody>
                  <a:tcPr/>
                </a:tc>
                <a:tc>
                  <a:txBody>
                    <a:bodyPr/>
                    <a:lstStyle/>
                    <a:p>
                      <a:r>
                        <a:rPr lang="en-US" dirty="0"/>
                        <a:t>MDHA packet + EHV referral form</a:t>
                      </a:r>
                    </a:p>
                  </a:txBody>
                  <a:tcPr/>
                </a:tc>
                <a:extLst>
                  <a:ext uri="{0D108BD9-81ED-4DB2-BD59-A6C34878D82A}">
                    <a16:rowId xmlns:a16="http://schemas.microsoft.com/office/drawing/2014/main" val="670452362"/>
                  </a:ext>
                </a:extLst>
              </a:tr>
            </a:tbl>
          </a:graphicData>
        </a:graphic>
      </p:graphicFrame>
    </p:spTree>
    <p:extLst>
      <p:ext uri="{BB962C8B-B14F-4D97-AF65-F5344CB8AC3E}">
        <p14:creationId xmlns:p14="http://schemas.microsoft.com/office/powerpoint/2010/main" val="92636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7DC14-50EA-451D-AE88-7C86FF56F704}"/>
              </a:ext>
            </a:extLst>
          </p:cNvPr>
          <p:cNvSpPr txBox="1"/>
          <p:nvPr/>
        </p:nvSpPr>
        <p:spPr>
          <a:xfrm>
            <a:off x="0" y="2967335"/>
            <a:ext cx="12192000" cy="923330"/>
          </a:xfrm>
          <a:prstGeom prst="rect">
            <a:avLst/>
          </a:prstGeom>
          <a:noFill/>
        </p:spPr>
        <p:txBody>
          <a:bodyPr wrap="square" rtlCol="0">
            <a:spAutoFit/>
          </a:bodyPr>
          <a:lstStyle/>
          <a:p>
            <a:pPr algn="ctr"/>
            <a:r>
              <a:rPr lang="en-US" sz="5400" dirty="0">
                <a:solidFill>
                  <a:schemeClr val="bg1"/>
                </a:solidFill>
              </a:rPr>
              <a:t>REFERRAL PROCESS</a:t>
            </a:r>
          </a:p>
        </p:txBody>
      </p:sp>
    </p:spTree>
    <p:extLst>
      <p:ext uri="{BB962C8B-B14F-4D97-AF65-F5344CB8AC3E}">
        <p14:creationId xmlns:p14="http://schemas.microsoft.com/office/powerpoint/2010/main" val="331042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E70C8B0-1260-4353-97CC-11615FBCBA86}"/>
              </a:ext>
            </a:extLst>
          </p:cNvPr>
          <p:cNvGraphicFramePr>
            <a:graphicFrameLocks noGrp="1"/>
          </p:cNvGraphicFramePr>
          <p:nvPr>
            <p:ph idx="1"/>
            <p:extLst>
              <p:ext uri="{D42A27DB-BD31-4B8C-83A1-F6EECF244321}">
                <p14:modId xmlns:p14="http://schemas.microsoft.com/office/powerpoint/2010/main" val="1107351006"/>
              </p:ext>
            </p:extLst>
          </p:nvPr>
        </p:nvGraphicFramePr>
        <p:xfrm>
          <a:off x="838200" y="14541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32CCE3F6-1C6F-4BBA-9490-CD5771D21D51}"/>
              </a:ext>
            </a:extLst>
          </p:cNvPr>
          <p:cNvSpPr txBox="1">
            <a:spLocks/>
          </p:cNvSpPr>
          <p:nvPr/>
        </p:nvSpPr>
        <p:spPr>
          <a:xfrm>
            <a:off x="0" y="621760"/>
            <a:ext cx="12192000" cy="566961"/>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Referral Process – Interest List</a:t>
            </a:r>
          </a:p>
        </p:txBody>
      </p:sp>
      <p:sp>
        <p:nvSpPr>
          <p:cNvPr id="6" name="TextBox 5">
            <a:extLst>
              <a:ext uri="{FF2B5EF4-FFF2-40B4-BE49-F238E27FC236}">
                <a16:creationId xmlns:a16="http://schemas.microsoft.com/office/drawing/2014/main" id="{8BFCFD9F-F09A-4BE3-A074-ACD0AB2C3479}"/>
              </a:ext>
            </a:extLst>
          </p:cNvPr>
          <p:cNvSpPr txBox="1"/>
          <p:nvPr/>
        </p:nvSpPr>
        <p:spPr>
          <a:xfrm>
            <a:off x="5886450" y="5913074"/>
            <a:ext cx="5772150" cy="646331"/>
          </a:xfrm>
          <a:prstGeom prst="rect">
            <a:avLst/>
          </a:prstGeom>
          <a:noFill/>
        </p:spPr>
        <p:txBody>
          <a:bodyPr wrap="square" rtlCol="0">
            <a:spAutoFit/>
          </a:bodyPr>
          <a:lstStyle/>
          <a:p>
            <a:r>
              <a:rPr lang="en-US" dirty="0"/>
              <a:t>* If household is in DV CE, documents can be emailed to </a:t>
            </a:r>
            <a:r>
              <a:rPr lang="en-US" dirty="0">
                <a:hlinkClick r:id="rId7"/>
              </a:rPr>
              <a:t>NashvilleCES@nashville.gov</a:t>
            </a:r>
            <a:r>
              <a:rPr lang="en-US" dirty="0"/>
              <a:t> directly.</a:t>
            </a:r>
          </a:p>
        </p:txBody>
      </p:sp>
    </p:spTree>
    <p:extLst>
      <p:ext uri="{BB962C8B-B14F-4D97-AF65-F5344CB8AC3E}">
        <p14:creationId xmlns:p14="http://schemas.microsoft.com/office/powerpoint/2010/main" val="299385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50553A-AD2F-4E32-BD01-DEE0C9B1D0FF}"/>
              </a:ext>
            </a:extLst>
          </p:cNvPr>
          <p:cNvSpPr txBox="1">
            <a:spLocks/>
          </p:cNvSpPr>
          <p:nvPr/>
        </p:nvSpPr>
        <p:spPr>
          <a:xfrm>
            <a:off x="0" y="621760"/>
            <a:ext cx="12192000" cy="566961"/>
          </a:xfrm>
          <a:prstGeom prst="rect">
            <a:avLst/>
          </a:prstGeom>
          <a:solidFill>
            <a:schemeClr val="accent1">
              <a:lumMod val="5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Referral Process – Care Coordination Meeting</a:t>
            </a:r>
          </a:p>
        </p:txBody>
      </p:sp>
      <p:graphicFrame>
        <p:nvGraphicFramePr>
          <p:cNvPr id="11" name="Content Placeholder 10">
            <a:extLst>
              <a:ext uri="{FF2B5EF4-FFF2-40B4-BE49-F238E27FC236}">
                <a16:creationId xmlns:a16="http://schemas.microsoft.com/office/drawing/2014/main" id="{BF1F1BBD-21E8-44D2-856B-3BDD038B9758}"/>
              </a:ext>
            </a:extLst>
          </p:cNvPr>
          <p:cNvGraphicFramePr>
            <a:graphicFrameLocks noGrp="1"/>
          </p:cNvGraphicFramePr>
          <p:nvPr>
            <p:ph idx="1"/>
            <p:extLst>
              <p:ext uri="{D42A27DB-BD31-4B8C-83A1-F6EECF244321}">
                <p14:modId xmlns:p14="http://schemas.microsoft.com/office/powerpoint/2010/main" val="2747547790"/>
              </p:ext>
            </p:extLst>
          </p:nvPr>
        </p:nvGraphicFramePr>
        <p:xfrm>
          <a:off x="723900" y="1617886"/>
          <a:ext cx="10515600" cy="3368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D3B65ED3-DFB3-4DA1-8962-5B73CE2E3E67}"/>
              </a:ext>
            </a:extLst>
          </p:cNvPr>
          <p:cNvSpPr txBox="1"/>
          <p:nvPr/>
        </p:nvSpPr>
        <p:spPr>
          <a:xfrm>
            <a:off x="8443912" y="4524673"/>
            <a:ext cx="2400301" cy="923330"/>
          </a:xfrm>
          <a:prstGeom prst="rect">
            <a:avLst/>
          </a:prstGeom>
          <a:noFill/>
        </p:spPr>
        <p:txBody>
          <a:bodyPr wrap="square" rtlCol="0">
            <a:spAutoFit/>
          </a:bodyPr>
          <a:lstStyle/>
          <a:p>
            <a:r>
              <a:rPr lang="en-US" dirty="0">
                <a:solidFill>
                  <a:srgbClr val="002060"/>
                </a:solidFill>
              </a:rPr>
              <a:t>Please do NOT fill out and upload application until a referral is made</a:t>
            </a:r>
          </a:p>
        </p:txBody>
      </p:sp>
      <p:cxnSp>
        <p:nvCxnSpPr>
          <p:cNvPr id="16" name="Straight Arrow Connector 15">
            <a:extLst>
              <a:ext uri="{FF2B5EF4-FFF2-40B4-BE49-F238E27FC236}">
                <a16:creationId xmlns:a16="http://schemas.microsoft.com/office/drawing/2014/main" id="{24A3B815-25F8-4646-B1AF-1E65F24D7D28}"/>
              </a:ext>
            </a:extLst>
          </p:cNvPr>
          <p:cNvCxnSpPr/>
          <p:nvPr/>
        </p:nvCxnSpPr>
        <p:spPr>
          <a:xfrm flipH="1">
            <a:off x="9751219" y="4057650"/>
            <a:ext cx="421481" cy="467023"/>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9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92CD07-45DD-44F0-BFDA-EC24C5CF3E23}"/>
              </a:ext>
            </a:extLst>
          </p:cNvPr>
          <p:cNvSpPr>
            <a:spLocks noGrp="1"/>
          </p:cNvSpPr>
          <p:nvPr>
            <p:ph type="title"/>
          </p:nvPr>
        </p:nvSpPr>
        <p:spPr>
          <a:xfrm>
            <a:off x="0" y="621760"/>
            <a:ext cx="12192000" cy="566961"/>
          </a:xfrm>
          <a:solidFill>
            <a:schemeClr val="accent1">
              <a:lumMod val="50000"/>
            </a:schemeClr>
          </a:solidFill>
        </p:spPr>
        <p:txBody>
          <a:bodyPr>
            <a:normAutofit fontScale="90000"/>
          </a:bodyPr>
          <a:lstStyle/>
          <a:p>
            <a:r>
              <a:rPr lang="en-US" dirty="0">
                <a:solidFill>
                  <a:schemeClr val="bg1"/>
                </a:solidFill>
              </a:rPr>
              <a:t>Referral process – RRH households</a:t>
            </a:r>
          </a:p>
        </p:txBody>
      </p:sp>
      <p:sp>
        <p:nvSpPr>
          <p:cNvPr id="3" name="Content Placeholder 2">
            <a:extLst>
              <a:ext uri="{FF2B5EF4-FFF2-40B4-BE49-F238E27FC236}">
                <a16:creationId xmlns:a16="http://schemas.microsoft.com/office/drawing/2014/main" id="{6F7AD29D-3314-4692-8BEC-B5ECB170C7B8}"/>
              </a:ext>
            </a:extLst>
          </p:cNvPr>
          <p:cNvSpPr>
            <a:spLocks noGrp="1"/>
          </p:cNvSpPr>
          <p:nvPr>
            <p:ph idx="1"/>
          </p:nvPr>
        </p:nvSpPr>
        <p:spPr>
          <a:xfrm>
            <a:off x="1726882" y="1678782"/>
            <a:ext cx="8717280" cy="1421033"/>
          </a:xfrm>
          <a:solidFill>
            <a:schemeClr val="accent1"/>
          </a:solidFill>
        </p:spPr>
        <p:txBody>
          <a:bodyPr>
            <a:normAutofit/>
          </a:bodyPr>
          <a:lstStyle/>
          <a:p>
            <a:pPr marL="0" indent="0">
              <a:buNone/>
            </a:pPr>
            <a:r>
              <a:rPr lang="en-US" dirty="0">
                <a:solidFill>
                  <a:schemeClr val="bg1"/>
                </a:solidFill>
              </a:rPr>
              <a:t>RRH programs will receive an email from CE team regarding additional Mainstream and EHV availability each month.</a:t>
            </a:r>
          </a:p>
        </p:txBody>
      </p:sp>
      <p:sp>
        <p:nvSpPr>
          <p:cNvPr id="6" name="TextBox 5">
            <a:extLst>
              <a:ext uri="{FF2B5EF4-FFF2-40B4-BE49-F238E27FC236}">
                <a16:creationId xmlns:a16="http://schemas.microsoft.com/office/drawing/2014/main" id="{DBDD240F-580D-43D3-9CD8-0D6B432C767B}"/>
              </a:ext>
            </a:extLst>
          </p:cNvPr>
          <p:cNvSpPr txBox="1"/>
          <p:nvPr/>
        </p:nvSpPr>
        <p:spPr>
          <a:xfrm>
            <a:off x="1335024" y="4773174"/>
            <a:ext cx="9957816" cy="1200329"/>
          </a:xfrm>
          <a:prstGeom prst="rect">
            <a:avLst/>
          </a:prstGeom>
          <a:noFill/>
        </p:spPr>
        <p:txBody>
          <a:bodyPr wrap="square" rtlCol="0">
            <a:spAutoFit/>
          </a:bodyPr>
          <a:lstStyle/>
          <a:p>
            <a:endParaRPr lang="en-US" dirty="0">
              <a:solidFill>
                <a:schemeClr val="accent1">
                  <a:lumMod val="50000"/>
                </a:schemeClr>
              </a:solidFill>
            </a:endParaRPr>
          </a:p>
          <a:p>
            <a:r>
              <a:rPr lang="en-US" dirty="0">
                <a:solidFill>
                  <a:schemeClr val="accent1">
                    <a:lumMod val="50000"/>
                  </a:schemeClr>
                </a:solidFill>
              </a:rPr>
              <a:t>*** MDHA only allows a certain number of applications to be submitted through Coordinated Entry each month.  With this referral process, we are making sure that we submit as many eligible and complete applications as possible.</a:t>
            </a:r>
          </a:p>
        </p:txBody>
      </p:sp>
      <p:cxnSp>
        <p:nvCxnSpPr>
          <p:cNvPr id="5" name="Straight Connector 4">
            <a:extLst>
              <a:ext uri="{FF2B5EF4-FFF2-40B4-BE49-F238E27FC236}">
                <a16:creationId xmlns:a16="http://schemas.microsoft.com/office/drawing/2014/main" id="{A15DFF12-85A0-4F8E-ACB2-2E85997FCE6C}"/>
              </a:ext>
            </a:extLst>
          </p:cNvPr>
          <p:cNvCxnSpPr/>
          <p:nvPr/>
        </p:nvCxnSpPr>
        <p:spPr>
          <a:xfrm>
            <a:off x="1481328" y="3758186"/>
            <a:ext cx="950061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3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87408F-6FA8-490C-A1FB-41DE60F1AFEB}"/>
              </a:ext>
            </a:extLst>
          </p:cNvPr>
          <p:cNvSpPr txBox="1"/>
          <p:nvPr/>
        </p:nvSpPr>
        <p:spPr>
          <a:xfrm>
            <a:off x="0" y="2967335"/>
            <a:ext cx="12192000" cy="923330"/>
          </a:xfrm>
          <a:prstGeom prst="rect">
            <a:avLst/>
          </a:prstGeom>
          <a:noFill/>
        </p:spPr>
        <p:txBody>
          <a:bodyPr wrap="square" rtlCol="0">
            <a:spAutoFit/>
          </a:bodyPr>
          <a:lstStyle/>
          <a:p>
            <a:pPr algn="ctr"/>
            <a:r>
              <a:rPr lang="en-US" sz="5400" dirty="0">
                <a:solidFill>
                  <a:schemeClr val="bg1"/>
                </a:solidFill>
              </a:rPr>
              <a:t>APPLICATION DETAILS</a:t>
            </a:r>
          </a:p>
        </p:txBody>
      </p:sp>
    </p:spTree>
    <p:extLst>
      <p:ext uri="{BB962C8B-B14F-4D97-AF65-F5344CB8AC3E}">
        <p14:creationId xmlns:p14="http://schemas.microsoft.com/office/powerpoint/2010/main" val="97530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9D30-94CC-4C22-A77F-2466F3D28874}"/>
              </a:ext>
            </a:extLst>
          </p:cNvPr>
          <p:cNvSpPr>
            <a:spLocks noGrp="1"/>
          </p:cNvSpPr>
          <p:nvPr>
            <p:ph type="title"/>
          </p:nvPr>
        </p:nvSpPr>
        <p:spPr>
          <a:xfrm>
            <a:off x="0" y="352190"/>
            <a:ext cx="12192000" cy="627333"/>
          </a:xfrm>
          <a:solidFill>
            <a:schemeClr val="accent1">
              <a:lumMod val="50000"/>
            </a:schemeClr>
          </a:solidFill>
        </p:spPr>
        <p:txBody>
          <a:bodyPr>
            <a:normAutofit fontScale="90000"/>
          </a:bodyPr>
          <a:lstStyle/>
          <a:p>
            <a:r>
              <a:rPr lang="en-US" dirty="0">
                <a:solidFill>
                  <a:schemeClr val="bg1"/>
                </a:solidFill>
              </a:rPr>
              <a:t>Weebly Screenshots</a:t>
            </a:r>
          </a:p>
        </p:txBody>
      </p:sp>
      <p:sp>
        <p:nvSpPr>
          <p:cNvPr id="3" name="Content Placeholder 2">
            <a:extLst>
              <a:ext uri="{FF2B5EF4-FFF2-40B4-BE49-F238E27FC236}">
                <a16:creationId xmlns:a16="http://schemas.microsoft.com/office/drawing/2014/main" id="{357168C4-F221-4BD1-BA19-237F38B85F2B}"/>
              </a:ext>
            </a:extLst>
          </p:cNvPr>
          <p:cNvSpPr>
            <a:spLocks noGrp="1"/>
          </p:cNvSpPr>
          <p:nvPr>
            <p:ph idx="1"/>
          </p:nvPr>
        </p:nvSpPr>
        <p:spPr>
          <a:xfrm>
            <a:off x="0" y="1297280"/>
            <a:ext cx="12192000" cy="432943"/>
          </a:xfrm>
        </p:spPr>
        <p:txBody>
          <a:bodyPr>
            <a:normAutofit fontScale="92500" lnSpcReduction="10000"/>
          </a:bodyPr>
          <a:lstStyle/>
          <a:p>
            <a:pPr marL="0" indent="0" algn="ctr">
              <a:buNone/>
            </a:pPr>
            <a:r>
              <a:rPr lang="en-US" dirty="0"/>
              <a:t>https://mhidnashville.weebly.com/forms-and-applications.html</a:t>
            </a:r>
          </a:p>
        </p:txBody>
      </p:sp>
      <p:pic>
        <p:nvPicPr>
          <p:cNvPr id="7" name="Picture 6" descr="A picture containing drawing&#10;&#10;Description automatically generated">
            <a:extLst>
              <a:ext uri="{FF2B5EF4-FFF2-40B4-BE49-F238E27FC236}">
                <a16:creationId xmlns:a16="http://schemas.microsoft.com/office/drawing/2014/main" id="{31AF4505-E7B3-48FF-B879-192ADF435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889" y="6378498"/>
            <a:ext cx="1015254" cy="274176"/>
          </a:xfrm>
          <a:prstGeom prst="rect">
            <a:avLst/>
          </a:prstGeom>
        </p:spPr>
      </p:pic>
      <p:pic>
        <p:nvPicPr>
          <p:cNvPr id="5" name="Picture 4">
            <a:extLst>
              <a:ext uri="{FF2B5EF4-FFF2-40B4-BE49-F238E27FC236}">
                <a16:creationId xmlns:a16="http://schemas.microsoft.com/office/drawing/2014/main" id="{382A7667-5C2D-4F84-8556-5441F328C46C}"/>
              </a:ext>
            </a:extLst>
          </p:cNvPr>
          <p:cNvPicPr>
            <a:picLocks noChangeAspect="1"/>
          </p:cNvPicPr>
          <p:nvPr/>
        </p:nvPicPr>
        <p:blipFill>
          <a:blip r:embed="rId3"/>
          <a:stretch>
            <a:fillRect/>
          </a:stretch>
        </p:blipFill>
        <p:spPr>
          <a:xfrm>
            <a:off x="2170321" y="1793703"/>
            <a:ext cx="8643071" cy="4521315"/>
          </a:xfrm>
          <a:prstGeom prst="rect">
            <a:avLst/>
          </a:prstGeom>
          <a:ln>
            <a:solidFill>
              <a:schemeClr val="accent1"/>
            </a:solidFill>
          </a:ln>
        </p:spPr>
      </p:pic>
    </p:spTree>
    <p:extLst>
      <p:ext uri="{BB962C8B-B14F-4D97-AF65-F5344CB8AC3E}">
        <p14:creationId xmlns:p14="http://schemas.microsoft.com/office/powerpoint/2010/main" val="1484934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820</Words>
  <Application>Microsoft Office PowerPoint</Application>
  <PresentationFormat>Widescreen</PresentationFormat>
  <Paragraphs>120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Coordinated Entry Section 8  Application Training  </vt:lpstr>
      <vt:lpstr>What is Section 8?</vt:lpstr>
      <vt:lpstr>PowerPoint Presentation</vt:lpstr>
      <vt:lpstr>PowerPoint Presentation</vt:lpstr>
      <vt:lpstr>PowerPoint Presentation</vt:lpstr>
      <vt:lpstr>PowerPoint Presentation</vt:lpstr>
      <vt:lpstr>Referral process – RRH households</vt:lpstr>
      <vt:lpstr>PowerPoint Presentation</vt:lpstr>
      <vt:lpstr>Weebly Screenshots</vt:lpstr>
      <vt:lpstr>Application </vt:lpstr>
      <vt:lpstr>MDHA packet</vt:lpstr>
      <vt:lpstr>Mainstream referral form</vt:lpstr>
      <vt:lpstr>PowerPoint Presentation</vt:lpstr>
      <vt:lpstr>PowerPoint Presentation</vt:lpstr>
      <vt:lpstr>Submitting Application</vt:lpstr>
      <vt:lpstr>PowerPoint Presentation</vt:lpstr>
      <vt:lpstr>Application approval</vt:lpstr>
      <vt:lpstr>PowerPoint Presentation</vt:lpstr>
      <vt:lpstr>Voucher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Entry Section 8  Training</dc:title>
  <dc:creator>Lott, Sally (Social Services)</dc:creator>
  <cp:lastModifiedBy>Lott, Sally (Social Services)</cp:lastModifiedBy>
  <cp:revision>65</cp:revision>
  <dcterms:created xsi:type="dcterms:W3CDTF">2020-10-14T15:01:00Z</dcterms:created>
  <dcterms:modified xsi:type="dcterms:W3CDTF">2021-09-09T13:38:49Z</dcterms:modified>
</cp:coreProperties>
</file>